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364" r:id="rId2"/>
    <p:sldId id="256" r:id="rId3"/>
    <p:sldId id="385" r:id="rId4"/>
    <p:sldId id="386" r:id="rId5"/>
    <p:sldId id="412" r:id="rId6"/>
    <p:sldId id="390" r:id="rId7"/>
    <p:sldId id="259" r:id="rId8"/>
    <p:sldId id="518" r:id="rId9"/>
    <p:sldId id="497" r:id="rId10"/>
    <p:sldId id="498" r:id="rId11"/>
    <p:sldId id="501" r:id="rId12"/>
    <p:sldId id="411" r:id="rId13"/>
    <p:sldId id="437" r:id="rId14"/>
    <p:sldId id="510" r:id="rId15"/>
    <p:sldId id="519" r:id="rId16"/>
    <p:sldId id="511" r:id="rId17"/>
    <p:sldId id="512" r:id="rId18"/>
    <p:sldId id="513" r:id="rId19"/>
    <p:sldId id="516" r:id="rId20"/>
    <p:sldId id="503" r:id="rId21"/>
    <p:sldId id="504" r:id="rId22"/>
    <p:sldId id="505" r:id="rId23"/>
    <p:sldId id="506" r:id="rId24"/>
    <p:sldId id="490" r:id="rId25"/>
    <p:sldId id="492" r:id="rId26"/>
    <p:sldId id="517" r:id="rId27"/>
    <p:sldId id="265" r:id="rId28"/>
    <p:sldId id="294" r:id="rId29"/>
    <p:sldId id="520" r:id="rId30"/>
    <p:sldId id="264" r:id="rId31"/>
    <p:sldId id="514" r:id="rId32"/>
    <p:sldId id="515" r:id="rId33"/>
    <p:sldId id="448" r:id="rId34"/>
    <p:sldId id="461" r:id="rId35"/>
    <p:sldId id="521" r:id="rId36"/>
    <p:sldId id="365" r:id="rId37"/>
  </p:sldIdLst>
  <p:sldSz cx="9144000" cy="6858000" type="screen4x3"/>
  <p:notesSz cx="7010400" cy="92964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6" d="100"/>
          <a:sy n="86" d="100"/>
        </p:scale>
        <p:origin x="96" y="576"/>
      </p:cViewPr>
      <p:guideLst>
        <p:guide orient="horz" pos="2160"/>
        <p:guide pos="2880"/>
      </p:guideLst>
    </p:cSldViewPr>
  </p:slideViewPr>
  <p:outlineViewPr>
    <p:cViewPr>
      <p:scale>
        <a:sx n="33" d="100"/>
        <a:sy n="33" d="100"/>
      </p:scale>
      <p:origin x="0" y="15466"/>
    </p:cViewPr>
  </p:outlineViewPr>
  <p:notesTextViewPr>
    <p:cViewPr>
      <p:scale>
        <a:sx n="100" d="100"/>
        <a:sy n="100" d="100"/>
      </p:scale>
      <p:origin x="0" y="0"/>
    </p:cViewPr>
  </p:notesTextViewPr>
  <p:sorterViewPr>
    <p:cViewPr>
      <p:scale>
        <a:sx n="66" d="100"/>
        <a:sy n="66" d="100"/>
      </p:scale>
      <p:origin x="0" y="-11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lvl1pPr>
              <a:defRPr sz="1200"/>
            </a:lvl1pPr>
          </a:lstStyle>
          <a:p>
            <a:endParaRPr lang="en-US"/>
          </a:p>
        </p:txBody>
      </p:sp>
      <p:sp>
        <p:nvSpPr>
          <p:cNvPr id="44035" name="Rectangle 3"/>
          <p:cNvSpPr>
            <a:spLocks noGrp="1" noChangeArrowheads="1"/>
          </p:cNvSpPr>
          <p:nvPr>
            <p:ph type="dt" sz="quarter" idx="1"/>
          </p:nvPr>
        </p:nvSpPr>
        <p:spPr bwMode="auto">
          <a:xfrm>
            <a:off x="3970134" y="0"/>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t" anchorCtr="0" compatLnSpc="1">
            <a:prstTxWarp prst="textNoShape">
              <a:avLst/>
            </a:prstTxWarp>
          </a:bodyPr>
          <a:lstStyle>
            <a:lvl1pPr algn="r">
              <a:defRPr sz="1200"/>
            </a:lvl1pPr>
          </a:lstStyle>
          <a:p>
            <a:endParaRPr lang="en-US"/>
          </a:p>
        </p:txBody>
      </p:sp>
      <p:sp>
        <p:nvSpPr>
          <p:cNvPr id="44036" name="Rectangle 4"/>
          <p:cNvSpPr>
            <a:spLocks noGrp="1" noChangeArrowheads="1"/>
          </p:cNvSpPr>
          <p:nvPr>
            <p:ph type="ftr" sz="quarter" idx="2"/>
          </p:nvPr>
        </p:nvSpPr>
        <p:spPr bwMode="auto">
          <a:xfrm>
            <a:off x="0" y="8829677"/>
            <a:ext cx="3038649"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b" anchorCtr="0" compatLnSpc="1">
            <a:prstTxWarp prst="textNoShape">
              <a:avLst/>
            </a:prstTxWarp>
          </a:bodyPr>
          <a:lstStyle>
            <a:lvl1pPr>
              <a:defRPr sz="1200"/>
            </a:lvl1pPr>
          </a:lstStyle>
          <a:p>
            <a:endParaRPr lang="en-US"/>
          </a:p>
        </p:txBody>
      </p:sp>
      <p:sp>
        <p:nvSpPr>
          <p:cNvPr id="44037" name="Rectangle 5"/>
          <p:cNvSpPr>
            <a:spLocks noGrp="1" noChangeArrowheads="1"/>
          </p:cNvSpPr>
          <p:nvPr>
            <p:ph type="sldNum" sz="quarter" idx="3"/>
          </p:nvPr>
        </p:nvSpPr>
        <p:spPr bwMode="auto">
          <a:xfrm>
            <a:off x="3970134" y="8829677"/>
            <a:ext cx="303864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6" tIns="45708" rIns="91416" bIns="45708" numCol="1" anchor="b" anchorCtr="0" compatLnSpc="1">
            <a:prstTxWarp prst="textNoShape">
              <a:avLst/>
            </a:prstTxWarp>
          </a:bodyPr>
          <a:lstStyle>
            <a:lvl1pPr algn="r">
              <a:defRPr sz="1200"/>
            </a:lvl1pPr>
          </a:lstStyle>
          <a:p>
            <a:fld id="{6E25DF58-B2F5-49BB-8708-6B780537DD3E}" type="slidenum">
              <a:rPr lang="en-US"/>
              <a:pPr/>
              <a:t>‹#›</a:t>
            </a:fld>
            <a:endParaRPr lang="en-US"/>
          </a:p>
        </p:txBody>
      </p:sp>
    </p:spTree>
    <p:extLst>
      <p:ext uri="{BB962C8B-B14F-4D97-AF65-F5344CB8AC3E}">
        <p14:creationId xmlns:p14="http://schemas.microsoft.com/office/powerpoint/2010/main" val="3979096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A4B8C4-3D52-4E9A-93B3-765DC472D3A0}" type="slidenum">
              <a:rPr lang="en-US" smtClean="0"/>
              <a:pPr/>
              <a:t>‹#›</a:t>
            </a:fld>
            <a:endParaRPr lang="en-US"/>
          </a:p>
        </p:txBody>
      </p:sp>
    </p:spTree>
    <p:extLst>
      <p:ext uri="{BB962C8B-B14F-4D97-AF65-F5344CB8AC3E}">
        <p14:creationId xmlns:p14="http://schemas.microsoft.com/office/powerpoint/2010/main" val="35193693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567AE9-51A0-4CC8-8AEE-513C1AE32988}" type="slidenum">
              <a:rPr lang="en-US" smtClean="0"/>
              <a:pPr/>
              <a:t>‹#›</a:t>
            </a:fld>
            <a:endParaRPr lang="en-US"/>
          </a:p>
        </p:txBody>
      </p:sp>
    </p:spTree>
    <p:extLst>
      <p:ext uri="{BB962C8B-B14F-4D97-AF65-F5344CB8AC3E}">
        <p14:creationId xmlns:p14="http://schemas.microsoft.com/office/powerpoint/2010/main" val="408272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A779D8-51F3-4DDA-8F4B-4FADF9DC22C7}" type="slidenum">
              <a:rPr lang="en-US" smtClean="0"/>
              <a:pPr/>
              <a:t>‹#›</a:t>
            </a:fld>
            <a:endParaRPr lang="en-US"/>
          </a:p>
        </p:txBody>
      </p:sp>
    </p:spTree>
    <p:extLst>
      <p:ext uri="{BB962C8B-B14F-4D97-AF65-F5344CB8AC3E}">
        <p14:creationId xmlns:p14="http://schemas.microsoft.com/office/powerpoint/2010/main" val="338359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Jurassic Parliament 2011. All rights reserved</a:t>
            </a:r>
            <a:endParaRPr lang="en-US" dirty="0"/>
          </a:p>
        </p:txBody>
      </p:sp>
      <p:sp>
        <p:nvSpPr>
          <p:cNvPr id="6" name="Slide Number Placeholder 5"/>
          <p:cNvSpPr>
            <a:spLocks noGrp="1"/>
          </p:cNvSpPr>
          <p:nvPr>
            <p:ph type="sldNum" sz="quarter" idx="12"/>
          </p:nvPr>
        </p:nvSpPr>
        <p:spPr/>
        <p:txBody>
          <a:bodyPr/>
          <a:lstStyle>
            <a:lvl1pPr>
              <a:defRPr/>
            </a:lvl1pPr>
          </a:lstStyle>
          <a:p>
            <a:fld id="{2D3A156F-1634-4113-9580-D016DF5216BF}" type="slidenum">
              <a:rPr lang="en-US" smtClean="0"/>
              <a:pPr/>
              <a:t>‹#›</a:t>
            </a:fld>
            <a:endParaRPr lang="en-US"/>
          </a:p>
        </p:txBody>
      </p:sp>
    </p:spTree>
    <p:extLst>
      <p:ext uri="{BB962C8B-B14F-4D97-AF65-F5344CB8AC3E}">
        <p14:creationId xmlns:p14="http://schemas.microsoft.com/office/powerpoint/2010/main" val="20685495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7D1FF4-B453-4895-B621-EEF92DBF3AAC}" type="slidenum">
              <a:rPr lang="en-US" smtClean="0"/>
              <a:pPr/>
              <a:t>‹#›</a:t>
            </a:fld>
            <a:endParaRPr lang="en-US"/>
          </a:p>
        </p:txBody>
      </p:sp>
    </p:spTree>
    <p:extLst>
      <p:ext uri="{BB962C8B-B14F-4D97-AF65-F5344CB8AC3E}">
        <p14:creationId xmlns:p14="http://schemas.microsoft.com/office/powerpoint/2010/main" val="203503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CBD6805-917F-4C5A-BC31-C3FD4903AF8E}" type="slidenum">
              <a:rPr lang="en-US" smtClean="0"/>
              <a:pPr/>
              <a:t>‹#›</a:t>
            </a:fld>
            <a:endParaRPr lang="en-US"/>
          </a:p>
        </p:txBody>
      </p:sp>
    </p:spTree>
    <p:extLst>
      <p:ext uri="{BB962C8B-B14F-4D97-AF65-F5344CB8AC3E}">
        <p14:creationId xmlns:p14="http://schemas.microsoft.com/office/powerpoint/2010/main" val="60801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D76ED096-B7E3-4BF0-B90C-E7355D49EE31}" type="slidenum">
              <a:rPr lang="en-US" smtClean="0"/>
              <a:pPr/>
              <a:t>‹#›</a:t>
            </a:fld>
            <a:endParaRPr lang="en-US"/>
          </a:p>
        </p:txBody>
      </p:sp>
    </p:spTree>
    <p:extLst>
      <p:ext uri="{BB962C8B-B14F-4D97-AF65-F5344CB8AC3E}">
        <p14:creationId xmlns:p14="http://schemas.microsoft.com/office/powerpoint/2010/main" val="61270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4B3EB3B3-E51D-46CE-8C67-66C094971E25}" type="slidenum">
              <a:rPr lang="en-US" smtClean="0"/>
              <a:pPr/>
              <a:t>‹#›</a:t>
            </a:fld>
            <a:endParaRPr lang="en-US"/>
          </a:p>
        </p:txBody>
      </p:sp>
    </p:spTree>
    <p:extLst>
      <p:ext uri="{BB962C8B-B14F-4D97-AF65-F5344CB8AC3E}">
        <p14:creationId xmlns:p14="http://schemas.microsoft.com/office/powerpoint/2010/main" val="191862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FB7C013-CB99-46ED-A669-364111BA616A}" type="slidenum">
              <a:rPr lang="en-US" smtClean="0"/>
              <a:pPr/>
              <a:t>‹#›</a:t>
            </a:fld>
            <a:endParaRPr lang="en-US"/>
          </a:p>
        </p:txBody>
      </p:sp>
    </p:spTree>
    <p:extLst>
      <p:ext uri="{BB962C8B-B14F-4D97-AF65-F5344CB8AC3E}">
        <p14:creationId xmlns:p14="http://schemas.microsoft.com/office/powerpoint/2010/main" val="39329306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F9227EA-4570-4E90-8A60-392AA41E83E1}" type="slidenum">
              <a:rPr lang="en-US" smtClean="0"/>
              <a:pPr/>
              <a:t>‹#›</a:t>
            </a:fld>
            <a:endParaRPr lang="en-US"/>
          </a:p>
        </p:txBody>
      </p:sp>
    </p:spTree>
    <p:extLst>
      <p:ext uri="{BB962C8B-B14F-4D97-AF65-F5344CB8AC3E}">
        <p14:creationId xmlns:p14="http://schemas.microsoft.com/office/powerpoint/2010/main" val="362777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4D974F-6019-4C67-9E48-07ECDE7B0C4A}" type="slidenum">
              <a:rPr lang="en-US" smtClean="0"/>
              <a:pPr/>
              <a:t>‹#›</a:t>
            </a:fld>
            <a:endParaRPr lang="en-US"/>
          </a:p>
        </p:txBody>
      </p:sp>
    </p:spTree>
    <p:extLst>
      <p:ext uri="{BB962C8B-B14F-4D97-AF65-F5344CB8AC3E}">
        <p14:creationId xmlns:p14="http://schemas.microsoft.com/office/powerpoint/2010/main" val="379597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489" y="274544"/>
            <a:ext cx="822902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489" y="1599640"/>
            <a:ext cx="8229023" cy="452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489" y="6356537"/>
            <a:ext cx="2133023" cy="365592"/>
          </a:xfrm>
          <a:prstGeom prst="rect">
            <a:avLst/>
          </a:prstGeom>
        </p:spPr>
        <p:txBody>
          <a:bodyPr vert="horz" lIns="91429" tIns="45714" rIns="91429" bIns="45714"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489" y="6356537"/>
            <a:ext cx="2895023" cy="365592"/>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489" y="6356537"/>
            <a:ext cx="2133023" cy="365592"/>
          </a:xfrm>
          <a:prstGeom prst="rect">
            <a:avLst/>
          </a:prstGeom>
        </p:spPr>
        <p:txBody>
          <a:bodyPr vert="horz" lIns="91429" tIns="45714" rIns="91429" bIns="45714" rtlCol="0" anchor="ctr"/>
          <a:lstStyle>
            <a:lvl1pPr algn="r">
              <a:defRPr sz="1200">
                <a:solidFill>
                  <a:schemeClr val="tx1">
                    <a:tint val="75000"/>
                  </a:schemeClr>
                </a:solidFill>
              </a:defRPr>
            </a:lvl1pPr>
          </a:lstStyle>
          <a:p>
            <a:fld id="{F4DB24D2-7559-4A9C-8B94-7F03CDA3EF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3183" rtl="0" eaLnBrk="1" fontAlgn="base" hangingPunct="1">
        <a:spcBef>
          <a:spcPct val="0"/>
        </a:spcBef>
        <a:spcAft>
          <a:spcPct val="0"/>
        </a:spcAft>
        <a:defRPr sz="4400" kern="1200">
          <a:solidFill>
            <a:schemeClr val="tx1"/>
          </a:solidFill>
          <a:latin typeface="+mj-lt"/>
          <a:ea typeface="+mj-ea"/>
          <a:cs typeface="+mj-cs"/>
        </a:defRPr>
      </a:lvl1pPr>
      <a:lvl2pPr algn="ctr" defTabSz="913183" rtl="0" eaLnBrk="1" fontAlgn="base" hangingPunct="1">
        <a:spcBef>
          <a:spcPct val="0"/>
        </a:spcBef>
        <a:spcAft>
          <a:spcPct val="0"/>
        </a:spcAft>
        <a:defRPr sz="4400">
          <a:solidFill>
            <a:schemeClr val="tx1"/>
          </a:solidFill>
          <a:latin typeface="Calibri" pitchFamily="34" charset="0"/>
        </a:defRPr>
      </a:lvl2pPr>
      <a:lvl3pPr algn="ctr" defTabSz="913183" rtl="0" eaLnBrk="1" fontAlgn="base" hangingPunct="1">
        <a:spcBef>
          <a:spcPct val="0"/>
        </a:spcBef>
        <a:spcAft>
          <a:spcPct val="0"/>
        </a:spcAft>
        <a:defRPr sz="4400">
          <a:solidFill>
            <a:schemeClr val="tx1"/>
          </a:solidFill>
          <a:latin typeface="Calibri" pitchFamily="34" charset="0"/>
        </a:defRPr>
      </a:lvl3pPr>
      <a:lvl4pPr algn="ctr" defTabSz="913183" rtl="0" eaLnBrk="1" fontAlgn="base" hangingPunct="1">
        <a:spcBef>
          <a:spcPct val="0"/>
        </a:spcBef>
        <a:spcAft>
          <a:spcPct val="0"/>
        </a:spcAft>
        <a:defRPr sz="4400">
          <a:solidFill>
            <a:schemeClr val="tx1"/>
          </a:solidFill>
          <a:latin typeface="Calibri" pitchFamily="34" charset="0"/>
        </a:defRPr>
      </a:lvl4pPr>
      <a:lvl5pPr algn="ctr" defTabSz="913183" rtl="0" eaLnBrk="1" fontAlgn="base" hangingPunct="1">
        <a:spcBef>
          <a:spcPct val="0"/>
        </a:spcBef>
        <a:spcAft>
          <a:spcPct val="0"/>
        </a:spcAft>
        <a:defRPr sz="4400">
          <a:solidFill>
            <a:schemeClr val="tx1"/>
          </a:solidFill>
          <a:latin typeface="Calibri" pitchFamily="34" charset="0"/>
        </a:defRPr>
      </a:lvl5pPr>
      <a:lvl6pPr marL="410291" algn="ctr" defTabSz="913183" rtl="0" eaLnBrk="1" fontAlgn="base" hangingPunct="1">
        <a:spcBef>
          <a:spcPct val="0"/>
        </a:spcBef>
        <a:spcAft>
          <a:spcPct val="0"/>
        </a:spcAft>
        <a:defRPr sz="4400">
          <a:solidFill>
            <a:schemeClr val="tx1"/>
          </a:solidFill>
          <a:latin typeface="Calibri" pitchFamily="34" charset="0"/>
        </a:defRPr>
      </a:lvl6pPr>
      <a:lvl7pPr marL="820583" algn="ctr" defTabSz="913183" rtl="0" eaLnBrk="1" fontAlgn="base" hangingPunct="1">
        <a:spcBef>
          <a:spcPct val="0"/>
        </a:spcBef>
        <a:spcAft>
          <a:spcPct val="0"/>
        </a:spcAft>
        <a:defRPr sz="4400">
          <a:solidFill>
            <a:schemeClr val="tx1"/>
          </a:solidFill>
          <a:latin typeface="Calibri" pitchFamily="34" charset="0"/>
        </a:defRPr>
      </a:lvl7pPr>
      <a:lvl8pPr marL="1230874" algn="ctr" defTabSz="913183" rtl="0" eaLnBrk="1" fontAlgn="base" hangingPunct="1">
        <a:spcBef>
          <a:spcPct val="0"/>
        </a:spcBef>
        <a:spcAft>
          <a:spcPct val="0"/>
        </a:spcAft>
        <a:defRPr sz="4400">
          <a:solidFill>
            <a:schemeClr val="tx1"/>
          </a:solidFill>
          <a:latin typeface="Calibri" pitchFamily="34" charset="0"/>
        </a:defRPr>
      </a:lvl8pPr>
      <a:lvl9pPr marL="1641165" algn="ctr" defTabSz="913183" rtl="0" eaLnBrk="1" fontAlgn="base" hangingPunct="1">
        <a:spcBef>
          <a:spcPct val="0"/>
        </a:spcBef>
        <a:spcAft>
          <a:spcPct val="0"/>
        </a:spcAft>
        <a:defRPr sz="4400">
          <a:solidFill>
            <a:schemeClr val="tx1"/>
          </a:solidFill>
          <a:latin typeface="Calibri" pitchFamily="34" charset="0"/>
        </a:defRPr>
      </a:lvl9pPr>
    </p:titleStyle>
    <p:bodyStyle>
      <a:lvl1pPr marL="341909" indent="-341909" algn="l" defTabSz="913183"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229" indent="-284925" algn="l" defTabSz="913183"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2547" indent="-227940" algn="l" defTabSz="913183"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9852" indent="-227940" algn="l" defTabSz="913183"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155" indent="-227940" algn="l" defTabSz="913183"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jurassicparliament.com/" TargetMode="External"/><Relationship Id="rId2" Type="http://schemas.openxmlformats.org/officeDocument/2006/relationships/hyperlink" Target="mailto:info@jurassicparliamen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818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489" y="2209800"/>
            <a:ext cx="8229023" cy="258856"/>
          </a:xfrm>
        </p:spPr>
        <p:txBody>
          <a:bodyPr/>
          <a:lstStyle/>
          <a:p>
            <a:r>
              <a:rPr lang="en-US" b="1" dirty="0" smtClean="0">
                <a:solidFill>
                  <a:schemeClr val="accent1"/>
                </a:solidFill>
              </a:rPr>
              <a:t>Example</a:t>
            </a:r>
            <a:endParaRPr lang="en-US" b="1" dirty="0">
              <a:solidFill>
                <a:schemeClr val="accent1"/>
              </a:solidFill>
            </a:endParaRPr>
          </a:p>
        </p:txBody>
      </p:sp>
      <p:sp>
        <p:nvSpPr>
          <p:cNvPr id="38915" name="Rectangle 3"/>
          <p:cNvSpPr>
            <a:spLocks noGrp="1" noChangeArrowheads="1"/>
          </p:cNvSpPr>
          <p:nvPr>
            <p:ph idx="1"/>
          </p:nvPr>
        </p:nvSpPr>
        <p:spPr>
          <a:xfrm>
            <a:off x="457489" y="2818840"/>
            <a:ext cx="8229023" cy="3505760"/>
          </a:xfrm>
        </p:spPr>
        <p:txBody>
          <a:bodyPr/>
          <a:lstStyle/>
          <a:p>
            <a:pPr marL="0" indent="0">
              <a:buNone/>
            </a:pPr>
            <a:r>
              <a:rPr lang="en-US" sz="2400" b="1" dirty="0" smtClean="0"/>
              <a:t>Member A: </a:t>
            </a:r>
            <a:r>
              <a:rPr lang="en-US" sz="2400" i="1" dirty="0" smtClean="0"/>
              <a:t>Madam President, I rise to a point of order.</a:t>
            </a:r>
          </a:p>
          <a:p>
            <a:pPr marL="0" indent="0">
              <a:buNone/>
            </a:pPr>
            <a:r>
              <a:rPr lang="en-US" sz="2400" b="1" dirty="0" smtClean="0"/>
              <a:t>President: </a:t>
            </a:r>
            <a:r>
              <a:rPr lang="en-US" sz="2400" i="1" dirty="0" smtClean="0"/>
              <a:t>State your point.</a:t>
            </a:r>
          </a:p>
          <a:p>
            <a:pPr marL="0" indent="0">
              <a:buNone/>
            </a:pPr>
            <a:r>
              <a:rPr lang="en-US" sz="2400" b="1" dirty="0" smtClean="0"/>
              <a:t>Member A: </a:t>
            </a:r>
            <a:r>
              <a:rPr lang="en-US" sz="2400" i="1" dirty="0" smtClean="0"/>
              <a:t>My esteemed colleague has used the term “cream-faced loon” in referring to the Secretary. According to Robert’s Rules, insults are not allowed in debate.</a:t>
            </a:r>
          </a:p>
          <a:p>
            <a:pPr marL="0" indent="0">
              <a:buNone/>
            </a:pPr>
            <a:r>
              <a:rPr lang="en-US" sz="2400" b="1" dirty="0" smtClean="0"/>
              <a:t>President: </a:t>
            </a:r>
            <a:r>
              <a:rPr lang="en-US" sz="2400" i="1" dirty="0" smtClean="0"/>
              <a:t>The point is well taken. Members will refrain from using improper language. </a:t>
            </a:r>
            <a:endParaRPr lang="en-US" sz="2400" dirty="0"/>
          </a:p>
        </p:txBody>
      </p:sp>
    </p:spTree>
    <p:extLst>
      <p:ext uri="{BB962C8B-B14F-4D97-AF65-F5344CB8AC3E}">
        <p14:creationId xmlns:p14="http://schemas.microsoft.com/office/powerpoint/2010/main" val="1213714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9" y="2819400"/>
            <a:ext cx="8229023" cy="1829360"/>
          </a:xfrm>
        </p:spPr>
        <p:txBody>
          <a:bodyPr/>
          <a:lstStyle/>
          <a:p>
            <a:r>
              <a:rPr lang="en-US" sz="2400" b="1" dirty="0"/>
              <a:t>Must be timely.</a:t>
            </a:r>
          </a:p>
          <a:p>
            <a:r>
              <a:rPr lang="en-US" sz="2400" dirty="0"/>
              <a:t>May be raised up until the next item of business is taken up.</a:t>
            </a:r>
          </a:p>
          <a:p>
            <a:r>
              <a:rPr lang="en-US" sz="2400" dirty="0"/>
              <a:t>If you wait, it will be too late.</a:t>
            </a:r>
          </a:p>
          <a:p>
            <a:r>
              <a:rPr lang="en-US" sz="2400" dirty="0"/>
              <a:t>There are a </a:t>
            </a:r>
            <a:r>
              <a:rPr lang="en-US" sz="2400" b="1" dirty="0"/>
              <a:t>very few exceptions</a:t>
            </a:r>
            <a:r>
              <a:rPr lang="en-US" sz="2400" dirty="0"/>
              <a:t>, but they are rare.</a:t>
            </a:r>
          </a:p>
          <a:p>
            <a:pPr marL="0" indent="0">
              <a:buNone/>
            </a:pPr>
            <a:endParaRPr lang="en-US" sz="2800" dirty="0" smtClean="0"/>
          </a:p>
        </p:txBody>
      </p:sp>
      <p:sp>
        <p:nvSpPr>
          <p:cNvPr id="5" name="Title 1"/>
          <p:cNvSpPr>
            <a:spLocks noGrp="1"/>
          </p:cNvSpPr>
          <p:nvPr>
            <p:ph type="title"/>
          </p:nvPr>
        </p:nvSpPr>
        <p:spPr>
          <a:xfrm>
            <a:off x="685800" y="2057400"/>
            <a:ext cx="7772400" cy="457200"/>
          </a:xfrm>
        </p:spPr>
        <p:txBody>
          <a:bodyPr/>
          <a:lstStyle/>
          <a:p>
            <a:pPr algn="ctr"/>
            <a:r>
              <a:rPr lang="en-US" b="1" cap="none" dirty="0" smtClean="0">
                <a:solidFill>
                  <a:schemeClr val="accent1"/>
                </a:solidFill>
              </a:rPr>
              <a:t>Timeliness</a:t>
            </a:r>
            <a:endParaRPr lang="en-US" b="1" cap="none" dirty="0">
              <a:solidFill>
                <a:schemeClr val="accent1"/>
              </a:solidFill>
            </a:endParaRPr>
          </a:p>
        </p:txBody>
      </p:sp>
    </p:spTree>
    <p:extLst>
      <p:ext uri="{BB962C8B-B14F-4D97-AF65-F5344CB8AC3E}">
        <p14:creationId xmlns:p14="http://schemas.microsoft.com/office/powerpoint/2010/main" val="248534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Principle of Equality</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352800"/>
          </a:xfrm>
        </p:spPr>
        <p:txBody>
          <a:bodyPr/>
          <a:lstStyle/>
          <a:p>
            <a:pPr marL="0" indent="0">
              <a:buNone/>
            </a:pPr>
            <a:r>
              <a:rPr lang="en-US" sz="2800" dirty="0" smtClean="0"/>
              <a:t>All </a:t>
            </a:r>
            <a:r>
              <a:rPr lang="en-US" sz="2800" dirty="0"/>
              <a:t>members have equal rights, privileges and obligations</a:t>
            </a:r>
            <a:r>
              <a:rPr lang="en-US" sz="2800" dirty="0" smtClean="0"/>
              <a:t>.</a:t>
            </a:r>
          </a:p>
          <a:p>
            <a:pPr marL="0" indent="0">
              <a:buNone/>
            </a:pPr>
            <a:r>
              <a:rPr lang="en-US" sz="2800" dirty="0"/>
              <a:t>How is this right exercised</a:t>
            </a:r>
            <a:r>
              <a:rPr lang="en-US" sz="2800" dirty="0" smtClean="0"/>
              <a:t>?</a:t>
            </a:r>
            <a:endParaRPr lang="en-US" sz="2800" dirty="0"/>
          </a:p>
          <a:p>
            <a:pPr marL="0" indent="0">
              <a:buNone/>
            </a:pPr>
            <a:r>
              <a:rPr lang="en-US" sz="2800" dirty="0"/>
              <a:t>“No one may speak a second time until everyone who wishes to do so has spoken once</a:t>
            </a:r>
            <a:r>
              <a:rPr lang="en-US" sz="2800" dirty="0" smtClean="0"/>
              <a:t>.”</a:t>
            </a:r>
          </a:p>
          <a:p>
            <a:pPr marL="0" indent="0">
              <a:buNone/>
            </a:pPr>
            <a:r>
              <a:rPr lang="en-US" sz="2800" dirty="0" smtClean="0"/>
              <a:t>The most neglected rule in all of Robert’s Rules of Order!</a:t>
            </a:r>
            <a:endParaRPr lang="en-US" sz="2800" dirty="0"/>
          </a:p>
          <a:p>
            <a:pPr marL="0" indent="0">
              <a:buNone/>
            </a:pPr>
            <a:endParaRPr lang="en-US" sz="2800" dirty="0" smtClean="0"/>
          </a:p>
          <a:p>
            <a:pPr marL="0" indent="0">
              <a:buNone/>
            </a:pPr>
            <a:endParaRPr lang="en-US" sz="2800" dirty="0" smtClean="0"/>
          </a:p>
        </p:txBody>
      </p:sp>
    </p:spTree>
    <p:extLst>
      <p:ext uri="{BB962C8B-B14F-4D97-AF65-F5344CB8AC3E}">
        <p14:creationId xmlns:p14="http://schemas.microsoft.com/office/powerpoint/2010/main" val="3059444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Why don’t we follow this rule?</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sz="2800" dirty="0"/>
              <a:t>Boards tend to discuss their affairs in conversational mode.</a:t>
            </a:r>
          </a:p>
          <a:p>
            <a:r>
              <a:rPr lang="en-US" sz="2800" dirty="0"/>
              <a:t>In conversations, dominant people tend to dominate,</a:t>
            </a:r>
            <a:endParaRPr lang="en-US" altLang="en-US" sz="2800" dirty="0">
              <a:ea typeface="ＭＳ Ｐゴシック" pitchFamily="34" charset="-128"/>
            </a:endParaRPr>
          </a:p>
          <a:p>
            <a:r>
              <a:rPr lang="en-US" altLang="en-US" sz="2800" dirty="0">
                <a:ea typeface="ＭＳ Ｐゴシック" pitchFamily="34" charset="-128"/>
              </a:rPr>
              <a:t>And agreeable people tend to let them.</a:t>
            </a:r>
          </a:p>
          <a:p>
            <a:r>
              <a:rPr lang="en-US" altLang="en-US" sz="2800" dirty="0">
                <a:ea typeface="ＭＳ Ｐゴシック" pitchFamily="34" charset="-128"/>
              </a:rPr>
              <a:t>Must have a structure to make sure that everyone has an equal chance to speak.</a:t>
            </a:r>
          </a:p>
          <a:p>
            <a:r>
              <a:rPr lang="en-US" altLang="en-US" sz="2800" dirty="0">
                <a:ea typeface="ＭＳ Ｐゴシック" pitchFamily="34" charset="-128"/>
              </a:rPr>
              <a:t>This is both fair and efficient.</a:t>
            </a:r>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1107527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HOW to do this?</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sz="2400" dirty="0"/>
              <a:t>Members must seek recognition from the presider before speaking.</a:t>
            </a:r>
          </a:p>
          <a:p>
            <a:r>
              <a:rPr lang="en-US" sz="2400" dirty="0"/>
              <a:t>Members must address their remarks to the presider,  NOT TO EACH OTHER.</a:t>
            </a:r>
          </a:p>
          <a:p>
            <a:r>
              <a:rPr lang="en-US" sz="2400" dirty="0"/>
              <a:t>If someone fails to do this, a point of order should be raised.</a:t>
            </a:r>
          </a:p>
          <a:p>
            <a:r>
              <a:rPr lang="en-US" sz="2400" dirty="0"/>
              <a:t>Presider should keep track of who has spoken and who is requesting to speak.</a:t>
            </a:r>
          </a:p>
          <a:p>
            <a:r>
              <a:rPr lang="en-US" sz="2400" dirty="0"/>
              <a:t>Alternately, may ask vice-chair to do so.</a:t>
            </a:r>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3697188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Amendments</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sz="2400" dirty="0" smtClean="0"/>
              <a:t>Amendments are proposed in order to improve the motion.</a:t>
            </a:r>
          </a:p>
          <a:p>
            <a:r>
              <a:rPr lang="en-US" sz="2400" dirty="0" smtClean="0"/>
              <a:t>They may be made at any time during debate.</a:t>
            </a:r>
          </a:p>
          <a:p>
            <a:r>
              <a:rPr lang="en-US" sz="2400" dirty="0" smtClean="0"/>
              <a:t>The group votes on the amendment BEFORE voting on the main motion. This is in order to “perfect” the motion, to make it as good as it can be.</a:t>
            </a:r>
          </a:p>
          <a:p>
            <a:r>
              <a:rPr lang="en-US" sz="2400" dirty="0" smtClean="0"/>
              <a:t>Once the fate of the amendment has been decided, debate continues on the main motion.</a:t>
            </a:r>
          </a:p>
          <a:p>
            <a:r>
              <a:rPr lang="en-US" sz="2400" dirty="0" smtClean="0"/>
              <a:t>Don’t forget to vote on the main motion “as amended.”</a:t>
            </a:r>
            <a:endParaRPr lang="en-US" sz="2400" dirty="0"/>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948019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057400"/>
            <a:ext cx="8229023" cy="457200"/>
          </a:xfrm>
        </p:spPr>
        <p:txBody>
          <a:bodyPr/>
          <a:lstStyle/>
          <a:p>
            <a:pPr algn="l"/>
            <a:r>
              <a:rPr lang="en-US" sz="4000" b="1" dirty="0" smtClean="0">
                <a:solidFill>
                  <a:schemeClr val="accent1"/>
                </a:solidFill>
              </a:rPr>
              <a:t>A great method – the “round robin”</a:t>
            </a:r>
            <a:endParaRPr lang="en-US" sz="4000"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altLang="en-US" sz="2400" dirty="0">
                <a:ea typeface="ＭＳ Ｐゴシック" pitchFamily="34" charset="-128"/>
              </a:rPr>
              <a:t>The chair goes around the table, asking each person in turn for their opinion. People may pass.</a:t>
            </a:r>
          </a:p>
          <a:p>
            <a:r>
              <a:rPr lang="en-US" altLang="en-US" sz="2400" dirty="0">
                <a:ea typeface="ＭＳ Ｐゴシック" pitchFamily="34" charset="-128"/>
              </a:rPr>
              <a:t>Important to have a pencil in hand, to jot down points or questions for when your turn arrives.</a:t>
            </a:r>
          </a:p>
          <a:p>
            <a:r>
              <a:rPr lang="en-US" altLang="en-US" sz="2400" dirty="0">
                <a:ea typeface="ＭＳ Ｐゴシック" pitchFamily="34" charset="-128"/>
              </a:rPr>
              <a:t>Chair must wait his turn also!</a:t>
            </a:r>
          </a:p>
          <a:p>
            <a:r>
              <a:rPr lang="en-US" altLang="en-US" sz="2400" dirty="0">
                <a:ea typeface="ＭＳ Ｐゴシック" pitchFamily="34" charset="-128"/>
              </a:rPr>
              <a:t>This rule applies to questions and answers also, and to discussions with staff.</a:t>
            </a:r>
          </a:p>
          <a:p>
            <a:r>
              <a:rPr lang="en-US" altLang="en-US" sz="2400" dirty="0">
                <a:ea typeface="ＭＳ Ｐゴシック" pitchFamily="34" charset="-128"/>
              </a:rPr>
              <a:t>Don’t let any two people “hijack” the meeting.</a:t>
            </a:r>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2657140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Benefits</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altLang="en-US" sz="2400" dirty="0">
                <a:ea typeface="ＭＳ Ｐゴシック" pitchFamily="34" charset="-128"/>
              </a:rPr>
              <a:t>We get everyone’s input, not just that of the extroverts.</a:t>
            </a:r>
          </a:p>
          <a:p>
            <a:r>
              <a:rPr lang="en-US" altLang="en-US" sz="2400" dirty="0">
                <a:ea typeface="ＭＳ Ｐゴシック" pitchFamily="34" charset="-128"/>
              </a:rPr>
              <a:t>We are open to creative and dissident opinion that may offer great value to the organization.</a:t>
            </a:r>
          </a:p>
          <a:p>
            <a:r>
              <a:rPr lang="en-US" altLang="en-US" sz="2400" dirty="0">
                <a:ea typeface="ＭＳ Ｐゴシック" pitchFamily="34" charset="-128"/>
              </a:rPr>
              <a:t>We avoid a situation where people “trim their sails to the prevailing winds.”</a:t>
            </a:r>
          </a:p>
          <a:p>
            <a:r>
              <a:rPr lang="en-US" altLang="en-US" sz="2400" dirty="0">
                <a:ea typeface="ＭＳ Ｐゴシック" pitchFamily="34" charset="-128"/>
              </a:rPr>
              <a:t>We counteract the dead hand of “social cohesion.”</a:t>
            </a:r>
          </a:p>
          <a:p>
            <a:r>
              <a:rPr lang="en-US" altLang="en-US" sz="2400" dirty="0">
                <a:ea typeface="ＭＳ Ｐゴシック" pitchFamily="34" charset="-128"/>
              </a:rPr>
              <a:t>We lessen the chance of “groupthink.”</a:t>
            </a:r>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500416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sz="4000" b="1" dirty="0" smtClean="0">
                <a:solidFill>
                  <a:schemeClr val="accent1"/>
                </a:solidFill>
              </a:rPr>
              <a:t>“</a:t>
            </a:r>
            <a:r>
              <a:rPr lang="en-US" b="1" dirty="0" smtClean="0">
                <a:solidFill>
                  <a:schemeClr val="accent1"/>
                </a:solidFill>
              </a:rPr>
              <a:t>Exploratory</a:t>
            </a:r>
            <a:r>
              <a:rPr lang="en-US" sz="4000" b="1" dirty="0" smtClean="0">
                <a:solidFill>
                  <a:schemeClr val="accent1"/>
                </a:solidFill>
              </a:rPr>
              <a:t> Round Robin”</a:t>
            </a:r>
            <a:endParaRPr lang="en-US" b="1" dirty="0">
              <a:solidFill>
                <a:schemeClr val="accent1"/>
              </a:solidFill>
            </a:endParaRPr>
          </a:p>
        </p:txBody>
      </p:sp>
      <p:sp>
        <p:nvSpPr>
          <p:cNvPr id="11267" name="Rectangle 3"/>
          <p:cNvSpPr>
            <a:spLocks noGrp="1" noChangeArrowheads="1"/>
          </p:cNvSpPr>
          <p:nvPr>
            <p:ph idx="1"/>
          </p:nvPr>
        </p:nvSpPr>
        <p:spPr>
          <a:xfrm>
            <a:off x="457489" y="2743200"/>
            <a:ext cx="8229023" cy="3429000"/>
          </a:xfrm>
        </p:spPr>
        <p:txBody>
          <a:bodyPr/>
          <a:lstStyle/>
          <a:p>
            <a:r>
              <a:rPr lang="en-US" altLang="en-US" sz="2400" dirty="0" smtClean="0">
                <a:ea typeface="ＭＳ Ｐゴシック" pitchFamily="34" charset="-128"/>
              </a:rPr>
              <a:t>One further tweak – everyone agrees not to offer amendments or other motions during the first round.</a:t>
            </a:r>
            <a:endParaRPr lang="en-US" altLang="en-US" sz="2400" dirty="0">
              <a:ea typeface="ＭＳ Ｐゴシック" pitchFamily="34" charset="-128"/>
            </a:endParaRPr>
          </a:p>
          <a:p>
            <a:r>
              <a:rPr lang="en-US" altLang="en-US" sz="2400" dirty="0" smtClean="0">
                <a:ea typeface="ＭＳ Ｐゴシック" pitchFamily="34" charset="-128"/>
              </a:rPr>
              <a:t>The first round becomes an information-gathering step.</a:t>
            </a:r>
          </a:p>
          <a:p>
            <a:r>
              <a:rPr lang="en-US" altLang="en-US" sz="2400" dirty="0" smtClean="0">
                <a:ea typeface="ＭＳ Ｐゴシック" pitchFamily="34" charset="-128"/>
              </a:rPr>
              <a:t>Staff notes comments or questions on a whiteboard.</a:t>
            </a:r>
          </a:p>
          <a:p>
            <a:r>
              <a:rPr lang="en-US" altLang="en-US" sz="2400" dirty="0" smtClean="0">
                <a:ea typeface="ＭＳ Ｐゴシック" pitchFamily="34" charset="-128"/>
              </a:rPr>
              <a:t>This prevents the discussion from being drawn off-track by proposed amendments or other motions.</a:t>
            </a:r>
          </a:p>
          <a:p>
            <a:r>
              <a:rPr lang="en-US" altLang="en-US" sz="2400" dirty="0" smtClean="0">
                <a:ea typeface="ＭＳ Ｐゴシック" pitchFamily="34" charset="-128"/>
              </a:rPr>
              <a:t>Gives the entire picture of the group’s members’ views.</a:t>
            </a:r>
            <a:endParaRPr lang="en-US" altLang="en-US" sz="2400" dirty="0">
              <a:ea typeface="ＭＳ Ｐゴシック" pitchFamily="34" charset="-128"/>
            </a:endParaRPr>
          </a:p>
          <a:p>
            <a:pPr marL="0" indent="0">
              <a:buNone/>
            </a:pPr>
            <a:endParaRPr lang="en-US" sz="2400" dirty="0" smtClean="0"/>
          </a:p>
          <a:p>
            <a:pPr marL="0" indent="0">
              <a:buNone/>
            </a:pPr>
            <a:endParaRPr lang="en-US" sz="2800" dirty="0"/>
          </a:p>
        </p:txBody>
      </p:sp>
    </p:spTree>
    <p:extLst>
      <p:ext uri="{BB962C8B-B14F-4D97-AF65-F5344CB8AC3E}">
        <p14:creationId xmlns:p14="http://schemas.microsoft.com/office/powerpoint/2010/main" val="782355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489" y="2057400"/>
            <a:ext cx="8229023" cy="457200"/>
          </a:xfrm>
        </p:spPr>
        <p:txBody>
          <a:bodyPr/>
          <a:lstStyle/>
          <a:p>
            <a:r>
              <a:rPr lang="en-US" b="1" dirty="0" smtClean="0">
                <a:solidFill>
                  <a:schemeClr val="accent1"/>
                </a:solidFill>
              </a:rPr>
              <a:t>Discussion Sheet</a:t>
            </a:r>
            <a:endParaRPr lang="en-US" b="1"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881704"/>
              </p:ext>
            </p:extLst>
          </p:nvPr>
        </p:nvGraphicFramePr>
        <p:xfrm>
          <a:off x="430018" y="3276600"/>
          <a:ext cx="8229600" cy="2255520"/>
        </p:xfrm>
        <a:graphic>
          <a:graphicData uri="http://schemas.openxmlformats.org/drawingml/2006/table">
            <a:tbl>
              <a:tblPr firstRow="1" bandRow="1">
                <a:tableStyleId>{5940675A-B579-460E-94D1-54222C63F5DA}</a:tableStyleId>
              </a:tblPr>
              <a:tblGrid>
                <a:gridCol w="2743200"/>
                <a:gridCol w="2743200"/>
                <a:gridCol w="2743200"/>
              </a:tblGrid>
              <a:tr h="142240">
                <a:tc>
                  <a:txBody>
                    <a:bodyPr/>
                    <a:lstStyle/>
                    <a:p>
                      <a:pPr algn="ctr"/>
                      <a:r>
                        <a:rPr lang="en-US" sz="2800" dirty="0" smtClean="0"/>
                        <a:t>+</a:t>
                      </a:r>
                      <a:endParaRPr lang="en-US" sz="2800" dirty="0"/>
                    </a:p>
                  </a:txBody>
                  <a:tcPr/>
                </a:tc>
                <a:tc>
                  <a:txBody>
                    <a:bodyPr/>
                    <a:lstStyle/>
                    <a:p>
                      <a:pPr algn="ctr"/>
                      <a:r>
                        <a:rPr lang="el-GR" sz="2800" dirty="0" smtClean="0"/>
                        <a:t>Δ</a:t>
                      </a:r>
                      <a:endParaRPr lang="en-US" sz="2800" dirty="0"/>
                    </a:p>
                  </a:txBody>
                  <a:tcPr/>
                </a:tc>
                <a:tc>
                  <a:txBody>
                    <a:bodyPr/>
                    <a:lstStyle/>
                    <a:p>
                      <a:pPr algn="ctr"/>
                      <a:r>
                        <a:rPr lang="en-US" sz="2800" dirty="0" smtClean="0"/>
                        <a:t>?</a:t>
                      </a:r>
                      <a:endParaRPr lang="en-US" sz="2800"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5847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2286000"/>
          </a:xfrm>
        </p:spPr>
        <p:txBody>
          <a:bodyPr/>
          <a:lstStyle/>
          <a:p>
            <a:r>
              <a:rPr lang="en-US" sz="3200" b="1" dirty="0" smtClean="0">
                <a:solidFill>
                  <a:schemeClr val="accent6"/>
                </a:solidFill>
              </a:rPr>
              <a:t/>
            </a:r>
            <a:br>
              <a:rPr lang="en-US" sz="3200" b="1" dirty="0" smtClean="0">
                <a:solidFill>
                  <a:schemeClr val="accent6"/>
                </a:solidFill>
              </a:rPr>
            </a:br>
            <a:r>
              <a:rPr lang="en-US" sz="3200" b="1" dirty="0" smtClean="0">
                <a:solidFill>
                  <a:schemeClr val="accent6"/>
                </a:solidFill>
              </a:rPr>
              <a:t>Robert’s Rules of Order in Action</a:t>
            </a:r>
            <a:br>
              <a:rPr lang="en-US" sz="3200" b="1" dirty="0" smtClean="0">
                <a:solidFill>
                  <a:schemeClr val="accent6"/>
                </a:solidFill>
              </a:rPr>
            </a:br>
            <a:r>
              <a:rPr lang="en-US" sz="4000" dirty="0" smtClean="0"/>
              <a:t> </a:t>
            </a:r>
            <a:r>
              <a:rPr lang="en-US" sz="2000" dirty="0"/>
              <a:t>Ann G. Macfarlane, </a:t>
            </a:r>
            <a:r>
              <a:rPr lang="en-US" sz="2000" dirty="0" smtClean="0"/>
              <a:t>CAE, PRP</a:t>
            </a:r>
            <a:br>
              <a:rPr lang="en-US" sz="2000" dirty="0" smtClean="0"/>
            </a:br>
            <a:r>
              <a:rPr lang="en-US" sz="2000" dirty="0" smtClean="0">
                <a:solidFill>
                  <a:schemeClr val="accent2"/>
                </a:solidFill>
              </a:rPr>
              <a:t>Jurassic Parliament</a:t>
            </a:r>
            <a:endParaRPr lang="en-US" sz="4000" dirty="0"/>
          </a:p>
        </p:txBody>
      </p:sp>
      <p:sp>
        <p:nvSpPr>
          <p:cNvPr id="2051" name="Rectangle 3"/>
          <p:cNvSpPr>
            <a:spLocks noGrp="1" noChangeArrowheads="1"/>
          </p:cNvSpPr>
          <p:nvPr>
            <p:ph type="subTitle" idx="1"/>
          </p:nvPr>
        </p:nvSpPr>
        <p:spPr>
          <a:xfrm>
            <a:off x="1371600" y="4800600"/>
            <a:ext cx="6400800" cy="1219200"/>
          </a:xfrm>
        </p:spPr>
        <p:txBody>
          <a:bodyPr/>
          <a:lstStyle/>
          <a:p>
            <a:r>
              <a:rPr lang="en-US" sz="2400" dirty="0" smtClean="0"/>
              <a:t>Utah School Board Association</a:t>
            </a:r>
            <a:endParaRPr lang="en-US" sz="2400" dirty="0"/>
          </a:p>
          <a:p>
            <a:r>
              <a:rPr lang="en-US" sz="1600" dirty="0" smtClean="0"/>
              <a:t>Salt Lake City, Utah</a:t>
            </a:r>
            <a:endParaRPr lang="en-US" sz="1600" dirty="0"/>
          </a:p>
          <a:p>
            <a:r>
              <a:rPr lang="en-US" sz="1600" dirty="0" smtClean="0"/>
              <a:t>Friday, January 9, 2015</a:t>
            </a:r>
            <a:endParaRPr lang="en-US" sz="1600" dirty="0"/>
          </a:p>
          <a:p>
            <a:r>
              <a:rPr lang="en-US" sz="2800" dirty="0"/>
              <a:t/>
            </a:r>
            <a:br>
              <a:rPr lang="en-US" sz="2800" dirty="0"/>
            </a:b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489" y="2209800"/>
            <a:ext cx="8229023" cy="258856"/>
          </a:xfrm>
        </p:spPr>
        <p:txBody>
          <a:bodyPr/>
          <a:lstStyle/>
          <a:p>
            <a:r>
              <a:rPr lang="en-US" b="1" dirty="0" smtClean="0">
                <a:solidFill>
                  <a:schemeClr val="accent1"/>
                </a:solidFill>
              </a:rPr>
              <a:t>Appealing a Point of Order</a:t>
            </a:r>
            <a:endParaRPr lang="en-US" b="1" dirty="0">
              <a:solidFill>
                <a:schemeClr val="accent1"/>
              </a:solidFill>
            </a:endParaRPr>
          </a:p>
        </p:txBody>
      </p:sp>
      <p:sp>
        <p:nvSpPr>
          <p:cNvPr id="38915" name="Rectangle 3"/>
          <p:cNvSpPr>
            <a:spLocks noGrp="1" noChangeArrowheads="1"/>
          </p:cNvSpPr>
          <p:nvPr>
            <p:ph idx="1"/>
          </p:nvPr>
        </p:nvSpPr>
        <p:spPr>
          <a:xfrm>
            <a:off x="457489" y="2818840"/>
            <a:ext cx="8229023" cy="3505760"/>
          </a:xfrm>
        </p:spPr>
        <p:txBody>
          <a:bodyPr/>
          <a:lstStyle/>
          <a:p>
            <a:pPr marL="0" indent="0">
              <a:buNone/>
            </a:pPr>
            <a:r>
              <a:rPr lang="en-US" sz="2400" b="1" dirty="0" smtClean="0"/>
              <a:t>Member A: </a:t>
            </a:r>
            <a:r>
              <a:rPr lang="en-US" sz="2400" i="1" dirty="0" smtClean="0"/>
              <a:t>Madam President, I rise to a point of order.</a:t>
            </a:r>
          </a:p>
          <a:p>
            <a:pPr marL="0" indent="0">
              <a:buNone/>
            </a:pPr>
            <a:r>
              <a:rPr lang="en-US" sz="2400" b="1" dirty="0" smtClean="0"/>
              <a:t>President: </a:t>
            </a:r>
            <a:r>
              <a:rPr lang="en-US" sz="2400" i="1" dirty="0" smtClean="0"/>
              <a:t>State your point.</a:t>
            </a:r>
          </a:p>
          <a:p>
            <a:pPr marL="0" indent="0">
              <a:buNone/>
            </a:pPr>
            <a:r>
              <a:rPr lang="en-US" sz="2400" b="1" dirty="0" smtClean="0"/>
              <a:t>Member A: </a:t>
            </a:r>
            <a:r>
              <a:rPr lang="en-US" sz="2400" i="1" dirty="0" smtClean="0"/>
              <a:t>My esteemed colleague has used the term “cream-faced loon” in referring to the Secretary. According to Robert’s Rules, insults are not allowed in debate.</a:t>
            </a:r>
          </a:p>
          <a:p>
            <a:pPr marL="0" indent="0">
              <a:buNone/>
            </a:pPr>
            <a:r>
              <a:rPr lang="en-US" sz="2400" b="1" dirty="0" smtClean="0"/>
              <a:t>President: </a:t>
            </a:r>
            <a:r>
              <a:rPr lang="en-US" sz="2400" i="1" dirty="0" smtClean="0"/>
              <a:t>The point is well taken. Members will refrain from using improper language. </a:t>
            </a:r>
            <a:endParaRPr lang="en-US" sz="2400" dirty="0"/>
          </a:p>
        </p:txBody>
      </p:sp>
    </p:spTree>
    <p:extLst>
      <p:ext uri="{BB962C8B-B14F-4D97-AF65-F5344CB8AC3E}">
        <p14:creationId xmlns:p14="http://schemas.microsoft.com/office/powerpoint/2010/main" val="83536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489" y="2209800"/>
            <a:ext cx="8229023" cy="258856"/>
          </a:xfrm>
        </p:spPr>
        <p:txBody>
          <a:bodyPr/>
          <a:lstStyle/>
          <a:p>
            <a:r>
              <a:rPr lang="en-US" b="1" dirty="0" smtClean="0">
                <a:solidFill>
                  <a:schemeClr val="accent1"/>
                </a:solidFill>
              </a:rPr>
              <a:t>Example</a:t>
            </a:r>
            <a:endParaRPr lang="en-US" b="1" dirty="0">
              <a:solidFill>
                <a:schemeClr val="accent1"/>
              </a:solidFill>
            </a:endParaRPr>
          </a:p>
        </p:txBody>
      </p:sp>
      <p:sp>
        <p:nvSpPr>
          <p:cNvPr id="38915" name="Rectangle 3"/>
          <p:cNvSpPr>
            <a:spLocks noGrp="1" noChangeArrowheads="1"/>
          </p:cNvSpPr>
          <p:nvPr>
            <p:ph idx="1"/>
          </p:nvPr>
        </p:nvSpPr>
        <p:spPr>
          <a:xfrm>
            <a:off x="457489" y="2818840"/>
            <a:ext cx="8229023" cy="3505760"/>
          </a:xfrm>
        </p:spPr>
        <p:txBody>
          <a:bodyPr/>
          <a:lstStyle/>
          <a:p>
            <a:pPr marL="0" indent="0">
              <a:buNone/>
            </a:pPr>
            <a:r>
              <a:rPr lang="en-US" sz="2400" b="1" dirty="0" smtClean="0"/>
              <a:t>Member B: </a:t>
            </a:r>
            <a:r>
              <a:rPr lang="en-US" sz="2400" i="1" dirty="0" smtClean="0"/>
              <a:t>Madam President, I appeal the point of order on the grounds that “cream-faced loon” is a literary reference and not an insult.</a:t>
            </a:r>
          </a:p>
          <a:p>
            <a:pPr marL="0" indent="0">
              <a:buNone/>
            </a:pPr>
            <a:r>
              <a:rPr lang="en-US" sz="2400" b="1" dirty="0" smtClean="0"/>
              <a:t>Member C: </a:t>
            </a:r>
            <a:r>
              <a:rPr lang="en-US" sz="2400" i="1" dirty="0" smtClean="0"/>
              <a:t>Second!</a:t>
            </a:r>
          </a:p>
          <a:p>
            <a:pPr marL="0" indent="0">
              <a:buNone/>
            </a:pPr>
            <a:r>
              <a:rPr lang="en-US" sz="2400" b="1" dirty="0" smtClean="0"/>
              <a:t>Presider: </a:t>
            </a:r>
            <a:r>
              <a:rPr lang="en-US" sz="2400" i="1" dirty="0" smtClean="0"/>
              <a:t>Very well, since the ruling of the chair has been appealed, the group will decide. Note that appeals pertaining to proper use of language and decorum may not be debated.</a:t>
            </a:r>
          </a:p>
        </p:txBody>
      </p:sp>
    </p:spTree>
    <p:extLst>
      <p:ext uri="{BB962C8B-B14F-4D97-AF65-F5344CB8AC3E}">
        <p14:creationId xmlns:p14="http://schemas.microsoft.com/office/powerpoint/2010/main" val="967096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489" y="2209800"/>
            <a:ext cx="8229023" cy="258856"/>
          </a:xfrm>
        </p:spPr>
        <p:txBody>
          <a:bodyPr/>
          <a:lstStyle/>
          <a:p>
            <a:r>
              <a:rPr lang="en-US" b="1" dirty="0" smtClean="0">
                <a:solidFill>
                  <a:schemeClr val="accent1"/>
                </a:solidFill>
              </a:rPr>
              <a:t>Example</a:t>
            </a:r>
            <a:endParaRPr lang="en-US" b="1" dirty="0">
              <a:solidFill>
                <a:schemeClr val="accent1"/>
              </a:solidFill>
            </a:endParaRPr>
          </a:p>
        </p:txBody>
      </p:sp>
      <p:sp>
        <p:nvSpPr>
          <p:cNvPr id="38915" name="Rectangle 3"/>
          <p:cNvSpPr>
            <a:spLocks noGrp="1" noChangeArrowheads="1"/>
          </p:cNvSpPr>
          <p:nvPr>
            <p:ph idx="1"/>
          </p:nvPr>
        </p:nvSpPr>
        <p:spPr>
          <a:xfrm>
            <a:off x="457489" y="2818840"/>
            <a:ext cx="8229023" cy="3505760"/>
          </a:xfrm>
        </p:spPr>
        <p:txBody>
          <a:bodyPr/>
          <a:lstStyle/>
          <a:p>
            <a:pPr marL="0" indent="0">
              <a:buNone/>
            </a:pPr>
            <a:r>
              <a:rPr lang="en-US" sz="2400" b="1" dirty="0" smtClean="0"/>
              <a:t>Presider: </a:t>
            </a:r>
            <a:r>
              <a:rPr lang="en-US" sz="2400" i="1" dirty="0" smtClean="0"/>
              <a:t>All those who believe that “cream-faced loon” is an insult, please say “aye.”</a:t>
            </a:r>
          </a:p>
          <a:p>
            <a:pPr marL="0" indent="0">
              <a:buNone/>
            </a:pPr>
            <a:r>
              <a:rPr lang="en-US" sz="2400" b="1" dirty="0" smtClean="0"/>
              <a:t>[Members vote]</a:t>
            </a:r>
          </a:p>
          <a:p>
            <a:pPr marL="0" indent="0">
              <a:buNone/>
            </a:pPr>
            <a:r>
              <a:rPr lang="en-US" sz="2400" b="1" dirty="0" smtClean="0"/>
              <a:t>Presider: </a:t>
            </a:r>
            <a:r>
              <a:rPr lang="en-US" sz="2400" i="1" dirty="0" smtClean="0"/>
              <a:t>All those who believe that this phrase is not an insult, please say “no.”</a:t>
            </a:r>
          </a:p>
          <a:p>
            <a:pPr marL="0" indent="0">
              <a:buNone/>
            </a:pPr>
            <a:r>
              <a:rPr lang="en-US" sz="2400" b="1" dirty="0"/>
              <a:t>[</a:t>
            </a:r>
            <a:r>
              <a:rPr lang="en-US" sz="2400" b="1" dirty="0" smtClean="0"/>
              <a:t>Members </a:t>
            </a:r>
            <a:r>
              <a:rPr lang="en-US" sz="2400" b="1" dirty="0"/>
              <a:t>vote</a:t>
            </a:r>
            <a:r>
              <a:rPr lang="en-US" sz="2400" b="1" dirty="0" smtClean="0"/>
              <a:t>]</a:t>
            </a:r>
          </a:p>
          <a:p>
            <a:pPr marL="0" indent="0">
              <a:buNone/>
            </a:pPr>
            <a:r>
              <a:rPr lang="en-US" sz="2400" dirty="0" smtClean="0"/>
              <a:t>Note that the question being voted on is, “Shall the decision of the presider be upheld?”</a:t>
            </a:r>
            <a:endParaRPr lang="en-US" sz="2400" dirty="0"/>
          </a:p>
          <a:p>
            <a:pPr marL="0" indent="0">
              <a:buNone/>
            </a:pPr>
            <a:endParaRPr lang="en-US" sz="2400" i="1" dirty="0" smtClean="0"/>
          </a:p>
          <a:p>
            <a:pPr marL="0" indent="0">
              <a:buNone/>
            </a:pPr>
            <a:endParaRPr lang="en-US" sz="2400" i="1" dirty="0" smtClean="0"/>
          </a:p>
        </p:txBody>
      </p:sp>
    </p:spTree>
    <p:extLst>
      <p:ext uri="{BB962C8B-B14F-4D97-AF65-F5344CB8AC3E}">
        <p14:creationId xmlns:p14="http://schemas.microsoft.com/office/powerpoint/2010/main" val="12259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489" y="2209800"/>
            <a:ext cx="8229023" cy="258856"/>
          </a:xfrm>
        </p:spPr>
        <p:txBody>
          <a:bodyPr/>
          <a:lstStyle/>
          <a:p>
            <a:r>
              <a:rPr lang="en-US" b="1" dirty="0" smtClean="0">
                <a:solidFill>
                  <a:schemeClr val="accent1"/>
                </a:solidFill>
              </a:rPr>
              <a:t>Example</a:t>
            </a:r>
            <a:endParaRPr lang="en-US" b="1" dirty="0">
              <a:solidFill>
                <a:schemeClr val="accent1"/>
              </a:solidFill>
            </a:endParaRPr>
          </a:p>
        </p:txBody>
      </p:sp>
      <p:sp>
        <p:nvSpPr>
          <p:cNvPr id="38915" name="Rectangle 3"/>
          <p:cNvSpPr>
            <a:spLocks noGrp="1" noChangeArrowheads="1"/>
          </p:cNvSpPr>
          <p:nvPr>
            <p:ph idx="1"/>
          </p:nvPr>
        </p:nvSpPr>
        <p:spPr>
          <a:xfrm>
            <a:off x="457489" y="2818840"/>
            <a:ext cx="8229023" cy="3505760"/>
          </a:xfrm>
        </p:spPr>
        <p:txBody>
          <a:bodyPr/>
          <a:lstStyle/>
          <a:p>
            <a:pPr marL="0" indent="0">
              <a:buNone/>
            </a:pPr>
            <a:r>
              <a:rPr lang="en-US" sz="2400" b="1" dirty="0" smtClean="0"/>
              <a:t>[If the ayes have it]</a:t>
            </a:r>
          </a:p>
          <a:p>
            <a:pPr marL="0" indent="0">
              <a:buNone/>
            </a:pPr>
            <a:r>
              <a:rPr lang="en-US" sz="2400" b="1" dirty="0" smtClean="0"/>
              <a:t>Presider: </a:t>
            </a:r>
            <a:r>
              <a:rPr lang="en-US" sz="2400" i="1" dirty="0" smtClean="0"/>
              <a:t>The ayes have it, the ruling of the chair is upheld, and members will refrain from using this term.</a:t>
            </a:r>
          </a:p>
          <a:p>
            <a:pPr marL="0" indent="0">
              <a:buNone/>
            </a:pPr>
            <a:r>
              <a:rPr lang="en-US" sz="2400" b="1" dirty="0" smtClean="0"/>
              <a:t>[If the noes have it]</a:t>
            </a:r>
          </a:p>
          <a:p>
            <a:pPr marL="0" indent="0">
              <a:buNone/>
            </a:pPr>
            <a:r>
              <a:rPr lang="en-US" sz="2400" b="1" dirty="0" smtClean="0"/>
              <a:t>Presider: </a:t>
            </a:r>
            <a:r>
              <a:rPr lang="en-US" sz="2400" i="1" dirty="0" smtClean="0"/>
              <a:t>The noes have it, the ruling of the chair is not upheld, and members may use this term.</a:t>
            </a:r>
          </a:p>
          <a:p>
            <a:pPr marL="0" indent="0">
              <a:buNone/>
            </a:pPr>
            <a:endParaRPr lang="en-US" sz="2400" b="1" dirty="0"/>
          </a:p>
          <a:p>
            <a:pPr marL="0" indent="0">
              <a:buNone/>
            </a:pPr>
            <a:endParaRPr lang="en-US" sz="2400" i="1" dirty="0" smtClean="0"/>
          </a:p>
          <a:p>
            <a:pPr marL="0" indent="0">
              <a:buNone/>
            </a:pPr>
            <a:endParaRPr lang="en-US" sz="2400" i="1" dirty="0" smtClean="0"/>
          </a:p>
        </p:txBody>
      </p:sp>
    </p:spTree>
    <p:extLst>
      <p:ext uri="{BB962C8B-B14F-4D97-AF65-F5344CB8AC3E}">
        <p14:creationId xmlns:p14="http://schemas.microsoft.com/office/powerpoint/2010/main" val="2672760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489" y="2286000"/>
            <a:ext cx="8229023" cy="258856"/>
          </a:xfrm>
        </p:spPr>
        <p:txBody>
          <a:bodyPr/>
          <a:lstStyle/>
          <a:p>
            <a:r>
              <a:rPr lang="en-US" b="1" dirty="0" smtClean="0">
                <a:solidFill>
                  <a:schemeClr val="accent1"/>
                </a:solidFill>
              </a:rPr>
              <a:t>Flow of Authority at a Meeting</a:t>
            </a:r>
            <a:endParaRPr lang="en-US" b="1" dirty="0">
              <a:solidFill>
                <a:schemeClr val="accent1"/>
              </a:solidFill>
            </a:endParaRPr>
          </a:p>
        </p:txBody>
      </p:sp>
      <p:sp>
        <p:nvSpPr>
          <p:cNvPr id="16387" name="Rectangle 3"/>
          <p:cNvSpPr>
            <a:spLocks noGrp="1" noChangeArrowheads="1"/>
          </p:cNvSpPr>
          <p:nvPr>
            <p:ph idx="1"/>
          </p:nvPr>
        </p:nvSpPr>
        <p:spPr>
          <a:xfrm>
            <a:off x="457489" y="2895600"/>
            <a:ext cx="8229023" cy="3657600"/>
          </a:xfrm>
        </p:spPr>
        <p:txBody>
          <a:bodyPr/>
          <a:lstStyle/>
          <a:p>
            <a:pPr marL="0" indent="0" algn="ctr">
              <a:buNone/>
            </a:pPr>
            <a:r>
              <a:rPr lang="en-US" sz="2000" dirty="0"/>
              <a:t>The group adopts its rules and guidelines</a:t>
            </a:r>
            <a:r>
              <a:rPr lang="en-US" sz="2000" dirty="0" smtClean="0"/>
              <a:t>.</a:t>
            </a:r>
          </a:p>
          <a:p>
            <a:pPr marL="0" indent="0" algn="ctr">
              <a:buNone/>
            </a:pPr>
            <a:r>
              <a:rPr lang="en-US" sz="2000" dirty="0"/>
              <a:t>↓</a:t>
            </a:r>
          </a:p>
          <a:p>
            <a:pPr marL="0" indent="0" algn="ctr">
              <a:buNone/>
            </a:pPr>
            <a:r>
              <a:rPr lang="en-US" sz="2000" dirty="0" smtClean="0"/>
              <a:t>In </a:t>
            </a:r>
            <a:r>
              <a:rPr lang="en-US" sz="2000" dirty="0"/>
              <a:t>attending, members accept the rules of the group</a:t>
            </a:r>
            <a:r>
              <a:rPr lang="en-US" sz="2000" dirty="0" smtClean="0"/>
              <a:t>.</a:t>
            </a:r>
          </a:p>
          <a:p>
            <a:pPr marL="0" indent="0" algn="ctr">
              <a:buNone/>
            </a:pPr>
            <a:r>
              <a:rPr lang="en-US" sz="2000" dirty="0"/>
              <a:t>↓</a:t>
            </a:r>
          </a:p>
          <a:p>
            <a:pPr marL="0" indent="0" algn="ctr">
              <a:buNone/>
            </a:pPr>
            <a:r>
              <a:rPr lang="en-US" sz="2000" dirty="0"/>
              <a:t>During meetings, the presiding officer applies the rules for the benefit of the group</a:t>
            </a:r>
            <a:r>
              <a:rPr lang="en-US" sz="2000" dirty="0" smtClean="0"/>
              <a:t>.</a:t>
            </a:r>
          </a:p>
          <a:p>
            <a:pPr marL="0" indent="0" algn="ctr">
              <a:buNone/>
            </a:pPr>
            <a:r>
              <a:rPr lang="en-US" sz="2000" dirty="0"/>
              <a:t>↓</a:t>
            </a:r>
          </a:p>
          <a:p>
            <a:pPr marL="0" indent="0" algn="ctr">
              <a:buNone/>
            </a:pPr>
            <a:r>
              <a:rPr lang="en-US" sz="2000" dirty="0"/>
              <a:t>All persons present at a meeting have an obligation to obey the </a:t>
            </a:r>
            <a:r>
              <a:rPr lang="en-US" sz="2000" b="1" dirty="0"/>
              <a:t>legitimate orders </a:t>
            </a:r>
            <a:r>
              <a:rPr lang="en-US" sz="2000" dirty="0"/>
              <a:t>of the presiding officer.</a:t>
            </a:r>
          </a:p>
          <a:p>
            <a:pPr marL="0" indent="0" algn="ctr">
              <a:buNone/>
            </a:pPr>
            <a:r>
              <a:rPr lang="en-US" sz="2000" dirty="0" smtClean="0"/>
              <a:t>↓</a:t>
            </a:r>
          </a:p>
          <a:p>
            <a:pPr marL="0" indent="0" algn="ctr">
              <a:buNone/>
            </a:pPr>
            <a:endParaRPr lang="en-US" sz="2400" dirty="0" smtClean="0"/>
          </a:p>
          <a:p>
            <a:pPr marL="0" indent="0" algn="ctr">
              <a:buNone/>
            </a:pPr>
            <a:endParaRPr lang="en-US" sz="2400" dirty="0" smtClean="0"/>
          </a:p>
          <a:p>
            <a:pPr marL="0" indent="0" algn="ctr">
              <a:buNone/>
            </a:pPr>
            <a:endParaRPr lang="en-US" sz="2400" dirty="0"/>
          </a:p>
          <a:p>
            <a:pPr marL="0"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3981275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489" y="2286000"/>
            <a:ext cx="8229023" cy="258856"/>
          </a:xfrm>
        </p:spPr>
        <p:txBody>
          <a:bodyPr/>
          <a:lstStyle/>
          <a:p>
            <a:r>
              <a:rPr lang="en-US" b="1" dirty="0" smtClean="0">
                <a:solidFill>
                  <a:schemeClr val="accent1"/>
                </a:solidFill>
              </a:rPr>
              <a:t>Flow of Authority at a Meeting</a:t>
            </a:r>
            <a:endParaRPr lang="en-US" b="1" dirty="0">
              <a:solidFill>
                <a:schemeClr val="accent1"/>
              </a:solidFill>
            </a:endParaRPr>
          </a:p>
        </p:txBody>
      </p:sp>
      <p:sp>
        <p:nvSpPr>
          <p:cNvPr id="16387" name="Rectangle 3"/>
          <p:cNvSpPr>
            <a:spLocks noGrp="1" noChangeArrowheads="1"/>
          </p:cNvSpPr>
          <p:nvPr>
            <p:ph idx="1"/>
          </p:nvPr>
        </p:nvSpPr>
        <p:spPr>
          <a:xfrm>
            <a:off x="457489" y="2667000"/>
            <a:ext cx="8229023" cy="3429000"/>
          </a:xfrm>
        </p:spPr>
        <p:txBody>
          <a:bodyPr/>
          <a:lstStyle/>
          <a:p>
            <a:pPr marL="0" indent="0" algn="ctr">
              <a:buNone/>
            </a:pPr>
            <a:endParaRPr lang="en-US" sz="2400" dirty="0" smtClean="0"/>
          </a:p>
          <a:p>
            <a:pPr marL="0" indent="0" algn="ctr">
              <a:buNone/>
            </a:pPr>
            <a:r>
              <a:rPr lang="en-US" sz="2000" dirty="0" smtClean="0"/>
              <a:t>Any </a:t>
            </a:r>
            <a:r>
              <a:rPr lang="en-US" sz="2000" dirty="0"/>
              <a:t>member who disagrees with a ruling, decision or order by the presiding officer may </a:t>
            </a:r>
            <a:r>
              <a:rPr lang="en-US" sz="2000" b="1" dirty="0"/>
              <a:t>appeal the ruling</a:t>
            </a:r>
            <a:r>
              <a:rPr lang="en-US" sz="2000" dirty="0"/>
              <a:t>.</a:t>
            </a:r>
          </a:p>
          <a:p>
            <a:pPr marL="0" indent="0" algn="ctr">
              <a:buNone/>
            </a:pPr>
            <a:r>
              <a:rPr lang="en-US" sz="2000" dirty="0" smtClean="0"/>
              <a:t>↓</a:t>
            </a:r>
            <a:endParaRPr lang="en-US" sz="2000" dirty="0"/>
          </a:p>
          <a:p>
            <a:pPr marL="0" indent="0" algn="ctr">
              <a:buNone/>
            </a:pPr>
            <a:r>
              <a:rPr lang="en-US" sz="2000" dirty="0"/>
              <a:t>If another member seconds the appeal, the </a:t>
            </a:r>
            <a:r>
              <a:rPr lang="en-US" sz="2000" b="1" dirty="0"/>
              <a:t>group will decide by majority vote</a:t>
            </a:r>
            <a:r>
              <a:rPr lang="en-US" sz="2000" dirty="0"/>
              <a:t> whether the ruling, decision or order is legitimate.</a:t>
            </a:r>
          </a:p>
          <a:p>
            <a:pPr marL="0" indent="0" algn="ctr">
              <a:buNone/>
            </a:pPr>
            <a:r>
              <a:rPr lang="en-US" sz="2000" dirty="0" smtClean="0"/>
              <a:t>↓</a:t>
            </a:r>
          </a:p>
          <a:p>
            <a:pPr marL="0" indent="0" algn="ctr">
              <a:buNone/>
            </a:pPr>
            <a:r>
              <a:rPr lang="en-US" sz="2000" dirty="0"/>
              <a:t>The presiding officer </a:t>
            </a:r>
            <a:r>
              <a:rPr lang="en-US" sz="2000" b="1" dirty="0"/>
              <a:t>obeys the group’s decision.</a:t>
            </a:r>
          </a:p>
          <a:p>
            <a:pPr marL="0" indent="0" algn="ctr">
              <a:buNone/>
            </a:pPr>
            <a:endParaRPr lang="en-US" sz="2400" dirty="0"/>
          </a:p>
          <a:p>
            <a:pPr marL="0" indent="0" algn="ctr">
              <a:buNone/>
            </a:pPr>
            <a:endParaRPr lang="en-US" sz="2400" dirty="0"/>
          </a:p>
          <a:p>
            <a:pPr marL="0" indent="0" algn="ctr">
              <a:buNone/>
            </a:pPr>
            <a:endParaRPr lang="en-US" sz="2400" dirty="0" smtClean="0"/>
          </a:p>
          <a:p>
            <a:pPr marL="0" indent="0" algn="ctr">
              <a:buNone/>
            </a:pPr>
            <a:endParaRPr lang="en-US" sz="2400" dirty="0" smtClean="0"/>
          </a:p>
          <a:p>
            <a:pPr marL="0" indent="0" algn="ctr">
              <a:buNone/>
            </a:pPr>
            <a:endParaRPr lang="en-US" sz="2400" dirty="0"/>
          </a:p>
          <a:p>
            <a:pPr marL="0"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690900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489" y="2057400"/>
            <a:ext cx="8229023" cy="411256"/>
          </a:xfrm>
        </p:spPr>
        <p:txBody>
          <a:bodyPr/>
          <a:lstStyle/>
          <a:p>
            <a:r>
              <a:rPr lang="en-US" b="1" dirty="0" smtClean="0">
                <a:solidFill>
                  <a:schemeClr val="accent1"/>
                </a:solidFill>
              </a:rPr>
              <a:t>Role of the Presider</a:t>
            </a:r>
            <a:endParaRPr lang="en-US" b="1" dirty="0">
              <a:solidFill>
                <a:schemeClr val="accent1"/>
              </a:solidFill>
            </a:endParaRPr>
          </a:p>
        </p:txBody>
      </p:sp>
      <p:sp>
        <p:nvSpPr>
          <p:cNvPr id="12291" name="Rectangle 3"/>
          <p:cNvSpPr>
            <a:spLocks noGrp="1" noChangeArrowheads="1"/>
          </p:cNvSpPr>
          <p:nvPr>
            <p:ph idx="1"/>
          </p:nvPr>
        </p:nvSpPr>
        <p:spPr>
          <a:xfrm>
            <a:off x="762000" y="2743200"/>
            <a:ext cx="8229023" cy="3048000"/>
          </a:xfrm>
        </p:spPr>
        <p:txBody>
          <a:bodyPr/>
          <a:lstStyle/>
          <a:p>
            <a:r>
              <a:rPr lang="en-US" altLang="en-US" sz="2400" dirty="0">
                <a:ea typeface="ＭＳ Ｐゴシック" pitchFamily="34" charset="-128"/>
              </a:rPr>
              <a:t>Robert has special rules for small boards.</a:t>
            </a:r>
          </a:p>
          <a:p>
            <a:r>
              <a:rPr lang="en-US" altLang="en-US" sz="2400" dirty="0">
                <a:ea typeface="ＭＳ Ｐゴシック" pitchFamily="34" charset="-128"/>
              </a:rPr>
              <a:t>In a small board, up to about 12 people, the presider may take part in discussion and may vote (if bylaws do not say otherwise).</a:t>
            </a:r>
          </a:p>
          <a:p>
            <a:r>
              <a:rPr lang="en-US" altLang="en-US" sz="2400" dirty="0">
                <a:ea typeface="ＭＳ Ｐゴシック" pitchFamily="34" charset="-128"/>
              </a:rPr>
              <a:t>Nevertheless, presider must exercise restraint. </a:t>
            </a:r>
          </a:p>
        </p:txBody>
      </p:sp>
    </p:spTree>
    <p:extLst>
      <p:ext uri="{BB962C8B-B14F-4D97-AF65-F5344CB8AC3E}">
        <p14:creationId xmlns:p14="http://schemas.microsoft.com/office/powerpoint/2010/main" val="1533197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489" y="2057400"/>
            <a:ext cx="8229023" cy="411256"/>
          </a:xfrm>
        </p:spPr>
        <p:txBody>
          <a:bodyPr/>
          <a:lstStyle/>
          <a:p>
            <a:r>
              <a:rPr lang="en-US" b="1" dirty="0" smtClean="0">
                <a:solidFill>
                  <a:schemeClr val="accent1"/>
                </a:solidFill>
              </a:rPr>
              <a:t>Central paradox</a:t>
            </a:r>
            <a:endParaRPr lang="en-US" b="1" dirty="0">
              <a:solidFill>
                <a:schemeClr val="accent1"/>
              </a:solidFill>
            </a:endParaRPr>
          </a:p>
        </p:txBody>
      </p:sp>
      <p:sp>
        <p:nvSpPr>
          <p:cNvPr id="13315" name="Rectangle 3"/>
          <p:cNvSpPr>
            <a:spLocks noGrp="1" noChangeArrowheads="1"/>
          </p:cNvSpPr>
          <p:nvPr>
            <p:ph idx="1"/>
          </p:nvPr>
        </p:nvSpPr>
        <p:spPr>
          <a:xfrm>
            <a:off x="457200" y="2590800"/>
            <a:ext cx="8229023" cy="3505200"/>
          </a:xfrm>
        </p:spPr>
        <p:txBody>
          <a:bodyPr/>
          <a:lstStyle/>
          <a:p>
            <a:r>
              <a:rPr lang="en-US" altLang="en-US" sz="2400" dirty="0">
                <a:ea typeface="ＭＳ Ｐゴシック" pitchFamily="34" charset="-128"/>
              </a:rPr>
              <a:t>The presider is the most important person in the room, AND the least important person in the room</a:t>
            </a:r>
            <a:r>
              <a:rPr lang="en-US" altLang="en-US" sz="2400" dirty="0" smtClean="0">
                <a:ea typeface="ＭＳ Ｐゴシック" pitchFamily="34" charset="-128"/>
              </a:rPr>
              <a:t>.</a:t>
            </a:r>
            <a:endParaRPr lang="en-US" altLang="en-US" sz="2400" dirty="0">
              <a:ea typeface="ＭＳ Ｐゴシック" pitchFamily="34" charset="-128"/>
            </a:endParaRPr>
          </a:p>
          <a:p>
            <a:r>
              <a:rPr lang="en-US" altLang="en-US" sz="2400" dirty="0">
                <a:ea typeface="ＭＳ Ｐゴシック" pitchFamily="34" charset="-128"/>
              </a:rPr>
              <a:t>The presider must be strict on process – a “benevolent dictator.”</a:t>
            </a:r>
          </a:p>
          <a:p>
            <a:r>
              <a:rPr lang="en-US" altLang="en-US" sz="2400" dirty="0">
                <a:ea typeface="ＭＳ Ｐゴシック" pitchFamily="34" charset="-128"/>
              </a:rPr>
              <a:t>The presider is not responsible for the decision that the group makes.</a:t>
            </a:r>
          </a:p>
          <a:p>
            <a:r>
              <a:rPr lang="en-US" altLang="en-US" sz="2400" dirty="0">
                <a:ea typeface="ＭＳ Ｐゴシック" pitchFamily="34" charset="-128"/>
              </a:rPr>
              <a:t>The presider is the servant of the group, and the group is the final authority.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0"/>
            <a:ext cx="8229023" cy="258856"/>
          </a:xfrm>
        </p:spPr>
        <p:txBody>
          <a:bodyPr/>
          <a:lstStyle/>
          <a:p>
            <a:r>
              <a:rPr lang="en-US" b="1" dirty="0" smtClean="0">
                <a:solidFill>
                  <a:schemeClr val="accent1"/>
                </a:solidFill>
              </a:rPr>
              <a:t>HOW to do this?</a:t>
            </a:r>
            <a:endParaRPr lang="en-US" b="1" dirty="0">
              <a:solidFill>
                <a:schemeClr val="accent1"/>
              </a:solidFill>
            </a:endParaRPr>
          </a:p>
        </p:txBody>
      </p:sp>
      <p:sp>
        <p:nvSpPr>
          <p:cNvPr id="13315" name="Rectangle 3"/>
          <p:cNvSpPr>
            <a:spLocks noGrp="1" noChangeArrowheads="1"/>
          </p:cNvSpPr>
          <p:nvPr>
            <p:ph idx="1"/>
          </p:nvPr>
        </p:nvSpPr>
        <p:spPr>
          <a:xfrm>
            <a:off x="457488" y="2971800"/>
            <a:ext cx="8229023" cy="3429000"/>
          </a:xfrm>
        </p:spPr>
        <p:txBody>
          <a:bodyPr/>
          <a:lstStyle/>
          <a:p>
            <a:r>
              <a:rPr lang="en-US" altLang="en-US" sz="2400" dirty="0">
                <a:ea typeface="ＭＳ Ｐゴシック" pitchFamily="34" charset="-128"/>
              </a:rPr>
              <a:t>Know the rules and practice the verbiage.</a:t>
            </a:r>
          </a:p>
          <a:p>
            <a:r>
              <a:rPr lang="en-US" altLang="en-US" sz="2400" dirty="0">
                <a:ea typeface="ＭＳ Ｐゴシック" pitchFamily="34" charset="-128"/>
              </a:rPr>
              <a:t>Speak firmly and definitely.</a:t>
            </a:r>
          </a:p>
          <a:p>
            <a:r>
              <a:rPr lang="en-US" altLang="en-US" sz="2400" dirty="0">
                <a:ea typeface="ＭＳ Ｐゴシック" pitchFamily="34" charset="-128"/>
              </a:rPr>
              <a:t>Interrupt people who are breaking the rules.</a:t>
            </a:r>
          </a:p>
          <a:p>
            <a:r>
              <a:rPr lang="en-US" altLang="en-US" sz="2400" dirty="0">
                <a:ea typeface="ＭＳ Ｐゴシック" pitchFamily="34" charset="-128"/>
              </a:rPr>
              <a:t>Use a loud voice when you have to.</a:t>
            </a:r>
          </a:p>
          <a:p>
            <a:r>
              <a:rPr lang="en-US" altLang="en-US" sz="2400" dirty="0">
                <a:ea typeface="ＭＳ Ｐゴシック" pitchFamily="34" charset="-128"/>
              </a:rPr>
              <a:t>Keep an emotional connection with the group.</a:t>
            </a:r>
          </a:p>
          <a:p>
            <a:pPr marL="0" indent="0">
              <a:buNone/>
            </a:pPr>
            <a:endParaRPr lang="en-US" sz="2400" dirty="0"/>
          </a:p>
        </p:txBody>
      </p:sp>
    </p:spTree>
    <p:extLst>
      <p:ext uri="{BB962C8B-B14F-4D97-AF65-F5344CB8AC3E}">
        <p14:creationId xmlns:p14="http://schemas.microsoft.com/office/powerpoint/2010/main" val="3580130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0"/>
            <a:ext cx="8229023" cy="258856"/>
          </a:xfrm>
        </p:spPr>
        <p:txBody>
          <a:bodyPr/>
          <a:lstStyle/>
          <a:p>
            <a:r>
              <a:rPr lang="en-US" b="1" dirty="0" smtClean="0">
                <a:solidFill>
                  <a:schemeClr val="accent1"/>
                </a:solidFill>
              </a:rPr>
              <a:t>Point of Information</a:t>
            </a:r>
            <a:endParaRPr lang="en-US" b="1" dirty="0">
              <a:solidFill>
                <a:schemeClr val="accent1"/>
              </a:solidFill>
            </a:endParaRPr>
          </a:p>
        </p:txBody>
      </p:sp>
      <p:sp>
        <p:nvSpPr>
          <p:cNvPr id="13315" name="Rectangle 3"/>
          <p:cNvSpPr>
            <a:spLocks noGrp="1" noChangeArrowheads="1"/>
          </p:cNvSpPr>
          <p:nvPr>
            <p:ph idx="1"/>
          </p:nvPr>
        </p:nvSpPr>
        <p:spPr>
          <a:xfrm>
            <a:off x="457488" y="2971800"/>
            <a:ext cx="8229023" cy="3429000"/>
          </a:xfrm>
        </p:spPr>
        <p:txBody>
          <a:bodyPr/>
          <a:lstStyle/>
          <a:p>
            <a:r>
              <a:rPr lang="en-US" altLang="en-US" sz="2400" dirty="0" smtClean="0">
                <a:ea typeface="ＭＳ Ｐゴシック" pitchFamily="34" charset="-128"/>
              </a:rPr>
              <a:t>This is a request for information that is timely and relevant to the debate.</a:t>
            </a:r>
          </a:p>
          <a:p>
            <a:r>
              <a:rPr lang="en-US" altLang="en-US" sz="2400" dirty="0" smtClean="0">
                <a:ea typeface="ＭＳ Ｐゴシック" pitchFamily="34" charset="-128"/>
              </a:rPr>
              <a:t>Presider can respond three ways:</a:t>
            </a:r>
          </a:p>
          <a:p>
            <a:pPr lvl="1"/>
            <a:r>
              <a:rPr lang="en-US" altLang="en-US" sz="2000" dirty="0" smtClean="0">
                <a:ea typeface="ＭＳ Ｐゴシック" pitchFamily="34" charset="-128"/>
              </a:rPr>
              <a:t>Respond yourself</a:t>
            </a:r>
          </a:p>
          <a:p>
            <a:pPr lvl="1"/>
            <a:r>
              <a:rPr lang="en-US" altLang="en-US" sz="2000" dirty="0" smtClean="0">
                <a:ea typeface="ＭＳ Ｐゴシック" pitchFamily="34" charset="-128"/>
              </a:rPr>
              <a:t>Ask someone else to respond</a:t>
            </a:r>
          </a:p>
          <a:p>
            <a:pPr lvl="1"/>
            <a:r>
              <a:rPr lang="en-US" altLang="en-US" sz="2000" dirty="0" smtClean="0">
                <a:ea typeface="ＭＳ Ｐゴシック" pitchFamily="34" charset="-128"/>
              </a:rPr>
              <a:t>Say, “We’ll get back to you later.”</a:t>
            </a:r>
            <a:endParaRPr lang="en-US" altLang="en-US" sz="2000" dirty="0">
              <a:ea typeface="ＭＳ Ｐゴシック" pitchFamily="34" charset="-128"/>
            </a:endParaRPr>
          </a:p>
          <a:p>
            <a:r>
              <a:rPr lang="en-US" altLang="en-US" sz="2400" dirty="0" smtClean="0">
                <a:ea typeface="ＭＳ Ｐゴシック" pitchFamily="34" charset="-128"/>
              </a:rPr>
              <a:t>Don’t allow people to GIVE information. You may ask, “What information does the member need in order to decide how to vote?”</a:t>
            </a:r>
            <a:endParaRPr lang="en-US" altLang="en-US" sz="2400" dirty="0">
              <a:ea typeface="ＭＳ Ｐゴシック" pitchFamily="34" charset="-128"/>
            </a:endParaRPr>
          </a:p>
          <a:p>
            <a:pPr marL="0" indent="0">
              <a:buNone/>
            </a:pPr>
            <a:endParaRPr lang="en-US" sz="2400" dirty="0"/>
          </a:p>
        </p:txBody>
      </p:sp>
    </p:spTree>
    <p:extLst>
      <p:ext uri="{BB962C8B-B14F-4D97-AF65-F5344CB8AC3E}">
        <p14:creationId xmlns:p14="http://schemas.microsoft.com/office/powerpoint/2010/main" val="3857543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57200" y="21336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lvl1pPr algn="ctr" defTabSz="913183" rtl="0" eaLnBrk="1" fontAlgn="base" hangingPunct="1">
              <a:spcBef>
                <a:spcPct val="0"/>
              </a:spcBef>
              <a:spcAft>
                <a:spcPct val="0"/>
              </a:spcAft>
              <a:defRPr sz="4400" kern="1200">
                <a:solidFill>
                  <a:schemeClr val="tx1"/>
                </a:solidFill>
                <a:latin typeface="+mj-lt"/>
                <a:ea typeface="+mj-ea"/>
                <a:cs typeface="+mj-cs"/>
              </a:defRPr>
            </a:lvl1pPr>
            <a:lvl2pPr algn="ctr" defTabSz="913183" rtl="0" eaLnBrk="1" fontAlgn="base" hangingPunct="1">
              <a:spcBef>
                <a:spcPct val="0"/>
              </a:spcBef>
              <a:spcAft>
                <a:spcPct val="0"/>
              </a:spcAft>
              <a:defRPr sz="4400">
                <a:solidFill>
                  <a:schemeClr val="tx1"/>
                </a:solidFill>
                <a:latin typeface="Calibri" pitchFamily="34" charset="0"/>
              </a:defRPr>
            </a:lvl2pPr>
            <a:lvl3pPr algn="ctr" defTabSz="913183" rtl="0" eaLnBrk="1" fontAlgn="base" hangingPunct="1">
              <a:spcBef>
                <a:spcPct val="0"/>
              </a:spcBef>
              <a:spcAft>
                <a:spcPct val="0"/>
              </a:spcAft>
              <a:defRPr sz="4400">
                <a:solidFill>
                  <a:schemeClr val="tx1"/>
                </a:solidFill>
                <a:latin typeface="Calibri" pitchFamily="34" charset="0"/>
              </a:defRPr>
            </a:lvl3pPr>
            <a:lvl4pPr algn="ctr" defTabSz="913183" rtl="0" eaLnBrk="1" fontAlgn="base" hangingPunct="1">
              <a:spcBef>
                <a:spcPct val="0"/>
              </a:spcBef>
              <a:spcAft>
                <a:spcPct val="0"/>
              </a:spcAft>
              <a:defRPr sz="4400">
                <a:solidFill>
                  <a:schemeClr val="tx1"/>
                </a:solidFill>
                <a:latin typeface="Calibri" pitchFamily="34" charset="0"/>
              </a:defRPr>
            </a:lvl4pPr>
            <a:lvl5pPr algn="ctr" defTabSz="913183" rtl="0" eaLnBrk="1" fontAlgn="base" hangingPunct="1">
              <a:spcBef>
                <a:spcPct val="0"/>
              </a:spcBef>
              <a:spcAft>
                <a:spcPct val="0"/>
              </a:spcAft>
              <a:defRPr sz="4400">
                <a:solidFill>
                  <a:schemeClr val="tx1"/>
                </a:solidFill>
                <a:latin typeface="Calibri" pitchFamily="34" charset="0"/>
              </a:defRPr>
            </a:lvl5pPr>
            <a:lvl6pPr marL="410291" algn="ctr" defTabSz="913183" rtl="0" eaLnBrk="1" fontAlgn="base" hangingPunct="1">
              <a:spcBef>
                <a:spcPct val="0"/>
              </a:spcBef>
              <a:spcAft>
                <a:spcPct val="0"/>
              </a:spcAft>
              <a:defRPr sz="4400">
                <a:solidFill>
                  <a:schemeClr val="tx1"/>
                </a:solidFill>
                <a:latin typeface="Calibri" pitchFamily="34" charset="0"/>
              </a:defRPr>
            </a:lvl6pPr>
            <a:lvl7pPr marL="820583" algn="ctr" defTabSz="913183" rtl="0" eaLnBrk="1" fontAlgn="base" hangingPunct="1">
              <a:spcBef>
                <a:spcPct val="0"/>
              </a:spcBef>
              <a:spcAft>
                <a:spcPct val="0"/>
              </a:spcAft>
              <a:defRPr sz="4400">
                <a:solidFill>
                  <a:schemeClr val="tx1"/>
                </a:solidFill>
                <a:latin typeface="Calibri" pitchFamily="34" charset="0"/>
              </a:defRPr>
            </a:lvl7pPr>
            <a:lvl8pPr marL="1230874" algn="ctr" defTabSz="913183" rtl="0" eaLnBrk="1" fontAlgn="base" hangingPunct="1">
              <a:spcBef>
                <a:spcPct val="0"/>
              </a:spcBef>
              <a:spcAft>
                <a:spcPct val="0"/>
              </a:spcAft>
              <a:defRPr sz="4400">
                <a:solidFill>
                  <a:schemeClr val="tx1"/>
                </a:solidFill>
                <a:latin typeface="Calibri" pitchFamily="34" charset="0"/>
              </a:defRPr>
            </a:lvl8pPr>
            <a:lvl9pPr marL="1641165" algn="ctr" defTabSz="913183" rtl="0" eaLnBrk="1" fontAlgn="base" hangingPunct="1">
              <a:spcBef>
                <a:spcPct val="0"/>
              </a:spcBef>
              <a:spcAft>
                <a:spcPct val="0"/>
              </a:spcAft>
              <a:defRPr sz="4400">
                <a:solidFill>
                  <a:schemeClr val="tx1"/>
                </a:solidFill>
                <a:latin typeface="Calibri" pitchFamily="34" charset="0"/>
              </a:defRPr>
            </a:lvl9pPr>
          </a:lstStyle>
          <a:p>
            <a:r>
              <a:rPr lang="en-US" b="1" dirty="0" smtClean="0">
                <a:solidFill>
                  <a:srgbClr val="455062"/>
                </a:solidFill>
              </a:rPr>
              <a:t>Accountability</a:t>
            </a:r>
            <a:r>
              <a:rPr lang="en-US" b="1" dirty="0" smtClean="0">
                <a:solidFill>
                  <a:schemeClr val="accent1"/>
                </a:solidFill>
              </a:rPr>
              <a:t> Hierarchy</a:t>
            </a:r>
            <a:endParaRPr lang="en-US" b="1" dirty="0">
              <a:solidFill>
                <a:schemeClr val="accent1"/>
              </a:solidFill>
            </a:endParaRPr>
          </a:p>
        </p:txBody>
      </p:sp>
      <p:sp>
        <p:nvSpPr>
          <p:cNvPr id="3" name="AutoShape 5"/>
          <p:cNvSpPr>
            <a:spLocks noChangeArrowheads="1"/>
          </p:cNvSpPr>
          <p:nvPr/>
        </p:nvSpPr>
        <p:spPr bwMode="auto">
          <a:xfrm>
            <a:off x="2438400" y="2743200"/>
            <a:ext cx="4267200" cy="3581400"/>
          </a:xfrm>
          <a:prstGeom prst="triangle">
            <a:avLst>
              <a:gd name="adj" fmla="val 50000"/>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Box 3"/>
          <p:cNvSpPr txBox="1"/>
          <p:nvPr/>
        </p:nvSpPr>
        <p:spPr bwMode="auto">
          <a:xfrm>
            <a:off x="2209800" y="2667000"/>
            <a:ext cx="4724400" cy="307777"/>
          </a:xfrm>
          <a:prstGeom prst="rect">
            <a:avLst/>
          </a:prstGeom>
          <a:solidFill>
            <a:schemeClr val="bg1"/>
          </a:solidFill>
          <a:ln w="9525">
            <a:noFill/>
            <a:miter lim="800000"/>
            <a:headEnd/>
            <a:tailEnd/>
          </a:ln>
        </p:spPr>
        <p:txBody>
          <a:bodyPr wrap="square" lIns="0" tIns="0" rIns="0" bIns="0" rtlCol="0">
            <a:spAutoFit/>
          </a:bodyPr>
          <a:lstStyle/>
          <a:p>
            <a:pPr algn="ctr"/>
            <a:r>
              <a:rPr lang="en-US" sz="2000" b="1" dirty="0" smtClean="0">
                <a:solidFill>
                  <a:srgbClr val="FF0000"/>
                </a:solidFill>
                <a:latin typeface="Calibri"/>
                <a:cs typeface="Calibri"/>
              </a:rPr>
              <a:t>BOSS</a:t>
            </a:r>
            <a:endParaRPr lang="en-US" sz="2000" b="1" dirty="0">
              <a:solidFill>
                <a:srgbClr val="FF0000"/>
              </a:solidFill>
              <a:latin typeface="Calibri"/>
              <a:cs typeface="Calibri"/>
            </a:endParaRPr>
          </a:p>
        </p:txBody>
      </p:sp>
      <p:sp>
        <p:nvSpPr>
          <p:cNvPr id="6" name="Multiply 5"/>
          <p:cNvSpPr/>
          <p:nvPr/>
        </p:nvSpPr>
        <p:spPr>
          <a:xfrm>
            <a:off x="4114800" y="3581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Multiply 6"/>
          <p:cNvSpPr/>
          <p:nvPr/>
        </p:nvSpPr>
        <p:spPr>
          <a:xfrm>
            <a:off x="4648200" y="3581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Multiply 7"/>
          <p:cNvSpPr/>
          <p:nvPr/>
        </p:nvSpPr>
        <p:spPr>
          <a:xfrm>
            <a:off x="36576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Multiply 8"/>
          <p:cNvSpPr/>
          <p:nvPr/>
        </p:nvSpPr>
        <p:spPr>
          <a:xfrm>
            <a:off x="43434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Multiply 9"/>
          <p:cNvSpPr/>
          <p:nvPr/>
        </p:nvSpPr>
        <p:spPr>
          <a:xfrm>
            <a:off x="34290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Multiply 10"/>
          <p:cNvSpPr/>
          <p:nvPr/>
        </p:nvSpPr>
        <p:spPr>
          <a:xfrm>
            <a:off x="41148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Multiply 11"/>
          <p:cNvSpPr/>
          <p:nvPr/>
        </p:nvSpPr>
        <p:spPr>
          <a:xfrm>
            <a:off x="29718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Multiply 12"/>
          <p:cNvSpPr/>
          <p:nvPr/>
        </p:nvSpPr>
        <p:spPr>
          <a:xfrm>
            <a:off x="38100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Multiply 13"/>
          <p:cNvSpPr/>
          <p:nvPr/>
        </p:nvSpPr>
        <p:spPr>
          <a:xfrm>
            <a:off x="49530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 name="Multiply 14"/>
          <p:cNvSpPr/>
          <p:nvPr/>
        </p:nvSpPr>
        <p:spPr>
          <a:xfrm>
            <a:off x="48006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Multiply 15"/>
          <p:cNvSpPr/>
          <p:nvPr/>
        </p:nvSpPr>
        <p:spPr>
          <a:xfrm>
            <a:off x="45720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Multiply 16"/>
          <p:cNvSpPr/>
          <p:nvPr/>
        </p:nvSpPr>
        <p:spPr>
          <a:xfrm>
            <a:off x="54864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Multiply 17"/>
          <p:cNvSpPr/>
          <p:nvPr/>
        </p:nvSpPr>
        <p:spPr>
          <a:xfrm>
            <a:off x="52578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Multiply 18"/>
          <p:cNvSpPr/>
          <p:nvPr/>
        </p:nvSpPr>
        <p:spPr>
          <a:xfrm>
            <a:off x="59436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0" name="Arc 29"/>
          <p:cNvSpPr/>
          <p:nvPr/>
        </p:nvSpPr>
        <p:spPr>
          <a:xfrm>
            <a:off x="3962400" y="2819400"/>
            <a:ext cx="1905000" cy="2971800"/>
          </a:xfrm>
          <a:prstGeom prst="arc">
            <a:avLst>
              <a:gd name="adj1" fmla="val 16200000"/>
              <a:gd name="adj2" fmla="val 2382899"/>
            </a:avLst>
          </a:prstGeom>
          <a:ln w="50800">
            <a:solidFill>
              <a:schemeClr val="accent6">
                <a:lumMod val="40000"/>
                <a:lumOff val="60000"/>
              </a:schemeClr>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Arc 30"/>
          <p:cNvSpPr/>
          <p:nvPr/>
        </p:nvSpPr>
        <p:spPr>
          <a:xfrm rot="18052764" flipH="1">
            <a:off x="4545596" y="2379974"/>
            <a:ext cx="1267707" cy="2788315"/>
          </a:xfrm>
          <a:prstGeom prst="arc">
            <a:avLst>
              <a:gd name="adj1" fmla="val 15510600"/>
              <a:gd name="adj2" fmla="val 17766941"/>
            </a:avLst>
          </a:prstGeom>
          <a:ln w="50800">
            <a:solidFill>
              <a:schemeClr val="accent6">
                <a:lumMod val="40000"/>
                <a:lumOff val="60000"/>
              </a:schemeClr>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Arc 32"/>
          <p:cNvSpPr/>
          <p:nvPr/>
        </p:nvSpPr>
        <p:spPr>
          <a:xfrm rot="1072458" flipH="1">
            <a:off x="2949712" y="2767909"/>
            <a:ext cx="1681534" cy="3354096"/>
          </a:xfrm>
          <a:prstGeom prst="arc">
            <a:avLst>
              <a:gd name="adj1" fmla="val 16503577"/>
              <a:gd name="adj2" fmla="val 4528178"/>
            </a:avLst>
          </a:prstGeom>
          <a:ln w="50800">
            <a:solidFill>
              <a:schemeClr val="accent6">
                <a:lumMod val="40000"/>
                <a:lumOff val="60000"/>
              </a:schemeClr>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86716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489" y="2057400"/>
            <a:ext cx="8229023" cy="411256"/>
          </a:xfrm>
        </p:spPr>
        <p:txBody>
          <a:bodyPr/>
          <a:lstStyle/>
          <a:p>
            <a:r>
              <a:rPr lang="en-US" b="1" dirty="0" smtClean="0">
                <a:solidFill>
                  <a:schemeClr val="accent1"/>
                </a:solidFill>
              </a:rPr>
              <a:t>Unacceptable Remarks</a:t>
            </a:r>
            <a:endParaRPr lang="en-US" b="1" dirty="0">
              <a:solidFill>
                <a:schemeClr val="accent1"/>
              </a:solidFill>
            </a:endParaRPr>
          </a:p>
        </p:txBody>
      </p:sp>
      <p:sp>
        <p:nvSpPr>
          <p:cNvPr id="12291" name="Rectangle 3"/>
          <p:cNvSpPr>
            <a:spLocks noGrp="1" noChangeArrowheads="1"/>
          </p:cNvSpPr>
          <p:nvPr>
            <p:ph idx="1"/>
          </p:nvPr>
        </p:nvSpPr>
        <p:spPr>
          <a:xfrm>
            <a:off x="762000" y="2743200"/>
            <a:ext cx="8229023" cy="3048000"/>
          </a:xfrm>
        </p:spPr>
        <p:txBody>
          <a:bodyPr/>
          <a:lstStyle/>
          <a:p>
            <a:pPr marL="457200" indent="-457200">
              <a:buFont typeface="+mj-lt"/>
              <a:buAutoNum type="arabicPeriod"/>
            </a:pPr>
            <a:r>
              <a:rPr lang="en-US" altLang="en-US" sz="2400" dirty="0" smtClean="0">
                <a:ea typeface="ＭＳ Ｐゴシック" pitchFamily="34" charset="-128"/>
              </a:rPr>
              <a:t>Personal remarks</a:t>
            </a:r>
          </a:p>
          <a:p>
            <a:pPr marL="457200" indent="-457200">
              <a:buFont typeface="+mj-lt"/>
              <a:buAutoNum type="arabicPeriod"/>
            </a:pPr>
            <a:r>
              <a:rPr lang="en-US" altLang="en-US" sz="2400" dirty="0" smtClean="0">
                <a:ea typeface="ＭＳ Ｐゴシック" pitchFamily="34" charset="-128"/>
              </a:rPr>
              <a:t>Discourteous remarks – insulting language, attacks</a:t>
            </a:r>
          </a:p>
          <a:p>
            <a:pPr marL="457200" indent="-457200">
              <a:buFont typeface="+mj-lt"/>
              <a:buAutoNum type="arabicPeriod"/>
            </a:pPr>
            <a:r>
              <a:rPr lang="en-US" altLang="en-US" sz="2400" dirty="0" smtClean="0">
                <a:ea typeface="ＭＳ Ｐゴシック" pitchFamily="34" charset="-128"/>
              </a:rPr>
              <a:t>Inflammatory language</a:t>
            </a:r>
          </a:p>
          <a:p>
            <a:pPr marL="457200" indent="-457200">
              <a:buFont typeface="+mj-lt"/>
              <a:buAutoNum type="arabicPeriod"/>
            </a:pPr>
            <a:r>
              <a:rPr lang="en-US" altLang="en-US" sz="2400" dirty="0" smtClean="0">
                <a:ea typeface="ＭＳ Ｐゴシック" pitchFamily="34" charset="-128"/>
              </a:rPr>
              <a:t>Referring to another member’s motives</a:t>
            </a:r>
          </a:p>
          <a:p>
            <a:pPr marL="457200" indent="-457200">
              <a:buFont typeface="+mj-lt"/>
              <a:buAutoNum type="arabicPeriod"/>
            </a:pPr>
            <a:r>
              <a:rPr lang="en-US" altLang="en-US" sz="2400" dirty="0" smtClean="0">
                <a:ea typeface="ＭＳ Ｐゴシック" pitchFamily="34" charset="-128"/>
              </a:rPr>
              <a:t>Criticizing past actions of the group (unless subject is under discussion, or about to propose a change)</a:t>
            </a:r>
          </a:p>
          <a:p>
            <a:pPr marL="457200" indent="-457200">
              <a:buFont typeface="+mj-lt"/>
              <a:buAutoNum type="arabicPeriod"/>
            </a:pPr>
            <a:r>
              <a:rPr lang="en-US" altLang="en-US" sz="2400" dirty="0" smtClean="0">
                <a:ea typeface="ＭＳ Ｐゴシック" pitchFamily="34" charset="-128"/>
              </a:rPr>
              <a:t>Remarks that are not germane (relevant) to the discussion</a:t>
            </a:r>
            <a:endParaRPr lang="en-US" altLang="en-US" sz="2400" dirty="0">
              <a:ea typeface="ＭＳ Ｐゴシック" pitchFamily="34"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0"/>
            <a:ext cx="8229023" cy="258856"/>
          </a:xfrm>
        </p:spPr>
        <p:txBody>
          <a:bodyPr/>
          <a:lstStyle/>
          <a:p>
            <a:r>
              <a:rPr lang="en-US" b="1" dirty="0" smtClean="0">
                <a:solidFill>
                  <a:schemeClr val="accent1"/>
                </a:solidFill>
              </a:rPr>
              <a:t>Role of the Members</a:t>
            </a:r>
            <a:endParaRPr lang="en-US" b="1" dirty="0">
              <a:solidFill>
                <a:schemeClr val="accent1"/>
              </a:solidFill>
            </a:endParaRPr>
          </a:p>
        </p:txBody>
      </p:sp>
      <p:sp>
        <p:nvSpPr>
          <p:cNvPr id="13315" name="Rectangle 3"/>
          <p:cNvSpPr>
            <a:spLocks noGrp="1" noChangeArrowheads="1"/>
          </p:cNvSpPr>
          <p:nvPr>
            <p:ph idx="1"/>
          </p:nvPr>
        </p:nvSpPr>
        <p:spPr>
          <a:xfrm>
            <a:off x="457488" y="2971800"/>
            <a:ext cx="8229023" cy="3429000"/>
          </a:xfrm>
        </p:spPr>
        <p:txBody>
          <a:bodyPr/>
          <a:lstStyle/>
          <a:p>
            <a:r>
              <a:rPr lang="en-US" sz="2400" dirty="0" smtClean="0"/>
              <a:t>If directors are to exercise their “duty of care,” they must claim their own authority and not give too much to the leader.</a:t>
            </a:r>
          </a:p>
          <a:p>
            <a:r>
              <a:rPr lang="en-US" sz="2400" dirty="0" smtClean="0"/>
              <a:t>We are all subject to doubt, deference, and the dread of being different.</a:t>
            </a:r>
          </a:p>
          <a:p>
            <a:r>
              <a:rPr lang="en-US" sz="2400" dirty="0" smtClean="0"/>
              <a:t>In a healthy organization, members can express a differing opinion and still be welcome. Members know how to be clear about their views, while still staying connected to each other and the organization.</a:t>
            </a:r>
            <a:endParaRPr lang="en-US" sz="2400" dirty="0"/>
          </a:p>
        </p:txBody>
      </p:sp>
    </p:spTree>
    <p:extLst>
      <p:ext uri="{BB962C8B-B14F-4D97-AF65-F5344CB8AC3E}">
        <p14:creationId xmlns:p14="http://schemas.microsoft.com/office/powerpoint/2010/main" val="986667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0"/>
            <a:ext cx="8229023" cy="258856"/>
          </a:xfrm>
        </p:spPr>
        <p:txBody>
          <a:bodyPr/>
          <a:lstStyle/>
          <a:p>
            <a:r>
              <a:rPr lang="en-US" b="1" dirty="0" smtClean="0">
                <a:solidFill>
                  <a:schemeClr val="accent1"/>
                </a:solidFill>
              </a:rPr>
              <a:t>HOW to do this?</a:t>
            </a:r>
            <a:endParaRPr lang="en-US" b="1" dirty="0">
              <a:solidFill>
                <a:schemeClr val="accent1"/>
              </a:solidFill>
            </a:endParaRPr>
          </a:p>
        </p:txBody>
      </p:sp>
      <p:sp>
        <p:nvSpPr>
          <p:cNvPr id="13315" name="Rectangle 3"/>
          <p:cNvSpPr>
            <a:spLocks noGrp="1" noChangeArrowheads="1"/>
          </p:cNvSpPr>
          <p:nvPr>
            <p:ph idx="1"/>
          </p:nvPr>
        </p:nvSpPr>
        <p:spPr>
          <a:xfrm>
            <a:off x="457488" y="2971800"/>
            <a:ext cx="8229023" cy="3429000"/>
          </a:xfrm>
        </p:spPr>
        <p:txBody>
          <a:bodyPr/>
          <a:lstStyle/>
          <a:p>
            <a:r>
              <a:rPr lang="en-US" sz="2400" dirty="0" smtClean="0"/>
              <a:t>Understand your role and responsibility.</a:t>
            </a:r>
          </a:p>
          <a:p>
            <a:r>
              <a:rPr lang="en-US" sz="2400" dirty="0" smtClean="0"/>
              <a:t>Be prepared to speak up when you have a concern, spot a discrepancy, or think of a question.</a:t>
            </a:r>
          </a:p>
          <a:p>
            <a:r>
              <a:rPr lang="en-US" sz="2400" dirty="0" smtClean="0"/>
              <a:t>Explain “point of order” and “appeal” to your colleagues and your leader, and use them.</a:t>
            </a:r>
          </a:p>
          <a:p>
            <a:r>
              <a:rPr lang="en-US" sz="2400" dirty="0" smtClean="0"/>
              <a:t>Remember your fiduciary duty and the personal liability you carry as a consequence of having accepted service.</a:t>
            </a:r>
            <a:endParaRPr lang="en-US" sz="2400" dirty="0"/>
          </a:p>
        </p:txBody>
      </p:sp>
    </p:spTree>
    <p:extLst>
      <p:ext uri="{BB962C8B-B14F-4D97-AF65-F5344CB8AC3E}">
        <p14:creationId xmlns:p14="http://schemas.microsoft.com/office/powerpoint/2010/main" val="583101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9" y="2819400"/>
            <a:ext cx="8229023" cy="1829360"/>
          </a:xfrm>
        </p:spPr>
        <p:txBody>
          <a:bodyPr/>
          <a:lstStyle/>
          <a:p>
            <a:pPr marL="0" indent="0">
              <a:buNone/>
            </a:pPr>
            <a:r>
              <a:rPr lang="en-US" sz="2800" dirty="0"/>
              <a:t>An association of men who will not quarrel with one another is a thing which has never yet existed, from the greatest confederacy of nations down to a town meeting or a vestry.</a:t>
            </a:r>
          </a:p>
          <a:p>
            <a:endParaRPr lang="en-US" sz="2800" dirty="0"/>
          </a:p>
        </p:txBody>
      </p:sp>
      <p:sp>
        <p:nvSpPr>
          <p:cNvPr id="5" name="Title 1"/>
          <p:cNvSpPr>
            <a:spLocks noGrp="1"/>
          </p:cNvSpPr>
          <p:nvPr>
            <p:ph type="title"/>
          </p:nvPr>
        </p:nvSpPr>
        <p:spPr>
          <a:xfrm>
            <a:off x="685800" y="2057400"/>
            <a:ext cx="7772400" cy="457200"/>
          </a:xfrm>
        </p:spPr>
        <p:txBody>
          <a:bodyPr/>
          <a:lstStyle/>
          <a:p>
            <a:pPr algn="ctr"/>
            <a:r>
              <a:rPr lang="en-US" b="1" cap="none" dirty="0" smtClean="0">
                <a:solidFill>
                  <a:schemeClr val="accent1"/>
                </a:solidFill>
              </a:rPr>
              <a:t>Thomas Jefferson said it best…</a:t>
            </a:r>
            <a:endParaRPr lang="en-US" b="1" cap="none" dirty="0">
              <a:solidFill>
                <a:schemeClr val="accent1"/>
              </a:solidFill>
            </a:endParaRPr>
          </a:p>
        </p:txBody>
      </p:sp>
    </p:spTree>
    <p:extLst>
      <p:ext uri="{BB962C8B-B14F-4D97-AF65-F5344CB8AC3E}">
        <p14:creationId xmlns:p14="http://schemas.microsoft.com/office/powerpoint/2010/main" val="2506650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9" y="2819400"/>
            <a:ext cx="8229023" cy="3048000"/>
          </a:xfrm>
        </p:spPr>
        <p:txBody>
          <a:bodyPr/>
          <a:lstStyle/>
          <a:p>
            <a:r>
              <a:rPr lang="en-US" sz="2800" dirty="0" smtClean="0"/>
              <a:t>When everyone understands the rules and procedures, things go smoothly.</a:t>
            </a:r>
            <a:endParaRPr lang="en-US" sz="2800" dirty="0"/>
          </a:p>
          <a:p>
            <a:r>
              <a:rPr lang="en-US" sz="2800" dirty="0" smtClean="0"/>
              <a:t>Minority expresses its views, does its best to convince colleagues, but accepts the decision of the majority, in the democratic spirit, as the decision of the whole group. This is the American way.</a:t>
            </a:r>
          </a:p>
          <a:p>
            <a:endParaRPr lang="en-US" sz="2800" dirty="0"/>
          </a:p>
        </p:txBody>
      </p:sp>
      <p:sp>
        <p:nvSpPr>
          <p:cNvPr id="5" name="Title 1"/>
          <p:cNvSpPr>
            <a:spLocks noGrp="1"/>
          </p:cNvSpPr>
          <p:nvPr>
            <p:ph type="title"/>
          </p:nvPr>
        </p:nvSpPr>
        <p:spPr>
          <a:xfrm>
            <a:off x="685800" y="2057400"/>
            <a:ext cx="7772400" cy="457200"/>
          </a:xfrm>
        </p:spPr>
        <p:txBody>
          <a:bodyPr/>
          <a:lstStyle/>
          <a:p>
            <a:pPr algn="ctr"/>
            <a:r>
              <a:rPr lang="en-US" b="1" cap="none" dirty="0" smtClean="0">
                <a:solidFill>
                  <a:schemeClr val="accent1"/>
                </a:solidFill>
              </a:rPr>
              <a:t>Robert’s Rules to the rescue!</a:t>
            </a:r>
            <a:endParaRPr lang="en-US" b="1" cap="none" dirty="0">
              <a:solidFill>
                <a:schemeClr val="accent1"/>
              </a:solidFill>
            </a:endParaRPr>
          </a:p>
        </p:txBody>
      </p:sp>
    </p:spTree>
    <p:extLst>
      <p:ext uri="{BB962C8B-B14F-4D97-AF65-F5344CB8AC3E}">
        <p14:creationId xmlns:p14="http://schemas.microsoft.com/office/powerpoint/2010/main" val="1091015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9" y="2057400"/>
            <a:ext cx="8229023" cy="3810000"/>
          </a:xfrm>
        </p:spPr>
        <p:txBody>
          <a:bodyPr/>
          <a:lstStyle/>
          <a:p>
            <a:pPr marL="0" indent="0">
              <a:spcBef>
                <a:spcPts val="0"/>
              </a:spcBef>
              <a:buNone/>
            </a:pPr>
            <a:endParaRPr lang="en-US" sz="2400" dirty="0" smtClean="0"/>
          </a:p>
          <a:p>
            <a:pPr marL="0" indent="0">
              <a:spcBef>
                <a:spcPts val="0"/>
              </a:spcBef>
              <a:buNone/>
            </a:pPr>
            <a:r>
              <a:rPr lang="en-US" sz="2400" dirty="0" smtClean="0"/>
              <a:t>The </a:t>
            </a:r>
            <a:r>
              <a:rPr lang="en-US" sz="2400" dirty="0"/>
              <a:t>best leader is one whose existence is barely known.</a:t>
            </a:r>
          </a:p>
          <a:p>
            <a:pPr marL="0" indent="0">
              <a:spcBef>
                <a:spcPts val="0"/>
              </a:spcBef>
              <a:buNone/>
            </a:pPr>
            <a:r>
              <a:rPr lang="en-US" sz="2400" dirty="0"/>
              <a:t>Next best is one who is loved and praised.</a:t>
            </a:r>
          </a:p>
          <a:p>
            <a:pPr marL="0" indent="0">
              <a:spcBef>
                <a:spcPts val="0"/>
              </a:spcBef>
              <a:buNone/>
            </a:pPr>
            <a:r>
              <a:rPr lang="en-US" sz="2400" dirty="0"/>
              <a:t>Next is one who is feared.</a:t>
            </a:r>
          </a:p>
          <a:p>
            <a:pPr marL="0" indent="0">
              <a:spcBef>
                <a:spcPts val="0"/>
              </a:spcBef>
              <a:buNone/>
            </a:pPr>
            <a:r>
              <a:rPr lang="en-US" sz="2400" dirty="0"/>
              <a:t>Worst of all is a leader who is despised.</a:t>
            </a:r>
          </a:p>
          <a:p>
            <a:pPr marL="0" indent="0">
              <a:spcBef>
                <a:spcPts val="0"/>
              </a:spcBef>
              <a:buNone/>
            </a:pPr>
            <a:r>
              <a:rPr lang="en-US" sz="2400" dirty="0"/>
              <a:t>If you fail to trust people, they won’t turn out to be trustworthy.</a:t>
            </a:r>
          </a:p>
          <a:p>
            <a:pPr marL="0" indent="0">
              <a:spcBef>
                <a:spcPts val="0"/>
              </a:spcBef>
              <a:buNone/>
            </a:pPr>
            <a:r>
              <a:rPr lang="en-US" sz="2400" dirty="0"/>
              <a:t>Therefore, guide others by quietly relying on Tao.</a:t>
            </a:r>
          </a:p>
          <a:p>
            <a:pPr marL="0" indent="0">
              <a:spcBef>
                <a:spcPts val="0"/>
              </a:spcBef>
              <a:buNone/>
            </a:pPr>
            <a:r>
              <a:rPr lang="en-US" sz="2400" dirty="0"/>
              <a:t>Then, when the work is done, the people can say,</a:t>
            </a:r>
          </a:p>
          <a:p>
            <a:pPr marL="0" indent="0">
              <a:spcBef>
                <a:spcPts val="0"/>
              </a:spcBef>
              <a:buNone/>
            </a:pPr>
            <a:r>
              <a:rPr lang="en-US" sz="2400" dirty="0"/>
              <a:t>“We did this ourselves</a:t>
            </a:r>
            <a:r>
              <a:rPr lang="en-US" sz="2400" dirty="0" smtClean="0"/>
              <a:t>.”</a:t>
            </a:r>
            <a:endParaRPr lang="en-US" sz="2000" dirty="0"/>
          </a:p>
          <a:p>
            <a:pPr marL="0" indent="0" algn="r">
              <a:buNone/>
            </a:pPr>
            <a:r>
              <a:rPr lang="en-US" sz="2000" dirty="0"/>
              <a:t>From the Tao </a:t>
            </a:r>
            <a:r>
              <a:rPr lang="en-US" sz="2000" dirty="0" err="1"/>
              <a:t>te</a:t>
            </a:r>
            <a:r>
              <a:rPr lang="en-US" sz="2000" dirty="0"/>
              <a:t> </a:t>
            </a:r>
            <a:r>
              <a:rPr lang="en-US" sz="2000" dirty="0" err="1"/>
              <a:t>Ching</a:t>
            </a:r>
            <a:r>
              <a:rPr lang="en-US" sz="2000" dirty="0"/>
              <a:t> of Lao Tzu, translated by Brian Browne Walker</a:t>
            </a:r>
          </a:p>
          <a:p>
            <a:pPr marL="0" indent="0">
              <a:buNone/>
            </a:pPr>
            <a:r>
              <a:rPr lang="en-US" sz="2000" dirty="0"/>
              <a:t> </a:t>
            </a:r>
          </a:p>
          <a:p>
            <a:pPr marL="0" indent="0">
              <a:buNone/>
            </a:pPr>
            <a:r>
              <a:rPr lang="en-US" sz="2000" dirty="0"/>
              <a:t> </a:t>
            </a:r>
          </a:p>
          <a:p>
            <a:pPr marL="0" indent="0">
              <a:buNone/>
            </a:pPr>
            <a:endParaRPr lang="en-US" sz="2800" dirty="0"/>
          </a:p>
        </p:txBody>
      </p:sp>
      <p:sp>
        <p:nvSpPr>
          <p:cNvPr id="5" name="Title 1"/>
          <p:cNvSpPr>
            <a:spLocks noGrp="1"/>
          </p:cNvSpPr>
          <p:nvPr>
            <p:ph type="title"/>
          </p:nvPr>
        </p:nvSpPr>
        <p:spPr>
          <a:xfrm>
            <a:off x="685800" y="2057400"/>
            <a:ext cx="7772400" cy="457200"/>
          </a:xfrm>
        </p:spPr>
        <p:txBody>
          <a:bodyPr/>
          <a:lstStyle/>
          <a:p>
            <a:pPr algn="ctr"/>
            <a:endParaRPr lang="en-US" b="1" cap="none" dirty="0">
              <a:solidFill>
                <a:schemeClr val="accent1"/>
              </a:solidFill>
            </a:endParaRPr>
          </a:p>
        </p:txBody>
      </p:sp>
    </p:spTree>
    <p:extLst>
      <p:ext uri="{BB962C8B-B14F-4D97-AF65-F5344CB8AC3E}">
        <p14:creationId xmlns:p14="http://schemas.microsoft.com/office/powerpoint/2010/main" val="2400783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8" y="2819400"/>
            <a:ext cx="8229023" cy="2819400"/>
          </a:xfrm>
        </p:spPr>
        <p:txBody>
          <a:bodyPr/>
          <a:lstStyle/>
          <a:p>
            <a:pPr marL="0" indent="0" algn="ctr">
              <a:buNone/>
            </a:pPr>
            <a:r>
              <a:rPr lang="en-US" sz="2800" dirty="0" smtClean="0">
                <a:solidFill>
                  <a:schemeClr val="accent1"/>
                </a:solidFill>
              </a:rPr>
              <a:t>Robert’s Rules in Action</a:t>
            </a:r>
          </a:p>
          <a:p>
            <a:pPr marL="0" indent="0" algn="ctr">
              <a:buNone/>
            </a:pPr>
            <a:endParaRPr lang="en-US" sz="2400" dirty="0" smtClean="0">
              <a:solidFill>
                <a:schemeClr val="accent1"/>
              </a:solidFill>
            </a:endParaRPr>
          </a:p>
          <a:p>
            <a:pPr marL="0" indent="0" algn="ctr">
              <a:buNone/>
            </a:pPr>
            <a:r>
              <a:rPr lang="en-US" sz="2400" dirty="0" smtClean="0">
                <a:solidFill>
                  <a:schemeClr val="accent1"/>
                </a:solidFill>
              </a:rPr>
              <a:t>©</a:t>
            </a:r>
            <a:r>
              <a:rPr lang="en-US" sz="1800" dirty="0" smtClean="0">
                <a:solidFill>
                  <a:schemeClr val="accent1"/>
                </a:solidFill>
              </a:rPr>
              <a:t> </a:t>
            </a:r>
            <a:r>
              <a:rPr lang="en-US" sz="1800" dirty="0">
                <a:solidFill>
                  <a:schemeClr val="accent1"/>
                </a:solidFill>
              </a:rPr>
              <a:t>Jurassic Parliament </a:t>
            </a:r>
            <a:r>
              <a:rPr lang="en-US" sz="1800" dirty="0" smtClean="0">
                <a:solidFill>
                  <a:schemeClr val="accent1"/>
                </a:solidFill>
              </a:rPr>
              <a:t>2015. </a:t>
            </a:r>
            <a:r>
              <a:rPr lang="en-US" sz="1800" dirty="0">
                <a:solidFill>
                  <a:schemeClr val="accent1"/>
                </a:solidFill>
              </a:rPr>
              <a:t>All rights </a:t>
            </a:r>
            <a:r>
              <a:rPr lang="en-US" sz="1800" dirty="0" smtClean="0">
                <a:solidFill>
                  <a:schemeClr val="accent1"/>
                </a:solidFill>
              </a:rPr>
              <a:t>reserved.</a:t>
            </a:r>
          </a:p>
          <a:p>
            <a:pPr marL="0" indent="0" algn="ctr">
              <a:buNone/>
            </a:pPr>
            <a:r>
              <a:rPr lang="en-US" sz="1800" dirty="0" smtClean="0">
                <a:solidFill>
                  <a:schemeClr val="accent1"/>
                </a:solidFill>
              </a:rPr>
              <a:t>PO Box 77553, Seattle</a:t>
            </a:r>
            <a:r>
              <a:rPr lang="en-US" sz="1800" dirty="0">
                <a:solidFill>
                  <a:schemeClr val="accent1"/>
                </a:solidFill>
              </a:rPr>
              <a:t>, WA </a:t>
            </a:r>
            <a:r>
              <a:rPr lang="en-US" sz="1800" dirty="0" smtClean="0">
                <a:solidFill>
                  <a:schemeClr val="accent1"/>
                </a:solidFill>
              </a:rPr>
              <a:t>98177</a:t>
            </a:r>
          </a:p>
          <a:p>
            <a:pPr marL="0" indent="0" algn="ctr">
              <a:buNone/>
            </a:pPr>
            <a:r>
              <a:rPr lang="en-US" sz="1800" dirty="0" smtClean="0">
                <a:solidFill>
                  <a:schemeClr val="accent1"/>
                </a:solidFill>
              </a:rPr>
              <a:t>Tel</a:t>
            </a:r>
            <a:r>
              <a:rPr lang="en-US" sz="1800" dirty="0">
                <a:solidFill>
                  <a:schemeClr val="accent1"/>
                </a:solidFill>
              </a:rPr>
              <a:t>: </a:t>
            </a:r>
            <a:r>
              <a:rPr lang="en-US" sz="1800" dirty="0" smtClean="0">
                <a:solidFill>
                  <a:schemeClr val="accent1"/>
                </a:solidFill>
              </a:rPr>
              <a:t>206-542-8422</a:t>
            </a:r>
          </a:p>
          <a:p>
            <a:pPr marL="0" indent="0" algn="ctr">
              <a:buNone/>
            </a:pPr>
            <a:r>
              <a:rPr lang="en-US" sz="1800" dirty="0" smtClean="0">
                <a:solidFill>
                  <a:schemeClr val="accent1"/>
                </a:solidFill>
              </a:rPr>
              <a:t>Email: </a:t>
            </a:r>
            <a:r>
              <a:rPr lang="en-US" sz="1800" dirty="0" smtClean="0">
                <a:solidFill>
                  <a:schemeClr val="accent3"/>
                </a:solidFill>
                <a:hlinkClick r:id="rId2"/>
              </a:rPr>
              <a:t>ann@jurassicparliament.com</a:t>
            </a:r>
            <a:r>
              <a:rPr lang="en-US" sz="1800" dirty="0" smtClean="0">
                <a:solidFill>
                  <a:schemeClr val="accent3"/>
                </a:solidFill>
              </a:rPr>
              <a:t>  </a:t>
            </a:r>
            <a:r>
              <a:rPr lang="en-US" sz="1800" dirty="0">
                <a:solidFill>
                  <a:schemeClr val="accent1"/>
                </a:solidFill>
              </a:rPr>
              <a:t>Web</a:t>
            </a:r>
            <a:r>
              <a:rPr lang="en-US" sz="1800" dirty="0" smtClean="0">
                <a:solidFill>
                  <a:schemeClr val="accent1"/>
                </a:solidFill>
              </a:rPr>
              <a:t>: </a:t>
            </a:r>
            <a:r>
              <a:rPr lang="en-US" sz="1800" dirty="0" smtClean="0">
                <a:solidFill>
                  <a:schemeClr val="accent3"/>
                </a:solidFill>
                <a:hlinkClick r:id="rId3"/>
              </a:rPr>
              <a:t>www.jurassicparliament.com</a:t>
            </a:r>
            <a:endParaRPr lang="en-US" sz="1800" dirty="0">
              <a:solidFill>
                <a:schemeClr val="accent3"/>
              </a:solidFill>
            </a:endParaRPr>
          </a:p>
        </p:txBody>
      </p:sp>
    </p:spTree>
    <p:extLst>
      <p:ext uri="{BB962C8B-B14F-4D97-AF65-F5344CB8AC3E}">
        <p14:creationId xmlns:p14="http://schemas.microsoft.com/office/powerpoint/2010/main" val="688654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57200" y="21336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lvl1pPr algn="ctr" defTabSz="913183" rtl="0" eaLnBrk="1" fontAlgn="base" hangingPunct="1">
              <a:spcBef>
                <a:spcPct val="0"/>
              </a:spcBef>
              <a:spcAft>
                <a:spcPct val="0"/>
              </a:spcAft>
              <a:defRPr sz="4400" kern="1200">
                <a:solidFill>
                  <a:schemeClr val="tx1"/>
                </a:solidFill>
                <a:latin typeface="+mj-lt"/>
                <a:ea typeface="+mj-ea"/>
                <a:cs typeface="+mj-cs"/>
              </a:defRPr>
            </a:lvl1pPr>
            <a:lvl2pPr algn="ctr" defTabSz="913183" rtl="0" eaLnBrk="1" fontAlgn="base" hangingPunct="1">
              <a:spcBef>
                <a:spcPct val="0"/>
              </a:spcBef>
              <a:spcAft>
                <a:spcPct val="0"/>
              </a:spcAft>
              <a:defRPr sz="4400">
                <a:solidFill>
                  <a:schemeClr val="tx1"/>
                </a:solidFill>
                <a:latin typeface="Calibri" pitchFamily="34" charset="0"/>
              </a:defRPr>
            </a:lvl2pPr>
            <a:lvl3pPr algn="ctr" defTabSz="913183" rtl="0" eaLnBrk="1" fontAlgn="base" hangingPunct="1">
              <a:spcBef>
                <a:spcPct val="0"/>
              </a:spcBef>
              <a:spcAft>
                <a:spcPct val="0"/>
              </a:spcAft>
              <a:defRPr sz="4400">
                <a:solidFill>
                  <a:schemeClr val="tx1"/>
                </a:solidFill>
                <a:latin typeface="Calibri" pitchFamily="34" charset="0"/>
              </a:defRPr>
            </a:lvl3pPr>
            <a:lvl4pPr algn="ctr" defTabSz="913183" rtl="0" eaLnBrk="1" fontAlgn="base" hangingPunct="1">
              <a:spcBef>
                <a:spcPct val="0"/>
              </a:spcBef>
              <a:spcAft>
                <a:spcPct val="0"/>
              </a:spcAft>
              <a:defRPr sz="4400">
                <a:solidFill>
                  <a:schemeClr val="tx1"/>
                </a:solidFill>
                <a:latin typeface="Calibri" pitchFamily="34" charset="0"/>
              </a:defRPr>
            </a:lvl4pPr>
            <a:lvl5pPr algn="ctr" defTabSz="913183" rtl="0" eaLnBrk="1" fontAlgn="base" hangingPunct="1">
              <a:spcBef>
                <a:spcPct val="0"/>
              </a:spcBef>
              <a:spcAft>
                <a:spcPct val="0"/>
              </a:spcAft>
              <a:defRPr sz="4400">
                <a:solidFill>
                  <a:schemeClr val="tx1"/>
                </a:solidFill>
                <a:latin typeface="Calibri" pitchFamily="34" charset="0"/>
              </a:defRPr>
            </a:lvl5pPr>
            <a:lvl6pPr marL="410291" algn="ctr" defTabSz="913183" rtl="0" eaLnBrk="1" fontAlgn="base" hangingPunct="1">
              <a:spcBef>
                <a:spcPct val="0"/>
              </a:spcBef>
              <a:spcAft>
                <a:spcPct val="0"/>
              </a:spcAft>
              <a:defRPr sz="4400">
                <a:solidFill>
                  <a:schemeClr val="tx1"/>
                </a:solidFill>
                <a:latin typeface="Calibri" pitchFamily="34" charset="0"/>
              </a:defRPr>
            </a:lvl6pPr>
            <a:lvl7pPr marL="820583" algn="ctr" defTabSz="913183" rtl="0" eaLnBrk="1" fontAlgn="base" hangingPunct="1">
              <a:spcBef>
                <a:spcPct val="0"/>
              </a:spcBef>
              <a:spcAft>
                <a:spcPct val="0"/>
              </a:spcAft>
              <a:defRPr sz="4400">
                <a:solidFill>
                  <a:schemeClr val="tx1"/>
                </a:solidFill>
                <a:latin typeface="Calibri" pitchFamily="34" charset="0"/>
              </a:defRPr>
            </a:lvl7pPr>
            <a:lvl8pPr marL="1230874" algn="ctr" defTabSz="913183" rtl="0" eaLnBrk="1" fontAlgn="base" hangingPunct="1">
              <a:spcBef>
                <a:spcPct val="0"/>
              </a:spcBef>
              <a:spcAft>
                <a:spcPct val="0"/>
              </a:spcAft>
              <a:defRPr sz="4400">
                <a:solidFill>
                  <a:schemeClr val="tx1"/>
                </a:solidFill>
                <a:latin typeface="Calibri" pitchFamily="34" charset="0"/>
              </a:defRPr>
            </a:lvl8pPr>
            <a:lvl9pPr marL="1641165" algn="ctr" defTabSz="913183" rtl="0" eaLnBrk="1" fontAlgn="base" hangingPunct="1">
              <a:spcBef>
                <a:spcPct val="0"/>
              </a:spcBef>
              <a:spcAft>
                <a:spcPct val="0"/>
              </a:spcAft>
              <a:defRPr sz="4400">
                <a:solidFill>
                  <a:schemeClr val="tx1"/>
                </a:solidFill>
                <a:latin typeface="Calibri" pitchFamily="34" charset="0"/>
              </a:defRPr>
            </a:lvl9pPr>
          </a:lstStyle>
          <a:p>
            <a:r>
              <a:rPr lang="en-US" b="1" dirty="0" smtClean="0">
                <a:solidFill>
                  <a:srgbClr val="455062"/>
                </a:solidFill>
              </a:rPr>
              <a:t>Accountability</a:t>
            </a:r>
            <a:r>
              <a:rPr lang="en-US" b="1" dirty="0" smtClean="0">
                <a:solidFill>
                  <a:schemeClr val="accent1"/>
                </a:solidFill>
              </a:rPr>
              <a:t> Hierarchy</a:t>
            </a:r>
            <a:endParaRPr lang="en-US" b="1" dirty="0">
              <a:solidFill>
                <a:schemeClr val="accent1"/>
              </a:solidFill>
            </a:endParaRPr>
          </a:p>
        </p:txBody>
      </p:sp>
      <p:sp>
        <p:nvSpPr>
          <p:cNvPr id="3" name="AutoShape 5"/>
          <p:cNvSpPr>
            <a:spLocks noChangeArrowheads="1"/>
          </p:cNvSpPr>
          <p:nvPr/>
        </p:nvSpPr>
        <p:spPr bwMode="auto">
          <a:xfrm>
            <a:off x="2438400" y="2743200"/>
            <a:ext cx="4267200" cy="3581400"/>
          </a:xfrm>
          <a:prstGeom prst="triangle">
            <a:avLst>
              <a:gd name="adj" fmla="val 50000"/>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Box 3"/>
          <p:cNvSpPr txBox="1"/>
          <p:nvPr/>
        </p:nvSpPr>
        <p:spPr bwMode="auto">
          <a:xfrm>
            <a:off x="2209800" y="2667000"/>
            <a:ext cx="4724400" cy="307777"/>
          </a:xfrm>
          <a:prstGeom prst="rect">
            <a:avLst/>
          </a:prstGeom>
          <a:solidFill>
            <a:schemeClr val="bg1"/>
          </a:solidFill>
          <a:ln w="9525">
            <a:noFill/>
            <a:miter lim="800000"/>
            <a:headEnd/>
            <a:tailEnd/>
          </a:ln>
        </p:spPr>
        <p:txBody>
          <a:bodyPr wrap="square" lIns="0" tIns="0" rIns="0" bIns="0" rtlCol="0">
            <a:spAutoFit/>
          </a:bodyPr>
          <a:lstStyle/>
          <a:p>
            <a:pPr algn="ctr"/>
            <a:r>
              <a:rPr lang="en-US" sz="2000" b="1" dirty="0" smtClean="0">
                <a:solidFill>
                  <a:srgbClr val="FF0000"/>
                </a:solidFill>
                <a:latin typeface="Calibri"/>
                <a:cs typeface="Calibri"/>
              </a:rPr>
              <a:t>BOSS</a:t>
            </a:r>
            <a:endParaRPr lang="en-US" sz="2000" b="1" dirty="0">
              <a:solidFill>
                <a:srgbClr val="FF0000"/>
              </a:solidFill>
              <a:latin typeface="Calibri"/>
              <a:cs typeface="Calibri"/>
            </a:endParaRPr>
          </a:p>
        </p:txBody>
      </p:sp>
      <p:sp>
        <p:nvSpPr>
          <p:cNvPr id="6" name="Multiply 5"/>
          <p:cNvSpPr/>
          <p:nvPr/>
        </p:nvSpPr>
        <p:spPr>
          <a:xfrm>
            <a:off x="4114800" y="3581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Multiply 6"/>
          <p:cNvSpPr/>
          <p:nvPr/>
        </p:nvSpPr>
        <p:spPr>
          <a:xfrm>
            <a:off x="4648200" y="3581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Multiply 7"/>
          <p:cNvSpPr/>
          <p:nvPr/>
        </p:nvSpPr>
        <p:spPr>
          <a:xfrm>
            <a:off x="36576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Multiply 8"/>
          <p:cNvSpPr/>
          <p:nvPr/>
        </p:nvSpPr>
        <p:spPr>
          <a:xfrm>
            <a:off x="43434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Multiply 9"/>
          <p:cNvSpPr/>
          <p:nvPr/>
        </p:nvSpPr>
        <p:spPr>
          <a:xfrm>
            <a:off x="34290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Multiply 10"/>
          <p:cNvSpPr/>
          <p:nvPr/>
        </p:nvSpPr>
        <p:spPr>
          <a:xfrm>
            <a:off x="41148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Multiply 11"/>
          <p:cNvSpPr/>
          <p:nvPr/>
        </p:nvSpPr>
        <p:spPr>
          <a:xfrm>
            <a:off x="29718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Multiply 12"/>
          <p:cNvSpPr/>
          <p:nvPr/>
        </p:nvSpPr>
        <p:spPr>
          <a:xfrm>
            <a:off x="38100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Multiply 13"/>
          <p:cNvSpPr/>
          <p:nvPr/>
        </p:nvSpPr>
        <p:spPr>
          <a:xfrm>
            <a:off x="4953000" y="4267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5" name="Multiply 14"/>
          <p:cNvSpPr/>
          <p:nvPr/>
        </p:nvSpPr>
        <p:spPr>
          <a:xfrm>
            <a:off x="48006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6" name="Multiply 15"/>
          <p:cNvSpPr/>
          <p:nvPr/>
        </p:nvSpPr>
        <p:spPr>
          <a:xfrm>
            <a:off x="45720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Multiply 16"/>
          <p:cNvSpPr/>
          <p:nvPr/>
        </p:nvSpPr>
        <p:spPr>
          <a:xfrm>
            <a:off x="5486400" y="4953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Multiply 17"/>
          <p:cNvSpPr/>
          <p:nvPr/>
        </p:nvSpPr>
        <p:spPr>
          <a:xfrm>
            <a:off x="52578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Multiply 18"/>
          <p:cNvSpPr/>
          <p:nvPr/>
        </p:nvSpPr>
        <p:spPr>
          <a:xfrm>
            <a:off x="5943600" y="5715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20" name="Straight Connector 19"/>
          <p:cNvCxnSpPr/>
          <p:nvPr/>
        </p:nvCxnSpPr>
        <p:spPr>
          <a:xfrm>
            <a:off x="3124200" y="3962400"/>
            <a:ext cx="2971800" cy="0"/>
          </a:xfrm>
          <a:prstGeom prst="line">
            <a:avLst/>
          </a:prstGeom>
          <a:ln w="38100">
            <a:solidFill>
              <a:schemeClr val="accent6">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514600" y="4724400"/>
            <a:ext cx="4191000" cy="0"/>
          </a:xfrm>
          <a:prstGeom prst="line">
            <a:avLst/>
          </a:prstGeom>
          <a:ln w="38100">
            <a:solidFill>
              <a:schemeClr val="accent6">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981200" y="5562600"/>
            <a:ext cx="5257800" cy="0"/>
          </a:xfrm>
          <a:prstGeom prst="line">
            <a:avLst/>
          </a:prstGeom>
          <a:ln w="38100">
            <a:solidFill>
              <a:schemeClr val="accent6">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2265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914400" y="2133600"/>
            <a:ext cx="7315200" cy="381000"/>
          </a:xfrm>
        </p:spPr>
        <p:txBody>
          <a:bodyPr/>
          <a:lstStyle/>
          <a:p>
            <a:r>
              <a:rPr lang="en-US" b="1" dirty="0" smtClean="0">
                <a:solidFill>
                  <a:schemeClr val="accent1"/>
                </a:solidFill>
              </a:rPr>
              <a:t>Voluntary Association</a:t>
            </a:r>
            <a:endParaRPr lang="en-US" b="1" dirty="0">
              <a:solidFill>
                <a:schemeClr val="accent1"/>
              </a:solidFill>
            </a:endParaRPr>
          </a:p>
        </p:txBody>
      </p:sp>
      <p:sp>
        <p:nvSpPr>
          <p:cNvPr id="4100" name="Oval 4"/>
          <p:cNvSpPr>
            <a:spLocks noChangeArrowheads="1"/>
          </p:cNvSpPr>
          <p:nvPr/>
        </p:nvSpPr>
        <p:spPr bwMode="auto">
          <a:xfrm>
            <a:off x="2781300" y="2895600"/>
            <a:ext cx="3581400" cy="34290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Multiply 3"/>
          <p:cNvSpPr/>
          <p:nvPr/>
        </p:nvSpPr>
        <p:spPr>
          <a:xfrm>
            <a:off x="4800600" y="3124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Multiply 4"/>
          <p:cNvSpPr/>
          <p:nvPr/>
        </p:nvSpPr>
        <p:spPr>
          <a:xfrm>
            <a:off x="3886200" y="3200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Multiply 5"/>
          <p:cNvSpPr/>
          <p:nvPr/>
        </p:nvSpPr>
        <p:spPr>
          <a:xfrm>
            <a:off x="3200400" y="36576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Multiply 6"/>
          <p:cNvSpPr/>
          <p:nvPr/>
        </p:nvSpPr>
        <p:spPr>
          <a:xfrm>
            <a:off x="2971800" y="45720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Multiply 7"/>
          <p:cNvSpPr/>
          <p:nvPr/>
        </p:nvSpPr>
        <p:spPr>
          <a:xfrm>
            <a:off x="3200400" y="5257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Multiply 8"/>
          <p:cNvSpPr/>
          <p:nvPr/>
        </p:nvSpPr>
        <p:spPr>
          <a:xfrm>
            <a:off x="3962400" y="5791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Multiply 9"/>
          <p:cNvSpPr/>
          <p:nvPr/>
        </p:nvSpPr>
        <p:spPr>
          <a:xfrm>
            <a:off x="4876800" y="5791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Multiply 10"/>
          <p:cNvSpPr/>
          <p:nvPr/>
        </p:nvSpPr>
        <p:spPr>
          <a:xfrm>
            <a:off x="5562600" y="5257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Multiply 11"/>
          <p:cNvSpPr/>
          <p:nvPr/>
        </p:nvSpPr>
        <p:spPr>
          <a:xfrm>
            <a:off x="5867400" y="44196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Multiply 12"/>
          <p:cNvSpPr/>
          <p:nvPr/>
        </p:nvSpPr>
        <p:spPr>
          <a:xfrm>
            <a:off x="5486400" y="3733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TextBox 13"/>
          <p:cNvSpPr txBox="1"/>
          <p:nvPr/>
        </p:nvSpPr>
        <p:spPr bwMode="auto">
          <a:xfrm>
            <a:off x="4038600" y="4419600"/>
            <a:ext cx="990600" cy="307777"/>
          </a:xfrm>
          <a:prstGeom prst="rect">
            <a:avLst/>
          </a:prstGeom>
          <a:solidFill>
            <a:schemeClr val="bg1"/>
          </a:solidFill>
          <a:ln w="9525">
            <a:noFill/>
            <a:miter lim="800000"/>
            <a:headEnd/>
            <a:tailEnd/>
          </a:ln>
        </p:spPr>
        <p:txBody>
          <a:bodyPr wrap="square" lIns="0" tIns="0" rIns="0" bIns="0" rtlCol="0">
            <a:spAutoFit/>
          </a:bodyPr>
          <a:lstStyle/>
          <a:p>
            <a:pPr algn="ctr"/>
            <a:r>
              <a:rPr lang="en-US" sz="2000" b="1" dirty="0" smtClean="0">
                <a:solidFill>
                  <a:srgbClr val="FF0000"/>
                </a:solidFill>
                <a:latin typeface="Calibri"/>
                <a:cs typeface="Calibri"/>
              </a:rPr>
              <a:t>LEADER</a:t>
            </a:r>
            <a:endParaRPr lang="en-US" sz="2000" b="1" dirty="0">
              <a:solidFill>
                <a:srgbClr val="FF0000"/>
              </a:solidFill>
              <a:latin typeface="Calibri"/>
              <a:cs typeface="Calibri"/>
            </a:endParaRPr>
          </a:p>
        </p:txBody>
      </p:sp>
    </p:spTree>
    <p:extLst>
      <p:ext uri="{BB962C8B-B14F-4D97-AF65-F5344CB8AC3E}">
        <p14:creationId xmlns:p14="http://schemas.microsoft.com/office/powerpoint/2010/main" val="151280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066800" y="2133600"/>
            <a:ext cx="7162800" cy="381000"/>
          </a:xfrm>
        </p:spPr>
        <p:txBody>
          <a:bodyPr/>
          <a:lstStyle/>
          <a:p>
            <a:r>
              <a:rPr lang="en-US" b="1" dirty="0" smtClean="0">
                <a:solidFill>
                  <a:schemeClr val="accent1"/>
                </a:solidFill>
              </a:rPr>
              <a:t>Voluntary Association</a:t>
            </a:r>
            <a:endParaRPr lang="en-US" b="1" dirty="0">
              <a:solidFill>
                <a:schemeClr val="accent1"/>
              </a:solidFill>
            </a:endParaRPr>
          </a:p>
        </p:txBody>
      </p:sp>
      <p:sp>
        <p:nvSpPr>
          <p:cNvPr id="4100" name="Oval 4"/>
          <p:cNvSpPr>
            <a:spLocks noChangeArrowheads="1"/>
          </p:cNvSpPr>
          <p:nvPr/>
        </p:nvSpPr>
        <p:spPr bwMode="auto">
          <a:xfrm>
            <a:off x="2781300" y="2895600"/>
            <a:ext cx="3581400" cy="34290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Multiply 3"/>
          <p:cNvSpPr/>
          <p:nvPr/>
        </p:nvSpPr>
        <p:spPr>
          <a:xfrm>
            <a:off x="4800600" y="3124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Multiply 4"/>
          <p:cNvSpPr/>
          <p:nvPr/>
        </p:nvSpPr>
        <p:spPr>
          <a:xfrm>
            <a:off x="3886200" y="32004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Multiply 5"/>
          <p:cNvSpPr/>
          <p:nvPr/>
        </p:nvSpPr>
        <p:spPr>
          <a:xfrm>
            <a:off x="3200400" y="36576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Multiply 6"/>
          <p:cNvSpPr/>
          <p:nvPr/>
        </p:nvSpPr>
        <p:spPr>
          <a:xfrm>
            <a:off x="2971800" y="4495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Multiply 7"/>
          <p:cNvSpPr/>
          <p:nvPr/>
        </p:nvSpPr>
        <p:spPr>
          <a:xfrm>
            <a:off x="3200400" y="5257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Multiply 8"/>
          <p:cNvSpPr/>
          <p:nvPr/>
        </p:nvSpPr>
        <p:spPr>
          <a:xfrm>
            <a:off x="3962400" y="5791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Multiply 9"/>
          <p:cNvSpPr/>
          <p:nvPr/>
        </p:nvSpPr>
        <p:spPr>
          <a:xfrm>
            <a:off x="4876800" y="57912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Multiply 10"/>
          <p:cNvSpPr/>
          <p:nvPr/>
        </p:nvSpPr>
        <p:spPr>
          <a:xfrm>
            <a:off x="5562600" y="5257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2" name="Multiply 11"/>
          <p:cNvSpPr/>
          <p:nvPr/>
        </p:nvSpPr>
        <p:spPr>
          <a:xfrm>
            <a:off x="5867400" y="44196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Multiply 12"/>
          <p:cNvSpPr/>
          <p:nvPr/>
        </p:nvSpPr>
        <p:spPr>
          <a:xfrm>
            <a:off x="5486400" y="3733800"/>
            <a:ext cx="304800" cy="304800"/>
          </a:xfrm>
          <a:prstGeom prst="mathMultiply">
            <a:avLst/>
          </a:prstGeom>
          <a:ln w="0"/>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TextBox 13"/>
          <p:cNvSpPr txBox="1"/>
          <p:nvPr/>
        </p:nvSpPr>
        <p:spPr bwMode="auto">
          <a:xfrm>
            <a:off x="4038600" y="4419600"/>
            <a:ext cx="990600" cy="307777"/>
          </a:xfrm>
          <a:prstGeom prst="rect">
            <a:avLst/>
          </a:prstGeom>
          <a:solidFill>
            <a:schemeClr val="bg1"/>
          </a:solidFill>
          <a:ln w="9525">
            <a:noFill/>
            <a:miter lim="800000"/>
            <a:headEnd/>
            <a:tailEnd/>
          </a:ln>
        </p:spPr>
        <p:txBody>
          <a:bodyPr wrap="square" lIns="0" tIns="0" rIns="0" bIns="0" rtlCol="0">
            <a:spAutoFit/>
          </a:bodyPr>
          <a:lstStyle/>
          <a:p>
            <a:pPr algn="ctr"/>
            <a:r>
              <a:rPr lang="en-US" sz="2000" b="1" dirty="0" smtClean="0">
                <a:solidFill>
                  <a:srgbClr val="FF0000"/>
                </a:solidFill>
                <a:latin typeface="Calibri"/>
                <a:cs typeface="Calibri"/>
              </a:rPr>
              <a:t>LEADER</a:t>
            </a:r>
            <a:endParaRPr lang="en-US" sz="2000" b="1" dirty="0">
              <a:solidFill>
                <a:srgbClr val="FF0000"/>
              </a:solidFill>
              <a:latin typeface="Calibri"/>
              <a:cs typeface="Calibri"/>
            </a:endParaRPr>
          </a:p>
        </p:txBody>
      </p:sp>
      <p:sp>
        <p:nvSpPr>
          <p:cNvPr id="15" name="Arc 14"/>
          <p:cNvSpPr/>
          <p:nvPr/>
        </p:nvSpPr>
        <p:spPr>
          <a:xfrm rot="16541815" flipH="1">
            <a:off x="4429310" y="2494817"/>
            <a:ext cx="1698225" cy="2935165"/>
          </a:xfrm>
          <a:prstGeom prst="arc">
            <a:avLst>
              <a:gd name="adj1" fmla="val 15365719"/>
              <a:gd name="adj2" fmla="val 17902601"/>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Arc 15"/>
          <p:cNvSpPr/>
          <p:nvPr/>
        </p:nvSpPr>
        <p:spPr>
          <a:xfrm rot="3254045" flipH="1" flipV="1">
            <a:off x="5978682" y="2042288"/>
            <a:ext cx="1698225" cy="3022163"/>
          </a:xfrm>
          <a:prstGeom prst="arc">
            <a:avLst>
              <a:gd name="adj1" fmla="val 15510600"/>
              <a:gd name="adj2" fmla="val 17258433"/>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Arc 16"/>
          <p:cNvSpPr/>
          <p:nvPr/>
        </p:nvSpPr>
        <p:spPr>
          <a:xfrm rot="16541815" flipH="1" flipV="1">
            <a:off x="3819420" y="3300475"/>
            <a:ext cx="1836501" cy="456093"/>
          </a:xfrm>
          <a:prstGeom prst="arc">
            <a:avLst>
              <a:gd name="adj1" fmla="val 14397567"/>
              <a:gd name="adj2" fmla="val 21351821"/>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p:nvPr/>
        </p:nvSpPr>
        <p:spPr>
          <a:xfrm rot="12373072" flipH="1" flipV="1">
            <a:off x="2332818" y="5248866"/>
            <a:ext cx="1698225" cy="3022163"/>
          </a:xfrm>
          <a:prstGeom prst="arc">
            <a:avLst>
              <a:gd name="adj1" fmla="val 15510600"/>
              <a:gd name="adj2" fmla="val 17258433"/>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Arc 18"/>
          <p:cNvSpPr/>
          <p:nvPr/>
        </p:nvSpPr>
        <p:spPr>
          <a:xfrm rot="3254045" flipH="1" flipV="1">
            <a:off x="5140481" y="2804289"/>
            <a:ext cx="1698225" cy="3022163"/>
          </a:xfrm>
          <a:prstGeom prst="arc">
            <a:avLst>
              <a:gd name="adj1" fmla="val 14381926"/>
              <a:gd name="adj2" fmla="val 17258433"/>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Arc 20"/>
          <p:cNvSpPr/>
          <p:nvPr/>
        </p:nvSpPr>
        <p:spPr>
          <a:xfrm rot="21114850" flipH="1" flipV="1">
            <a:off x="2994748" y="4165491"/>
            <a:ext cx="1836501" cy="456093"/>
          </a:xfrm>
          <a:prstGeom prst="arc">
            <a:avLst>
              <a:gd name="adj1" fmla="val 14397567"/>
              <a:gd name="adj2" fmla="val 20746890"/>
            </a:avLst>
          </a:prstGeom>
          <a:ln w="50800">
            <a:solidFill>
              <a:schemeClr val="accent6">
                <a:lumMod val="40000"/>
                <a:lumOff val="6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2073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489" y="2209800"/>
            <a:ext cx="8229023" cy="335056"/>
          </a:xfrm>
        </p:spPr>
        <p:txBody>
          <a:bodyPr/>
          <a:lstStyle/>
          <a:p>
            <a:r>
              <a:rPr lang="en-US" b="1" dirty="0">
                <a:solidFill>
                  <a:schemeClr val="accent1"/>
                </a:solidFill>
              </a:rPr>
              <a:t>Three </a:t>
            </a:r>
            <a:r>
              <a:rPr lang="en-US" b="1" dirty="0" smtClean="0">
                <a:solidFill>
                  <a:schemeClr val="accent1"/>
                </a:solidFill>
              </a:rPr>
              <a:t>Duties </a:t>
            </a:r>
            <a:r>
              <a:rPr lang="en-US" b="1" dirty="0">
                <a:solidFill>
                  <a:schemeClr val="accent1"/>
                </a:solidFill>
              </a:rPr>
              <a:t>of </a:t>
            </a:r>
            <a:r>
              <a:rPr lang="en-US" b="1" dirty="0" smtClean="0">
                <a:solidFill>
                  <a:schemeClr val="accent1"/>
                </a:solidFill>
              </a:rPr>
              <a:t>Leader</a:t>
            </a:r>
            <a:endParaRPr lang="en-US" b="1" dirty="0">
              <a:solidFill>
                <a:schemeClr val="accent1"/>
              </a:solidFill>
            </a:endParaRPr>
          </a:p>
        </p:txBody>
      </p:sp>
      <p:sp>
        <p:nvSpPr>
          <p:cNvPr id="5123" name="Rectangle 3"/>
          <p:cNvSpPr>
            <a:spLocks noGrp="1" noChangeArrowheads="1"/>
          </p:cNvSpPr>
          <p:nvPr>
            <p:ph idx="1"/>
          </p:nvPr>
        </p:nvSpPr>
        <p:spPr>
          <a:xfrm>
            <a:off x="457200" y="2819400"/>
            <a:ext cx="8229023" cy="1371600"/>
          </a:xfrm>
        </p:spPr>
        <p:txBody>
          <a:bodyPr/>
          <a:lstStyle/>
          <a:p>
            <a:r>
              <a:rPr lang="en-US" sz="2800" dirty="0" smtClean="0"/>
              <a:t>Manage </a:t>
            </a:r>
            <a:r>
              <a:rPr lang="en-US" sz="2800" dirty="0"/>
              <a:t>or administer the association</a:t>
            </a:r>
          </a:p>
          <a:p>
            <a:r>
              <a:rPr lang="en-US" sz="2800" dirty="0"/>
              <a:t>Lead the association</a:t>
            </a:r>
          </a:p>
          <a:p>
            <a:r>
              <a:rPr lang="en-US" sz="2800" dirty="0"/>
              <a:t>Preside at the association’s meetings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489" y="2209800"/>
            <a:ext cx="8229023" cy="335056"/>
          </a:xfrm>
        </p:spPr>
        <p:txBody>
          <a:bodyPr/>
          <a:lstStyle/>
          <a:p>
            <a:r>
              <a:rPr lang="en-US" b="1" dirty="0" smtClean="0">
                <a:solidFill>
                  <a:schemeClr val="accent1"/>
                </a:solidFill>
              </a:rPr>
              <a:t>What Is </a:t>
            </a:r>
            <a:r>
              <a:rPr lang="en-US" b="1" dirty="0">
                <a:solidFill>
                  <a:schemeClr val="accent1"/>
                </a:solidFill>
              </a:rPr>
              <a:t>Y</a:t>
            </a:r>
            <a:r>
              <a:rPr lang="en-US" b="1" dirty="0" smtClean="0">
                <a:solidFill>
                  <a:schemeClr val="accent1"/>
                </a:solidFill>
              </a:rPr>
              <a:t>our </a:t>
            </a:r>
            <a:r>
              <a:rPr lang="en-US" b="1" dirty="0">
                <a:solidFill>
                  <a:schemeClr val="accent1"/>
                </a:solidFill>
              </a:rPr>
              <a:t>A</a:t>
            </a:r>
            <a:r>
              <a:rPr lang="en-US" b="1" dirty="0" smtClean="0">
                <a:solidFill>
                  <a:schemeClr val="accent1"/>
                </a:solidFill>
              </a:rPr>
              <a:t>uthority?</a:t>
            </a:r>
            <a:endParaRPr lang="en-US" b="1" dirty="0">
              <a:solidFill>
                <a:schemeClr val="accent1"/>
              </a:solidFill>
            </a:endParaRPr>
          </a:p>
        </p:txBody>
      </p:sp>
      <p:sp>
        <p:nvSpPr>
          <p:cNvPr id="5123" name="Rectangle 3"/>
          <p:cNvSpPr>
            <a:spLocks noGrp="1" noChangeArrowheads="1"/>
          </p:cNvSpPr>
          <p:nvPr>
            <p:ph idx="1"/>
          </p:nvPr>
        </p:nvSpPr>
        <p:spPr>
          <a:xfrm>
            <a:off x="457200" y="2819400"/>
            <a:ext cx="8229023" cy="2667000"/>
          </a:xfrm>
        </p:spPr>
        <p:txBody>
          <a:bodyPr/>
          <a:lstStyle/>
          <a:p>
            <a:pPr marL="0" indent="0">
              <a:buNone/>
            </a:pPr>
            <a:endParaRPr lang="en-US" sz="2800" dirty="0" smtClean="0"/>
          </a:p>
          <a:p>
            <a:pPr marL="0" indent="0">
              <a:buNone/>
            </a:pPr>
            <a:r>
              <a:rPr lang="en-US" sz="2800" dirty="0" smtClean="0"/>
              <a:t>All members of a governing board share in a joint and collective authority which exists and can be exercised only when the group is in session.</a:t>
            </a:r>
          </a:p>
          <a:p>
            <a:pPr marL="0" indent="0" algn="r">
              <a:buNone/>
            </a:pPr>
            <a:r>
              <a:rPr lang="en-US" sz="2000" dirty="0" smtClean="0"/>
              <a:t>The Standard Code of Parliamentary Procedure</a:t>
            </a:r>
            <a:endParaRPr lang="en-US" sz="2000" dirty="0"/>
          </a:p>
        </p:txBody>
      </p:sp>
    </p:spTree>
    <p:extLst>
      <p:ext uri="{BB962C8B-B14F-4D97-AF65-F5344CB8AC3E}">
        <p14:creationId xmlns:p14="http://schemas.microsoft.com/office/powerpoint/2010/main" val="156483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89" y="2819400"/>
            <a:ext cx="8229023" cy="2971800"/>
          </a:xfrm>
        </p:spPr>
        <p:txBody>
          <a:bodyPr/>
          <a:lstStyle/>
          <a:p>
            <a:r>
              <a:rPr lang="en-US" sz="2400" dirty="0" smtClean="0"/>
              <a:t>A motion claiming that a mistake has been made.</a:t>
            </a:r>
          </a:p>
          <a:p>
            <a:r>
              <a:rPr lang="en-US" sz="2400" dirty="0" smtClean="0"/>
              <a:t>Can be made only by a member. (We recommend authorizing staff to do this also.)</a:t>
            </a:r>
          </a:p>
          <a:p>
            <a:r>
              <a:rPr lang="en-US" sz="2400" dirty="0" smtClean="0"/>
              <a:t>Must </a:t>
            </a:r>
            <a:r>
              <a:rPr lang="en-US" sz="2400" dirty="0"/>
              <a:t>be timely.</a:t>
            </a:r>
          </a:p>
          <a:p>
            <a:r>
              <a:rPr lang="en-US" sz="2400" dirty="0"/>
              <a:t>May interrupt a speaker if necessary.</a:t>
            </a:r>
          </a:p>
          <a:p>
            <a:pPr marL="0" indent="0">
              <a:buNone/>
            </a:pPr>
            <a:endParaRPr lang="en-US" sz="2800" dirty="0" smtClean="0"/>
          </a:p>
        </p:txBody>
      </p:sp>
      <p:sp>
        <p:nvSpPr>
          <p:cNvPr id="5" name="Title 1"/>
          <p:cNvSpPr>
            <a:spLocks noGrp="1"/>
          </p:cNvSpPr>
          <p:nvPr>
            <p:ph type="title"/>
          </p:nvPr>
        </p:nvSpPr>
        <p:spPr>
          <a:xfrm>
            <a:off x="685800" y="2057400"/>
            <a:ext cx="7772400" cy="457200"/>
          </a:xfrm>
        </p:spPr>
        <p:txBody>
          <a:bodyPr/>
          <a:lstStyle/>
          <a:p>
            <a:pPr algn="ctr"/>
            <a:r>
              <a:rPr lang="en-US" b="1" cap="none" dirty="0" smtClean="0">
                <a:solidFill>
                  <a:schemeClr val="accent1"/>
                </a:solidFill>
              </a:rPr>
              <a:t>Point of Order</a:t>
            </a:r>
            <a:endParaRPr lang="en-US" b="1" cap="none" dirty="0">
              <a:solidFill>
                <a:schemeClr val="accent1"/>
              </a:solidFill>
            </a:endParaRPr>
          </a:p>
        </p:txBody>
      </p:sp>
    </p:spTree>
    <p:extLst>
      <p:ext uri="{BB962C8B-B14F-4D97-AF65-F5344CB8AC3E}">
        <p14:creationId xmlns:p14="http://schemas.microsoft.com/office/powerpoint/2010/main" val="40760229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ed2aad15e7038a91f88a94a8e6292b5eaee4a97"/>
  <p:tag name="ISPRING_RESOURCE_PATHS_HASH_PRESENTER" val="cee88dd52c1f5ff323e274f4f4130d5d8bd862d"/>
</p:tagLst>
</file>

<file path=ppt/theme/theme1.xml><?xml version="1.0" encoding="utf-8"?>
<a:theme xmlns:a="http://schemas.openxmlformats.org/drawingml/2006/main" name="JP Deck for ASCIP">
  <a:themeElements>
    <a:clrScheme name="Jurassic Parliament">
      <a:dk1>
        <a:sysClr val="windowText" lastClr="000000"/>
      </a:dk1>
      <a:lt1>
        <a:sysClr val="window" lastClr="FFFFFF"/>
      </a:lt1>
      <a:dk2>
        <a:srgbClr val="455062"/>
      </a:dk2>
      <a:lt2>
        <a:srgbClr val="FFFFFF"/>
      </a:lt2>
      <a:accent1>
        <a:srgbClr val="455062"/>
      </a:accent1>
      <a:accent2>
        <a:srgbClr val="F38A25"/>
      </a:accent2>
      <a:accent3>
        <a:srgbClr val="537FAA"/>
      </a:accent3>
      <a:accent4>
        <a:srgbClr val="455062"/>
      </a:accent4>
      <a:accent5>
        <a:srgbClr val="F38A25"/>
      </a:accent5>
      <a:accent6>
        <a:srgbClr val="537FAA"/>
      </a:accent6>
      <a:hlink>
        <a:srgbClr val="F38A25"/>
      </a:hlink>
      <a:folHlink>
        <a:srgbClr val="F38A2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lIns="0" tIns="0" rIns="0" bIns="0">
        <a:spAutoFit/>
      </a:bodyPr>
      <a:lstStyle>
        <a:defPPr>
          <a:defRPr sz="1200" dirty="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JP Deck for ASCIP</Template>
  <TotalTime>2574</TotalTime>
  <Words>1756</Words>
  <Application>Microsoft Office PowerPoint</Application>
  <PresentationFormat>On-screen Show (4:3)</PresentationFormat>
  <Paragraphs>191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ＭＳ Ｐゴシック</vt:lpstr>
      <vt:lpstr>Arial</vt:lpstr>
      <vt:lpstr>Calibri</vt:lpstr>
      <vt:lpstr>JP Deck for ASCIP</vt:lpstr>
      <vt:lpstr>PowerPoint Presentation</vt:lpstr>
      <vt:lpstr> Robert’s Rules of Order in Action  Ann G. Macfarlane, CAE, PRP Jurassic Parliament</vt:lpstr>
      <vt:lpstr>PowerPoint Presentation</vt:lpstr>
      <vt:lpstr>PowerPoint Presentation</vt:lpstr>
      <vt:lpstr>Voluntary Association</vt:lpstr>
      <vt:lpstr>Voluntary Association</vt:lpstr>
      <vt:lpstr>Three Duties of Leader</vt:lpstr>
      <vt:lpstr>What Is Your Authority?</vt:lpstr>
      <vt:lpstr>Point of Order</vt:lpstr>
      <vt:lpstr>Example</vt:lpstr>
      <vt:lpstr>Timeliness</vt:lpstr>
      <vt:lpstr>Principle of Equality</vt:lpstr>
      <vt:lpstr>Why don’t we follow this rule?</vt:lpstr>
      <vt:lpstr>HOW to do this?</vt:lpstr>
      <vt:lpstr>Amendments</vt:lpstr>
      <vt:lpstr>A great method – the “round robin”</vt:lpstr>
      <vt:lpstr>Benefits</vt:lpstr>
      <vt:lpstr>“Exploratory Round Robin”</vt:lpstr>
      <vt:lpstr>Discussion Sheet</vt:lpstr>
      <vt:lpstr>Appealing a Point of Order</vt:lpstr>
      <vt:lpstr>Example</vt:lpstr>
      <vt:lpstr>Example</vt:lpstr>
      <vt:lpstr>Example</vt:lpstr>
      <vt:lpstr>Flow of Authority at a Meeting</vt:lpstr>
      <vt:lpstr>Flow of Authority at a Meeting</vt:lpstr>
      <vt:lpstr>Role of the Presider</vt:lpstr>
      <vt:lpstr>Central paradox</vt:lpstr>
      <vt:lpstr>HOW to do this?</vt:lpstr>
      <vt:lpstr>Point of Information</vt:lpstr>
      <vt:lpstr>Unacceptable Remarks</vt:lpstr>
      <vt:lpstr>Role of the Members</vt:lpstr>
      <vt:lpstr>HOW to do this?</vt:lpstr>
      <vt:lpstr>Thomas Jefferson said it best…</vt:lpstr>
      <vt:lpstr>Robert’s Rules to the rescue!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Jurassic Parliament</dc:title>
  <dc:creator>Ann Macfarlane</dc:creator>
  <cp:lastModifiedBy>Ann Macfarlane</cp:lastModifiedBy>
  <cp:revision>281</cp:revision>
  <cp:lastPrinted>2015-01-04T05:51:22Z</cp:lastPrinted>
  <dcterms:created xsi:type="dcterms:W3CDTF">2010-06-09T22:39:28Z</dcterms:created>
  <dcterms:modified xsi:type="dcterms:W3CDTF">2015-01-05T00:38:39Z</dcterms:modified>
</cp:coreProperties>
</file>