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6.xml" ContentType="application/vnd.openxmlformats-officedocument.drawingml.chart+xml"/>
  <Override PartName="/ppt/charts/chart7.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notesMasterIdLst>
    <p:notesMasterId r:id="rId47"/>
  </p:notesMasterIdLst>
  <p:handoutMasterIdLst>
    <p:handoutMasterId r:id="rId48"/>
  </p:handoutMasterIdLst>
  <p:sldIdLst>
    <p:sldId id="256" r:id="rId2"/>
    <p:sldId id="257" r:id="rId3"/>
    <p:sldId id="338" r:id="rId4"/>
    <p:sldId id="333" r:id="rId5"/>
    <p:sldId id="334" r:id="rId6"/>
    <p:sldId id="336" r:id="rId7"/>
    <p:sldId id="335" r:id="rId8"/>
    <p:sldId id="337" r:id="rId9"/>
    <p:sldId id="339" r:id="rId10"/>
    <p:sldId id="344" r:id="rId11"/>
    <p:sldId id="342" r:id="rId12"/>
    <p:sldId id="343" r:id="rId13"/>
    <p:sldId id="341" r:id="rId14"/>
    <p:sldId id="295" r:id="rId15"/>
    <p:sldId id="293" r:id="rId16"/>
    <p:sldId id="328" r:id="rId17"/>
    <p:sldId id="279" r:id="rId18"/>
    <p:sldId id="298" r:id="rId19"/>
    <p:sldId id="284" r:id="rId20"/>
    <p:sldId id="331" r:id="rId21"/>
    <p:sldId id="281" r:id="rId22"/>
    <p:sldId id="285" r:id="rId23"/>
    <p:sldId id="287" r:id="rId24"/>
    <p:sldId id="264" r:id="rId25"/>
    <p:sldId id="265" r:id="rId26"/>
    <p:sldId id="266" r:id="rId27"/>
    <p:sldId id="300" r:id="rId28"/>
    <p:sldId id="289" r:id="rId29"/>
    <p:sldId id="313" r:id="rId30"/>
    <p:sldId id="291" r:id="rId31"/>
    <p:sldId id="327" r:id="rId32"/>
    <p:sldId id="268" r:id="rId33"/>
    <p:sldId id="303" r:id="rId34"/>
    <p:sldId id="308" r:id="rId35"/>
    <p:sldId id="302" r:id="rId36"/>
    <p:sldId id="307" r:id="rId37"/>
    <p:sldId id="270" r:id="rId38"/>
    <p:sldId id="305" r:id="rId39"/>
    <p:sldId id="309" r:id="rId40"/>
    <p:sldId id="310" r:id="rId41"/>
    <p:sldId id="312" r:id="rId42"/>
    <p:sldId id="332" r:id="rId43"/>
    <p:sldId id="311" r:id="rId44"/>
    <p:sldId id="259" r:id="rId45"/>
    <p:sldId id="322" r:id="rId46"/>
  </p:sldIdLst>
  <p:sldSz cx="12192000" cy="6858000"/>
  <p:notesSz cx="69342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ne Woolstenhulme" initials="ZW"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016" autoAdjust="0"/>
  </p:normalViewPr>
  <p:slideViewPr>
    <p:cSldViewPr snapToGrid="0">
      <p:cViewPr varScale="1">
        <p:scale>
          <a:sx n="106" d="100"/>
          <a:sy n="106" d="100"/>
        </p:scale>
        <p:origin x="654" y="96"/>
      </p:cViewPr>
      <p:guideLst>
        <p:guide orient="horz" pos="2160"/>
        <p:guide pos="3840"/>
      </p:guideLst>
    </p:cSldViewPr>
  </p:slideViewPr>
  <p:outlineViewPr>
    <p:cViewPr>
      <p:scale>
        <a:sx n="33" d="100"/>
        <a:sy n="33" d="100"/>
      </p:scale>
      <p:origin x="0" y="-17298"/>
    </p:cViewPr>
  </p:outlineViewPr>
  <p:notesTextViewPr>
    <p:cViewPr>
      <p:scale>
        <a:sx n="3" d="2"/>
        <a:sy n="3" d="2"/>
      </p:scale>
      <p:origin x="0" y="0"/>
    </p:cViewPr>
  </p:notesTextViewPr>
  <p:sorterViewPr>
    <p:cViewPr>
      <p:scale>
        <a:sx n="100" d="100"/>
        <a:sy n="100" d="100"/>
      </p:scale>
      <p:origin x="0" y="-4698"/>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15" b="0" i="0" u="none" strike="noStrike" kern="1200" spc="0" baseline="0">
                <a:solidFill>
                  <a:schemeClr val="tx1">
                    <a:lumMod val="65000"/>
                    <a:lumOff val="35000"/>
                  </a:schemeClr>
                </a:solidFill>
                <a:latin typeface="+mn-lt"/>
                <a:ea typeface="+mn-ea"/>
                <a:cs typeface="+mn-cs"/>
              </a:defRPr>
            </a:pPr>
            <a:r>
              <a:rPr lang="en-US" sz="2800" b="1" dirty="0" smtClean="0"/>
              <a:t>2015</a:t>
            </a:r>
            <a:r>
              <a:rPr lang="en-US" b="1" dirty="0" smtClean="0"/>
              <a:t> Public</a:t>
            </a:r>
            <a:r>
              <a:rPr lang="en-US" b="1" baseline="0" dirty="0" smtClean="0"/>
              <a:t> Education </a:t>
            </a:r>
            <a:r>
              <a:rPr lang="en-US" b="1" i="1" u="sng" baseline="0" dirty="0" smtClean="0">
                <a:solidFill>
                  <a:srgbClr val="0070C0"/>
                </a:solidFill>
                <a:effectLst>
                  <a:outerShdw blurRad="38100" dist="38100" dir="2700000" algn="tl">
                    <a:srgbClr val="000000">
                      <a:alpha val="43137"/>
                    </a:srgbClr>
                  </a:outerShdw>
                </a:effectLst>
              </a:rPr>
              <a:t>General Fund </a:t>
            </a:r>
            <a:r>
              <a:rPr lang="en-US" baseline="0" dirty="0" smtClean="0"/>
              <a:t>--- Expenditures</a:t>
            </a:r>
            <a:r>
              <a:rPr lang="en-US" b="1" baseline="0" dirty="0" smtClean="0"/>
              <a:t> $3,972,404,086</a:t>
            </a:r>
            <a:r>
              <a:rPr lang="en-US" sz="1000" b="0" baseline="0" dirty="0" smtClean="0"/>
              <a:t>  </a:t>
            </a:r>
            <a:r>
              <a:rPr lang="en-US" sz="1000" b="1" baseline="0" dirty="0" smtClean="0"/>
              <a:t>USOE FINGER TIP FACTS 2015-16 </a:t>
            </a:r>
            <a:endParaRPr lang="en-US" b="1" dirty="0"/>
          </a:p>
        </c:rich>
      </c:tx>
      <c:layout>
        <c:manualLayout>
          <c:xMode val="edge"/>
          <c:yMode val="edge"/>
          <c:x val="0.12794856607863039"/>
          <c:y val="1.8608938905325504E-2"/>
        </c:manualLayout>
      </c:layout>
      <c:overlay val="0"/>
      <c:spPr>
        <a:noFill/>
        <a:ln>
          <a:noFill/>
        </a:ln>
        <a:effectLst/>
      </c:spPr>
    </c:title>
    <c:autoTitleDeleted val="0"/>
    <c:plotArea>
      <c:layout>
        <c:manualLayout>
          <c:layoutTarget val="inner"/>
          <c:xMode val="edge"/>
          <c:yMode val="edge"/>
          <c:x val="0.29614962848830617"/>
          <c:y val="0.20294146829342424"/>
          <c:w val="0.35670552225071894"/>
          <c:h val="0.70684369370481992"/>
        </c:manualLayout>
      </c:layout>
      <c:pieChart>
        <c:varyColors val="1"/>
        <c:ser>
          <c:idx val="0"/>
          <c:order val="0"/>
          <c:tx>
            <c:strRef>
              <c:f>Sheet1!$B$1</c:f>
              <c:strCache>
                <c:ptCount val="1"/>
                <c:pt idx="0">
                  <c:v>Where Goeth the Dollars???</c:v>
                </c:pt>
              </c:strCache>
            </c:strRef>
          </c:tx>
          <c:dPt>
            <c:idx val="0"/>
            <c:bubble3D val="0"/>
            <c:explosion val="1"/>
            <c:spPr>
              <a:solidFill>
                <a:schemeClr val="accent1"/>
              </a:solidFill>
              <a:ln w="19050">
                <a:solidFill>
                  <a:schemeClr val="lt1"/>
                </a:solidFill>
              </a:ln>
              <a:effectLst/>
            </c:spPr>
          </c:dPt>
          <c:dPt>
            <c:idx val="1"/>
            <c:bubble3D val="0"/>
            <c:explosion val="6"/>
            <c:spPr>
              <a:solidFill>
                <a:schemeClr val="accent2"/>
              </a:solidFill>
              <a:ln w="19050">
                <a:solidFill>
                  <a:schemeClr val="lt1"/>
                </a:solidFill>
              </a:ln>
              <a:effectLst/>
            </c:spPr>
          </c:dPt>
          <c:dPt>
            <c:idx val="2"/>
            <c:bubble3D val="0"/>
            <c:explosion val="6"/>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manualLayout>
                  <c:x val="-8.3343606300598332E-3"/>
                  <c:y val="4.4822633158575617E-3"/>
                </c:manualLayout>
              </c:layout>
              <c:showLegendKey val="0"/>
              <c:showVal val="1"/>
              <c:showCatName val="1"/>
              <c:showSerName val="0"/>
              <c:showPercent val="0"/>
              <c:showBubbleSize val="0"/>
              <c:extLst>
                <c:ext xmlns:c15="http://schemas.microsoft.com/office/drawing/2012/chart" uri="{CE6537A1-D6FC-4f65-9D91-7224C49458BB}"/>
              </c:extLst>
            </c:dLbl>
            <c:dLbl>
              <c:idx val="1"/>
              <c:layout>
                <c:manualLayout>
                  <c:x val="-6.7077986768840697E-3"/>
                  <c:y val="1.5950608051836807E-2"/>
                </c:manualLayout>
              </c:layout>
              <c:showLegendKey val="0"/>
              <c:showVal val="1"/>
              <c:showCatName val="1"/>
              <c:showSerName val="0"/>
              <c:showPercent val="0"/>
              <c:showBubbleSize val="0"/>
              <c:extLst>
                <c:ext xmlns:c15="http://schemas.microsoft.com/office/drawing/2012/chart" uri="{CE6537A1-D6FC-4f65-9D91-7224C49458BB}"/>
              </c:extLst>
            </c:dLbl>
            <c:dLbl>
              <c:idx val="2"/>
              <c:layout>
                <c:manualLayout>
                  <c:x val="0.57690475337853864"/>
                  <c:y val="-0.21123315219707486"/>
                </c:manualLayout>
              </c:layout>
              <c:tx>
                <c:rich>
                  <a:bodyPr rot="0" spcFirstLastPara="1" vertOverflow="ellipsis" vert="horz" wrap="square" lIns="38100" tIns="19050" rIns="38100" bIns="19050" anchor="ctr" anchorCtr="1">
                    <a:noAutofit/>
                  </a:bodyPr>
                  <a:lstStyle/>
                  <a:p>
                    <a:pPr>
                      <a:defRPr sz="1500" b="0" i="1" u="none" strike="noStrike" kern="1200" baseline="0">
                        <a:solidFill>
                          <a:schemeClr val="tx1">
                            <a:lumMod val="65000"/>
                            <a:lumOff val="35000"/>
                          </a:schemeClr>
                        </a:solidFill>
                        <a:latin typeface="Arial Black" panose="020B0A04020102020204" pitchFamily="34" charset="0"/>
                        <a:ea typeface="+mn-ea"/>
                        <a:cs typeface="+mn-cs"/>
                      </a:defRPr>
                    </a:pPr>
                    <a:r>
                      <a:rPr lang="en-US" baseline="0" dirty="0" smtClean="0"/>
                      <a:t>Transportation 3.32%</a:t>
                    </a:r>
                  </a:p>
                </c:rich>
              </c:tx>
              <c:spPr>
                <a:solidFill>
                  <a:schemeClr val="bg1"/>
                </a:solidFill>
                <a:ln>
                  <a:noFill/>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5995402992396521"/>
                      <c:h val="7.5032552822755352E-2"/>
                    </c:manualLayout>
                  </c15:layout>
                </c:ext>
              </c:extLst>
            </c:dLbl>
            <c:dLbl>
              <c:idx val="4"/>
              <c:layout>
                <c:manualLayout>
                  <c:x val="-0.20664773482920412"/>
                  <c:y val="0.32020252301412638"/>
                </c:manualLayout>
              </c:layout>
              <c:tx>
                <c:rich>
                  <a:bodyPr/>
                  <a:lstStyle/>
                  <a:p>
                    <a:r>
                      <a:rPr lang="en-US" baseline="0" dirty="0" smtClean="0"/>
                      <a:t>Administration, 11.13%</a:t>
                    </a:r>
                    <a:endParaRPr lang="en-US" dirty="0"/>
                  </a:p>
                </c:rich>
              </c:tx>
              <c:showLegendKey val="0"/>
              <c:showVal val="1"/>
              <c:showCatName val="1"/>
              <c:showSerName val="0"/>
              <c:showPercent val="0"/>
              <c:showBubbleSize val="0"/>
              <c:extLst>
                <c:ext xmlns:c15="http://schemas.microsoft.com/office/drawing/2012/chart" uri="{CE6537A1-D6FC-4f65-9D91-7224C49458BB}"/>
              </c:extLst>
            </c:dLbl>
            <c:dLbl>
              <c:idx val="5"/>
              <c:layout>
                <c:manualLayout>
                  <c:x val="0.29675053105166771"/>
                  <c:y val="0.19764793281192569"/>
                </c:manualLayout>
              </c:layout>
              <c:showLegendKey val="0"/>
              <c:showVal val="1"/>
              <c:showCatName val="1"/>
              <c:showSerName val="0"/>
              <c:showPercent val="0"/>
              <c:showBubbleSize val="0"/>
              <c:extLst>
                <c:ext xmlns:c15="http://schemas.microsoft.com/office/drawing/2012/chart" uri="{CE6537A1-D6FC-4f65-9D91-7224C49458BB}"/>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500" b="0" i="1"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Sheet1!$A$2:$A$7</c:f>
              <c:strCache>
                <c:ptCount val="6"/>
                <c:pt idx="0">
                  <c:v>Instruction</c:v>
                </c:pt>
                <c:pt idx="1">
                  <c:v>Support Services</c:v>
                </c:pt>
                <c:pt idx="2">
                  <c:v>Administration</c:v>
                </c:pt>
                <c:pt idx="3">
                  <c:v>Physical Plant</c:v>
                </c:pt>
                <c:pt idx="4">
                  <c:v>Transportation</c:v>
                </c:pt>
                <c:pt idx="5">
                  <c:v>Other</c:v>
                </c:pt>
              </c:strCache>
            </c:strRef>
          </c:cat>
          <c:val>
            <c:numRef>
              <c:f>Sheet1!$B$2:$B$7</c:f>
              <c:numCache>
                <c:formatCode>0.00%</c:formatCode>
                <c:ptCount val="6"/>
                <c:pt idx="0">
                  <c:v>0.65620000000000001</c:v>
                </c:pt>
                <c:pt idx="1">
                  <c:v>8.0100000000000005E-2</c:v>
                </c:pt>
                <c:pt idx="2">
                  <c:v>0.1113</c:v>
                </c:pt>
                <c:pt idx="3">
                  <c:v>9.9900000000000003E-2</c:v>
                </c:pt>
                <c:pt idx="4">
                  <c:v>3.32E-2</c:v>
                </c:pt>
                <c:pt idx="5">
                  <c:v>1.9300000000000001E-2</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15" b="0" i="0" u="none" strike="noStrike" kern="1200" spc="0" baseline="0">
                <a:solidFill>
                  <a:schemeClr val="tx1">
                    <a:lumMod val="65000"/>
                    <a:lumOff val="35000"/>
                  </a:schemeClr>
                </a:solidFill>
                <a:latin typeface="+mn-lt"/>
                <a:ea typeface="+mn-ea"/>
                <a:cs typeface="+mn-cs"/>
              </a:defRPr>
            </a:pPr>
            <a:r>
              <a:rPr lang="en-US" sz="2800" b="1" dirty="0" smtClean="0"/>
              <a:t>2015</a:t>
            </a:r>
            <a:r>
              <a:rPr lang="en-US" b="1" dirty="0" smtClean="0"/>
              <a:t> Public</a:t>
            </a:r>
            <a:r>
              <a:rPr lang="en-US" b="1" baseline="0" dirty="0" smtClean="0"/>
              <a:t> Education </a:t>
            </a:r>
            <a:r>
              <a:rPr lang="en-US" b="1" i="1" u="sng" baseline="0" dirty="0" smtClean="0">
                <a:solidFill>
                  <a:srgbClr val="0070C0"/>
                </a:solidFill>
                <a:effectLst>
                  <a:outerShdw blurRad="38100" dist="38100" dir="2700000" algn="tl">
                    <a:srgbClr val="000000">
                      <a:alpha val="43137"/>
                    </a:srgbClr>
                  </a:outerShdw>
                </a:effectLst>
              </a:rPr>
              <a:t>General Fund </a:t>
            </a:r>
            <a:r>
              <a:rPr lang="en-US" baseline="0" dirty="0" smtClean="0"/>
              <a:t>--- </a:t>
            </a:r>
            <a:r>
              <a:rPr lang="en-US" b="1" baseline="0" dirty="0" smtClean="0"/>
              <a:t>Expenditures </a:t>
            </a:r>
            <a:endParaRPr lang="en-US" b="1" dirty="0"/>
          </a:p>
        </c:rich>
      </c:tx>
      <c:layout>
        <c:manualLayout>
          <c:xMode val="edge"/>
          <c:yMode val="edge"/>
          <c:x val="0.19770967231822473"/>
          <c:y val="2.9598785242662663E-2"/>
        </c:manualLayout>
      </c:layout>
      <c:overlay val="0"/>
      <c:spPr>
        <a:noFill/>
        <a:ln>
          <a:noFill/>
        </a:ln>
        <a:effectLst/>
      </c:spPr>
    </c:title>
    <c:autoTitleDeleted val="0"/>
    <c:plotArea>
      <c:layout>
        <c:manualLayout>
          <c:layoutTarget val="inner"/>
          <c:xMode val="edge"/>
          <c:yMode val="edge"/>
          <c:x val="0.29614962848830617"/>
          <c:y val="0.20294146829342424"/>
          <c:w val="0.35670552225071894"/>
          <c:h val="0.70684369370481992"/>
        </c:manualLayout>
      </c:layout>
      <c:pieChart>
        <c:varyColors val="1"/>
        <c:ser>
          <c:idx val="0"/>
          <c:order val="0"/>
          <c:tx>
            <c:strRef>
              <c:f>Sheet1!$B$1</c:f>
              <c:strCache>
                <c:ptCount val="1"/>
                <c:pt idx="0">
                  <c:v>Where Goeth the Dollars???</c:v>
                </c:pt>
              </c:strCache>
            </c:strRef>
          </c:tx>
          <c:dPt>
            <c:idx val="0"/>
            <c:bubble3D val="0"/>
            <c:explosion val="1"/>
            <c:spPr>
              <a:solidFill>
                <a:schemeClr val="accent1"/>
              </a:solidFill>
              <a:ln w="19050">
                <a:solidFill>
                  <a:schemeClr val="lt1"/>
                </a:solidFill>
              </a:ln>
              <a:effectLst/>
            </c:spPr>
          </c:dPt>
          <c:dPt>
            <c:idx val="1"/>
            <c:bubble3D val="0"/>
            <c:explosion val="6"/>
            <c:spPr>
              <a:solidFill>
                <a:schemeClr val="accent2"/>
              </a:solidFill>
              <a:ln w="19050">
                <a:solidFill>
                  <a:schemeClr val="lt1"/>
                </a:solidFill>
              </a:ln>
              <a:effectLst/>
            </c:spPr>
          </c:dPt>
          <c:dPt>
            <c:idx val="2"/>
            <c:bubble3D val="0"/>
            <c:explosion val="6"/>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manualLayout>
                  <c:x val="4.6669588520389542E-2"/>
                  <c:y val="-8.3435821452824091E-2"/>
                </c:manualLayout>
              </c:layout>
              <c:showLegendKey val="0"/>
              <c:showVal val="1"/>
              <c:showCatName val="1"/>
              <c:showSerName val="0"/>
              <c:showPercent val="0"/>
              <c:showBubbleSize val="0"/>
              <c:extLst>
                <c:ext xmlns:c15="http://schemas.microsoft.com/office/drawing/2012/chart" uri="{CE6537A1-D6FC-4f65-9D91-7224C49458BB}"/>
              </c:extLst>
            </c:dLbl>
            <c:dLbl>
              <c:idx val="1"/>
              <c:layout>
                <c:manualLayout>
                  <c:x val="2.8172754442913069E-2"/>
                  <c:y val="-6.64726585493913E-2"/>
                </c:manualLayout>
              </c:layout>
              <c:showLegendKey val="0"/>
              <c:showVal val="1"/>
              <c:showCatName val="1"/>
              <c:showSerName val="0"/>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layout>
                <c:manualLayout>
                  <c:x val="0.41516499124869949"/>
                  <c:y val="0.11402671332553234"/>
                </c:manualLayout>
              </c:layout>
              <c:tx>
                <c:rich>
                  <a:bodyPr/>
                  <a:lstStyle/>
                  <a:p>
                    <a:fld id="{5CBEE262-4009-486A-AB04-3E20A12CEAF0}" type="CATEGORYNAME">
                      <a:rPr lang="en-US" smtClean="0"/>
                      <a:pPr/>
                      <a:t>[CATEGORY NAME]</a:t>
                    </a:fld>
                    <a:r>
                      <a:rPr lang="en-US" baseline="0" dirty="0" smtClean="0"/>
                      <a:t> &amp; Misc.,  5.00%</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4"/>
              <c:layout>
                <c:manualLayout>
                  <c:x val="-0.21872177244759544"/>
                  <c:y val="0.22953704358714255"/>
                </c:manualLayout>
              </c:layout>
              <c:tx>
                <c:rich>
                  <a:bodyPr/>
                  <a:lstStyle/>
                  <a:p>
                    <a:r>
                      <a:rPr lang="en-US" baseline="0" dirty="0" smtClean="0"/>
                      <a:t>Supplies, 6.00%</a:t>
                    </a:r>
                    <a:endParaRPr lang="en-US" dirty="0"/>
                  </a:p>
                </c:rich>
              </c:tx>
              <c:showLegendKey val="0"/>
              <c:showVal val="1"/>
              <c:showCatName val="1"/>
              <c:showSerName val="0"/>
              <c:showPercent val="0"/>
              <c:showBubbleSize val="0"/>
              <c:extLst>
                <c:ext xmlns:c15="http://schemas.microsoft.com/office/drawing/2012/chart" uri="{CE6537A1-D6FC-4f65-9D91-7224C49458BB}"/>
              </c:extLst>
            </c:dLbl>
            <c:dLbl>
              <c:idx val="5"/>
              <c:layout>
                <c:manualLayout>
                  <c:x val="0.29675053105166771"/>
                  <c:y val="0.19764793281192569"/>
                </c:manualLayout>
              </c:layout>
              <c:showLegendKey val="0"/>
              <c:showVal val="1"/>
              <c:showCatName val="1"/>
              <c:showSerName val="0"/>
              <c:showPercent val="0"/>
              <c:showBubbleSize val="0"/>
              <c:extLst>
                <c:ext xmlns:c15="http://schemas.microsoft.com/office/drawing/2012/chart" uri="{CE6537A1-D6FC-4f65-9D91-7224C49458BB}"/>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500" b="0" i="1"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Sheet1!$A$2:$A$7</c:f>
              <c:strCache>
                <c:ptCount val="5"/>
                <c:pt idx="0">
                  <c:v>Salaries &amp; Benefits</c:v>
                </c:pt>
                <c:pt idx="1">
                  <c:v>Purchased Services</c:v>
                </c:pt>
                <c:pt idx="2">
                  <c:v>Supplies</c:v>
                </c:pt>
                <c:pt idx="3">
                  <c:v>Property</c:v>
                </c:pt>
                <c:pt idx="4">
                  <c:v>Miscellaneous</c:v>
                </c:pt>
              </c:strCache>
            </c:strRef>
          </c:cat>
          <c:val>
            <c:numRef>
              <c:f>Sheet1!$B$2:$B$7</c:f>
              <c:numCache>
                <c:formatCode>0.00%</c:formatCode>
                <c:ptCount val="6"/>
                <c:pt idx="0">
                  <c:v>0.83</c:v>
                </c:pt>
                <c:pt idx="1">
                  <c:v>0.06</c:v>
                </c:pt>
                <c:pt idx="2">
                  <c:v>0.06</c:v>
                </c:pt>
                <c:pt idx="3">
                  <c:v>0.03</c:v>
                </c:pt>
                <c:pt idx="4">
                  <c:v>3.32E-2</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15" b="0" i="0" u="none" strike="noStrike" kern="1200" spc="0" baseline="0">
                <a:solidFill>
                  <a:schemeClr val="tx1">
                    <a:lumMod val="65000"/>
                    <a:lumOff val="35000"/>
                  </a:schemeClr>
                </a:solidFill>
                <a:latin typeface="+mn-lt"/>
                <a:ea typeface="+mn-ea"/>
                <a:cs typeface="+mn-cs"/>
              </a:defRPr>
            </a:pPr>
            <a:r>
              <a:rPr lang="en-US" sz="2800" b="1" dirty="0" smtClean="0"/>
              <a:t>2015</a:t>
            </a:r>
            <a:r>
              <a:rPr lang="en-US" b="1" dirty="0" smtClean="0"/>
              <a:t> Public</a:t>
            </a:r>
            <a:r>
              <a:rPr lang="en-US" b="1" baseline="0" dirty="0" smtClean="0"/>
              <a:t> Education </a:t>
            </a:r>
            <a:r>
              <a:rPr lang="en-US" b="1" i="1" u="sng" baseline="0" dirty="0" smtClean="0">
                <a:solidFill>
                  <a:srgbClr val="0070C0"/>
                </a:solidFill>
                <a:effectLst>
                  <a:outerShdw blurRad="38100" dist="38100" dir="2700000" algn="tl">
                    <a:srgbClr val="000000">
                      <a:alpha val="43137"/>
                    </a:srgbClr>
                  </a:outerShdw>
                </a:effectLst>
              </a:rPr>
              <a:t>General Fund </a:t>
            </a:r>
            <a:r>
              <a:rPr lang="en-US" baseline="0" dirty="0" smtClean="0"/>
              <a:t>--- </a:t>
            </a:r>
            <a:r>
              <a:rPr lang="en-US" b="1" baseline="0" dirty="0" smtClean="0"/>
              <a:t>Total Revenue $3,999,244,473</a:t>
            </a:r>
            <a:r>
              <a:rPr lang="en-US" sz="1000" b="0" baseline="0" dirty="0" smtClean="0"/>
              <a:t>      </a:t>
            </a:r>
            <a:r>
              <a:rPr lang="en-US" sz="1000" b="1" baseline="0" dirty="0" smtClean="0"/>
              <a:t>USOE Fingertip Facts 2015-16 </a:t>
            </a:r>
            <a:endParaRPr lang="en-US" b="1" dirty="0"/>
          </a:p>
        </c:rich>
      </c:tx>
      <c:layout>
        <c:manualLayout>
          <c:xMode val="edge"/>
          <c:yMode val="edge"/>
          <c:x val="0.12794856607863039"/>
          <c:y val="1.8608938905325504E-2"/>
        </c:manualLayout>
      </c:layout>
      <c:overlay val="0"/>
      <c:spPr>
        <a:noFill/>
        <a:ln>
          <a:noFill/>
        </a:ln>
        <a:effectLst/>
      </c:spPr>
    </c:title>
    <c:autoTitleDeleted val="0"/>
    <c:plotArea>
      <c:layout>
        <c:manualLayout>
          <c:layoutTarget val="inner"/>
          <c:xMode val="edge"/>
          <c:yMode val="edge"/>
          <c:x val="0.29614962848830617"/>
          <c:y val="0.20294146829342424"/>
          <c:w val="0.35670552225071894"/>
          <c:h val="0.70684369370481992"/>
        </c:manualLayout>
      </c:layout>
      <c:pieChart>
        <c:varyColors val="1"/>
        <c:ser>
          <c:idx val="0"/>
          <c:order val="0"/>
          <c:tx>
            <c:strRef>
              <c:f>Sheet1!$B$1</c:f>
              <c:strCache>
                <c:ptCount val="1"/>
                <c:pt idx="0">
                  <c:v>Whence Cometh The Dollars ???</c:v>
                </c:pt>
              </c:strCache>
            </c:strRef>
          </c:tx>
          <c:dPt>
            <c:idx val="0"/>
            <c:bubble3D val="0"/>
            <c:explosion val="1"/>
            <c:spPr>
              <a:solidFill>
                <a:schemeClr val="accent1"/>
              </a:solidFill>
              <a:ln w="19050">
                <a:solidFill>
                  <a:schemeClr val="lt1"/>
                </a:solidFill>
              </a:ln>
              <a:effectLst/>
            </c:spPr>
          </c:dPt>
          <c:dPt>
            <c:idx val="1"/>
            <c:bubble3D val="0"/>
            <c:explosion val="6"/>
            <c:spPr>
              <a:solidFill>
                <a:schemeClr val="accent2"/>
              </a:solidFill>
              <a:ln w="19050">
                <a:solidFill>
                  <a:schemeClr val="lt1"/>
                </a:solidFill>
              </a:ln>
              <a:effectLst/>
            </c:spPr>
          </c:dPt>
          <c:dPt>
            <c:idx val="2"/>
            <c:bubble3D val="0"/>
            <c:explosion val="6"/>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manualLayout>
                  <c:x val="0.14728656867365059"/>
                  <c:y val="4.569380076136504E-2"/>
                </c:manualLayout>
              </c:layout>
              <c:showLegendKey val="0"/>
              <c:showVal val="1"/>
              <c:showCatName val="1"/>
              <c:showSerName val="0"/>
              <c:showPercent val="0"/>
              <c:showBubbleSize val="0"/>
              <c:extLst>
                <c:ext xmlns:c15="http://schemas.microsoft.com/office/drawing/2012/chart" uri="{CE6537A1-D6FC-4f65-9D91-7224C49458BB}"/>
              </c:extLst>
            </c:dLbl>
            <c:dLbl>
              <c:idx val="1"/>
              <c:layout>
                <c:manualLayout>
                  <c:x val="-6.7077986768840697E-3"/>
                  <c:y val="1.5950608051836807E-2"/>
                </c:manualLayout>
              </c:layout>
              <c:showLegendKey val="0"/>
              <c:showVal val="1"/>
              <c:showCatName val="1"/>
              <c:showSerName val="0"/>
              <c:showPercent val="0"/>
              <c:showBubbleSize val="0"/>
              <c:extLst>
                <c:ext xmlns:c15="http://schemas.microsoft.com/office/drawing/2012/chart" uri="{CE6537A1-D6FC-4f65-9D91-7224C49458BB}"/>
              </c:extLst>
            </c:dLbl>
            <c:dLbl>
              <c:idx val="2"/>
              <c:layout>
                <c:manualLayout>
                  <c:x val="-2.813874009371695E-2"/>
                  <c:y val="-0.18650629768693319"/>
                </c:manualLayout>
              </c:layout>
              <c:tx>
                <c:rich>
                  <a:bodyPr rot="0" spcFirstLastPara="1" vertOverflow="ellipsis" vert="horz" wrap="square" lIns="38100" tIns="19050" rIns="38100" bIns="19050" anchor="ctr" anchorCtr="1">
                    <a:noAutofit/>
                  </a:bodyPr>
                  <a:lstStyle/>
                  <a:p>
                    <a:pPr>
                      <a:defRPr sz="1500" b="0" i="1" u="none" strike="noStrike" kern="1200" baseline="0">
                        <a:solidFill>
                          <a:schemeClr val="tx1">
                            <a:lumMod val="65000"/>
                            <a:lumOff val="35000"/>
                          </a:schemeClr>
                        </a:solidFill>
                        <a:latin typeface="Arial Black" panose="020B0A04020102020204" pitchFamily="34" charset="0"/>
                        <a:ea typeface="+mn-ea"/>
                        <a:cs typeface="+mn-cs"/>
                      </a:defRPr>
                    </a:pPr>
                    <a:r>
                      <a:rPr lang="en-US" dirty="0" smtClean="0"/>
                      <a:t>State,</a:t>
                    </a:r>
                    <a:r>
                      <a:rPr lang="en-US" baseline="0" dirty="0" smtClean="0"/>
                      <a:t> 67.20%</a:t>
                    </a:r>
                  </a:p>
                </c:rich>
              </c:tx>
              <c:spPr>
                <a:solidFill>
                  <a:schemeClr val="bg1"/>
                </a:solidFill>
                <a:ln>
                  <a:noFill/>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4"/>
              <c:tx>
                <c:rich>
                  <a:bodyPr/>
                  <a:lstStyle/>
                  <a:p>
                    <a:r>
                      <a:rPr lang="en-US" baseline="0" dirty="0" smtClean="0"/>
                      <a:t>State, 64.76%</a:t>
                    </a:r>
                    <a:endParaRPr lang="en-US" dirty="0"/>
                  </a:p>
                </c:rich>
              </c:tx>
              <c:showLegendKey val="0"/>
              <c:showVal val="1"/>
              <c:showCatName val="1"/>
              <c:showSerName val="0"/>
              <c:showPercent val="0"/>
              <c:showBubbleSize val="0"/>
              <c:extLst>
                <c:ext xmlns:c15="http://schemas.microsoft.com/office/drawing/2012/chart" uri="{CE6537A1-D6FC-4f65-9D91-7224C49458BB}"/>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500" b="0" i="1"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Sheet1!$A$2:$A$4</c:f>
              <c:strCache>
                <c:ptCount val="3"/>
                <c:pt idx="0">
                  <c:v>Federal</c:v>
                </c:pt>
                <c:pt idx="1">
                  <c:v>Local</c:v>
                </c:pt>
                <c:pt idx="2">
                  <c:v>State</c:v>
                </c:pt>
              </c:strCache>
            </c:strRef>
          </c:cat>
          <c:val>
            <c:numRef>
              <c:f>Sheet1!$B$2:$B$4</c:f>
              <c:numCache>
                <c:formatCode>0.00%</c:formatCode>
                <c:ptCount val="3"/>
                <c:pt idx="0">
                  <c:v>7.1499999999999994E-2</c:v>
                </c:pt>
                <c:pt idx="1">
                  <c:v>0.25650000000000001</c:v>
                </c:pt>
                <c:pt idx="2">
                  <c:v>0.67200000000000004</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Local Sources - </a:t>
            </a:r>
            <a:r>
              <a:rPr lang="en-US" b="0" i="1" u="sng" dirty="0">
                <a:solidFill>
                  <a:srgbClr val="0070C0"/>
                </a:solidFill>
                <a:effectLst>
                  <a:outerShdw blurRad="38100" dist="38100" dir="2700000" algn="tl">
                    <a:srgbClr val="000000">
                      <a:alpha val="43137"/>
                    </a:srgbClr>
                  </a:outerShdw>
                </a:effectLst>
              </a:rPr>
              <a:t>General Fund</a:t>
            </a:r>
          </a:p>
        </c:rich>
      </c:tx>
      <c:layout>
        <c:manualLayout>
          <c:xMode val="edge"/>
          <c:yMode val="edge"/>
          <c:x val="0.12670073966670439"/>
          <c:y val="5.320860873712194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Local Sources - General Fund</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Property Taxes</c:v>
                </c:pt>
                <c:pt idx="1">
                  <c:v>Other Sources</c:v>
                </c:pt>
              </c:strCache>
            </c:strRef>
          </c:cat>
          <c:val>
            <c:numRef>
              <c:f>Sheet1!$B$2:$B$3</c:f>
              <c:numCache>
                <c:formatCode>0%</c:formatCode>
                <c:ptCount val="2"/>
                <c:pt idx="0">
                  <c:v>0.9</c:v>
                </c:pt>
                <c:pt idx="1">
                  <c:v>0.1</c:v>
                </c:pt>
              </c:numCache>
            </c:numRef>
          </c:val>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51645798373562"/>
          <c:y val="9.7237245366072006E-2"/>
          <c:w val="0.74748354201626432"/>
          <c:h val="0.84287236592353332"/>
        </c:manualLayout>
      </c:layout>
      <c:lineChart>
        <c:grouping val="stacked"/>
        <c:varyColors val="0"/>
        <c:ser>
          <c:idx val="0"/>
          <c:order val="0"/>
          <c:tx>
            <c:strRef>
              <c:f>Sheet1!$B$1</c:f>
              <c:strCache>
                <c:ptCount val="1"/>
                <c:pt idx="0">
                  <c:v>WPU VALUE</c:v>
                </c:pt>
              </c:strCache>
            </c:strRef>
          </c:tx>
          <c:cat>
            <c:numRef>
              <c:f>Sheet1!$A$2:$A$31</c:f>
              <c:numCache>
                <c:formatCode>General</c:formatCode>
                <c:ptCount val="30"/>
              </c:numCache>
            </c:numRef>
          </c:cat>
          <c:val>
            <c:numRef>
              <c:f>Sheet1!$B$2:$B$31</c:f>
              <c:numCache>
                <c:formatCode>0.0000000</c:formatCode>
                <c:ptCount val="30"/>
                <c:pt idx="0">
                  <c:v>4.2560000000000002E-3</c:v>
                </c:pt>
                <c:pt idx="1">
                  <c:v>4.6560000000000004E-3</c:v>
                </c:pt>
                <c:pt idx="2">
                  <c:v>4.6560000000000004E-3</c:v>
                </c:pt>
                <c:pt idx="3">
                  <c:v>4.6560000000000004E-3</c:v>
                </c:pt>
                <c:pt idx="4">
                  <c:v>4.6560000000000004E-3</c:v>
                </c:pt>
                <c:pt idx="5">
                  <c:v>4.2750000000000002E-3</c:v>
                </c:pt>
                <c:pt idx="6">
                  <c:v>4.2750000000000002E-3</c:v>
                </c:pt>
                <c:pt idx="7">
                  <c:v>4.2750000000000002E-3</c:v>
                </c:pt>
                <c:pt idx="8">
                  <c:v>4.2199999999999998E-3</c:v>
                </c:pt>
                <c:pt idx="9">
                  <c:v>2.64E-3</c:v>
                </c:pt>
                <c:pt idx="10">
                  <c:v>2.0460000000000001E-3</c:v>
                </c:pt>
                <c:pt idx="11">
                  <c:v>1.9499999999999999E-3</c:v>
                </c:pt>
                <c:pt idx="12">
                  <c:v>1.8400000000000001E-3</c:v>
                </c:pt>
                <c:pt idx="13">
                  <c:v>1.8400000000000001E-3</c:v>
                </c:pt>
                <c:pt idx="14">
                  <c:v>1.8810000000000001E-3</c:v>
                </c:pt>
                <c:pt idx="15">
                  <c:v>1.7849999999999999E-3</c:v>
                </c:pt>
                <c:pt idx="16">
                  <c:v>1.807E-3</c:v>
                </c:pt>
                <c:pt idx="17">
                  <c:v>1.825E-3</c:v>
                </c:pt>
                <c:pt idx="18">
                  <c:v>1.8E-3</c:v>
                </c:pt>
                <c:pt idx="19">
                  <c:v>1.72E-3</c:v>
                </c:pt>
                <c:pt idx="20">
                  <c:v>1.5150000000000001E-3</c:v>
                </c:pt>
                <c:pt idx="21">
                  <c:v>1.3110000000000001E-3</c:v>
                </c:pt>
                <c:pt idx="22">
                  <c:v>1.25E-3</c:v>
                </c:pt>
                <c:pt idx="23">
                  <c:v>1.433E-3</c:v>
                </c:pt>
                <c:pt idx="24">
                  <c:v>1.495E-3</c:v>
                </c:pt>
                <c:pt idx="25">
                  <c:v>1.591E-3</c:v>
                </c:pt>
                <c:pt idx="26">
                  <c:v>1.665E-3</c:v>
                </c:pt>
                <c:pt idx="27">
                  <c:v>1.5349999999999999E-3</c:v>
                </c:pt>
                <c:pt idx="28">
                  <c:v>1.4189999999999999E-3</c:v>
                </c:pt>
                <c:pt idx="29" formatCode="General">
                  <c:v>1.6750000000000001E-3</c:v>
                </c:pt>
              </c:numCache>
            </c:numRef>
          </c:val>
          <c:smooth val="0"/>
        </c:ser>
        <c:dLbls>
          <c:showLegendKey val="0"/>
          <c:showVal val="0"/>
          <c:showCatName val="0"/>
          <c:showSerName val="0"/>
          <c:showPercent val="0"/>
          <c:showBubbleSize val="0"/>
        </c:dLbls>
        <c:marker val="1"/>
        <c:smooth val="0"/>
        <c:axId val="239595928"/>
        <c:axId val="239596320"/>
      </c:lineChart>
      <c:catAx>
        <c:axId val="239595928"/>
        <c:scaling>
          <c:orientation val="minMax"/>
        </c:scaling>
        <c:delete val="0"/>
        <c:axPos val="b"/>
        <c:numFmt formatCode="General" sourceLinked="1"/>
        <c:majorTickMark val="out"/>
        <c:minorTickMark val="none"/>
        <c:tickLblPos val="nextTo"/>
        <c:crossAx val="239596320"/>
        <c:crosses val="autoZero"/>
        <c:auto val="1"/>
        <c:lblAlgn val="ctr"/>
        <c:lblOffset val="100"/>
        <c:noMultiLvlLbl val="0"/>
      </c:catAx>
      <c:valAx>
        <c:axId val="239596320"/>
        <c:scaling>
          <c:orientation val="minMax"/>
        </c:scaling>
        <c:delete val="0"/>
        <c:axPos val="l"/>
        <c:majorGridlines/>
        <c:numFmt formatCode="0.0000000" sourceLinked="1"/>
        <c:majorTickMark val="out"/>
        <c:minorTickMark val="none"/>
        <c:tickLblPos val="nextTo"/>
        <c:crossAx val="239595928"/>
        <c:crosses val="autoZero"/>
        <c:crossBetween val="between"/>
      </c:valAx>
    </c:plotArea>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WPU VALUE</c:v>
                </c:pt>
              </c:strCache>
            </c:strRef>
          </c:tx>
          <c:cat>
            <c:numRef>
              <c:f>Sheet1!$A$2:$A$32</c:f>
              <c:numCache>
                <c:formatCode>General</c:formatCode>
                <c:ptCount val="31"/>
              </c:numCache>
            </c:numRef>
          </c:cat>
          <c:val>
            <c:numRef>
              <c:f>Sheet1!$B$2:$B$32</c:f>
              <c:numCache>
                <c:formatCode>General</c:formatCode>
                <c:ptCount val="31"/>
                <c:pt idx="0" formatCode="_(&quot;$&quot;* #,##0_);_(&quot;$&quot;* \(#,##0\);_(&quot;$&quot;* &quot;-&quot;??_);_(@_)">
                  <c:v>1204</c:v>
                </c:pt>
                <c:pt idx="1">
                  <c:v>1204</c:v>
                </c:pt>
                <c:pt idx="2">
                  <c:v>1204</c:v>
                </c:pt>
                <c:pt idx="3">
                  <c:v>1240</c:v>
                </c:pt>
                <c:pt idx="4">
                  <c:v>1346</c:v>
                </c:pt>
                <c:pt idx="5">
                  <c:v>1408</c:v>
                </c:pt>
                <c:pt idx="6">
                  <c:v>1490</c:v>
                </c:pt>
                <c:pt idx="7">
                  <c:v>1539</c:v>
                </c:pt>
                <c:pt idx="8">
                  <c:v>1608</c:v>
                </c:pt>
                <c:pt idx="9">
                  <c:v>1672</c:v>
                </c:pt>
                <c:pt idx="10">
                  <c:v>1739</c:v>
                </c:pt>
                <c:pt idx="11">
                  <c:v>1791</c:v>
                </c:pt>
                <c:pt idx="12">
                  <c:v>1854</c:v>
                </c:pt>
                <c:pt idx="13">
                  <c:v>1901</c:v>
                </c:pt>
                <c:pt idx="14">
                  <c:v>2006</c:v>
                </c:pt>
                <c:pt idx="15">
                  <c:v>2116</c:v>
                </c:pt>
                <c:pt idx="16">
                  <c:v>2132</c:v>
                </c:pt>
                <c:pt idx="17">
                  <c:v>2150</c:v>
                </c:pt>
                <c:pt idx="18">
                  <c:v>2182</c:v>
                </c:pt>
                <c:pt idx="19">
                  <c:v>2280</c:v>
                </c:pt>
                <c:pt idx="20">
                  <c:v>2417</c:v>
                </c:pt>
                <c:pt idx="21">
                  <c:v>2514</c:v>
                </c:pt>
                <c:pt idx="22">
                  <c:v>2577</c:v>
                </c:pt>
                <c:pt idx="23">
                  <c:v>2577</c:v>
                </c:pt>
                <c:pt idx="24">
                  <c:v>2577</c:v>
                </c:pt>
                <c:pt idx="25">
                  <c:v>2816</c:v>
                </c:pt>
                <c:pt idx="26">
                  <c:v>2842</c:v>
                </c:pt>
                <c:pt idx="27">
                  <c:v>2899</c:v>
                </c:pt>
                <c:pt idx="28">
                  <c:v>2972</c:v>
                </c:pt>
                <c:pt idx="29">
                  <c:v>3092</c:v>
                </c:pt>
                <c:pt idx="30">
                  <c:v>3184</c:v>
                </c:pt>
              </c:numCache>
            </c:numRef>
          </c:val>
          <c:smooth val="0"/>
        </c:ser>
        <c:dLbls>
          <c:showLegendKey val="0"/>
          <c:showVal val="0"/>
          <c:showCatName val="0"/>
          <c:showSerName val="0"/>
          <c:showPercent val="0"/>
          <c:showBubbleSize val="0"/>
        </c:dLbls>
        <c:marker val="1"/>
        <c:smooth val="0"/>
        <c:axId val="240274064"/>
        <c:axId val="239006688"/>
      </c:lineChart>
      <c:catAx>
        <c:axId val="240274064"/>
        <c:scaling>
          <c:orientation val="minMax"/>
        </c:scaling>
        <c:delete val="0"/>
        <c:axPos val="b"/>
        <c:numFmt formatCode="General" sourceLinked="1"/>
        <c:majorTickMark val="out"/>
        <c:minorTickMark val="none"/>
        <c:tickLblPos val="nextTo"/>
        <c:crossAx val="239006688"/>
        <c:crosses val="autoZero"/>
        <c:auto val="1"/>
        <c:lblAlgn val="ctr"/>
        <c:lblOffset val="100"/>
        <c:noMultiLvlLbl val="0"/>
      </c:catAx>
      <c:valAx>
        <c:axId val="239006688"/>
        <c:scaling>
          <c:orientation val="minMax"/>
        </c:scaling>
        <c:delete val="0"/>
        <c:axPos val="l"/>
        <c:majorGridlines/>
        <c:numFmt formatCode="_(&quot;$&quot;* #,##0_);_(&quot;$&quot;* \(#,##0\);_(&quot;$&quot;* &quot;-&quot;??_);_(@_)" sourceLinked="1"/>
        <c:majorTickMark val="out"/>
        <c:minorTickMark val="none"/>
        <c:tickLblPos val="nextTo"/>
        <c:crossAx val="240274064"/>
        <c:crosses val="autoZero"/>
        <c:crossBetween val="between"/>
      </c:valAx>
    </c:plotArea>
    <c:plotVisOnly val="1"/>
    <c:dispBlanksAs val="zero"/>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51645798373562"/>
          <c:y val="9.2604138203762607E-2"/>
          <c:w val="0.74748354201626432"/>
          <c:h val="0.84287236592353332"/>
        </c:manualLayout>
      </c:layout>
      <c:lineChart>
        <c:grouping val="stacked"/>
        <c:varyColors val="0"/>
        <c:ser>
          <c:idx val="0"/>
          <c:order val="0"/>
          <c:tx>
            <c:strRef>
              <c:f>Sheet1!$B$1</c:f>
              <c:strCache>
                <c:ptCount val="1"/>
                <c:pt idx="0">
                  <c:v>WPU VALUE</c:v>
                </c:pt>
              </c:strCache>
            </c:strRef>
          </c:tx>
          <c:cat>
            <c:numRef>
              <c:f>Sheet1!$A$2:$A$32</c:f>
              <c:numCache>
                <c:formatCode>General</c:formatCode>
                <c:ptCount val="31"/>
              </c:numCache>
            </c:numRef>
          </c:cat>
          <c:val>
            <c:numRef>
              <c:f>Sheet1!$B$2:$B$32</c:f>
              <c:numCache>
                <c:formatCode>0</c:formatCode>
                <c:ptCount val="31"/>
                <c:pt idx="0">
                  <c:v>2655.49</c:v>
                </c:pt>
                <c:pt idx="1">
                  <c:v>2561.9899999999998</c:v>
                </c:pt>
                <c:pt idx="2">
                  <c:v>2460.1999999999998</c:v>
                </c:pt>
                <c:pt idx="3">
                  <c:v>2417.29</c:v>
                </c:pt>
                <c:pt idx="4">
                  <c:v>2489.42</c:v>
                </c:pt>
                <c:pt idx="5">
                  <c:v>2498.9299999999998</c:v>
                </c:pt>
                <c:pt idx="6">
                  <c:v>2567.19</c:v>
                </c:pt>
                <c:pt idx="7">
                  <c:v>2574.54</c:v>
                </c:pt>
                <c:pt idx="8">
                  <c:v>2622.81</c:v>
                </c:pt>
                <c:pt idx="9">
                  <c:v>2652.04</c:v>
                </c:pt>
                <c:pt idx="10">
                  <c:v>2679.2</c:v>
                </c:pt>
                <c:pt idx="11">
                  <c:v>2697.42</c:v>
                </c:pt>
                <c:pt idx="12">
                  <c:v>2749.48</c:v>
                </c:pt>
                <c:pt idx="13">
                  <c:v>2758.26</c:v>
                </c:pt>
                <c:pt idx="14">
                  <c:v>2815.96</c:v>
                </c:pt>
                <c:pt idx="15">
                  <c:v>2888.19</c:v>
                </c:pt>
                <c:pt idx="16">
                  <c:v>2864.74</c:v>
                </c:pt>
                <c:pt idx="17">
                  <c:v>2824.55</c:v>
                </c:pt>
                <c:pt idx="18">
                  <c:v>2792.23</c:v>
                </c:pt>
                <c:pt idx="19">
                  <c:v>2822.03</c:v>
                </c:pt>
                <c:pt idx="20">
                  <c:v>2898.11</c:v>
                </c:pt>
                <c:pt idx="21">
                  <c:v>2930.94</c:v>
                </c:pt>
                <c:pt idx="22">
                  <c:v>2893.3</c:v>
                </c:pt>
                <c:pt idx="23">
                  <c:v>2903.63</c:v>
                </c:pt>
                <c:pt idx="24">
                  <c:v>2856.77</c:v>
                </c:pt>
                <c:pt idx="25">
                  <c:v>3026.19</c:v>
                </c:pt>
                <c:pt idx="26">
                  <c:v>2992.21</c:v>
                </c:pt>
                <c:pt idx="27">
                  <c:v>3008.16</c:v>
                </c:pt>
                <c:pt idx="28">
                  <c:v>3034.68</c:v>
                </c:pt>
                <c:pt idx="29">
                  <c:v>3153.47</c:v>
                </c:pt>
                <c:pt idx="30">
                  <c:v>3184</c:v>
                </c:pt>
              </c:numCache>
            </c:numRef>
          </c:val>
          <c:smooth val="0"/>
        </c:ser>
        <c:dLbls>
          <c:showLegendKey val="0"/>
          <c:showVal val="0"/>
          <c:showCatName val="0"/>
          <c:showSerName val="0"/>
          <c:showPercent val="0"/>
          <c:showBubbleSize val="0"/>
        </c:dLbls>
        <c:marker val="1"/>
        <c:smooth val="0"/>
        <c:axId val="239007080"/>
        <c:axId val="239007472"/>
      </c:lineChart>
      <c:catAx>
        <c:axId val="239007080"/>
        <c:scaling>
          <c:orientation val="minMax"/>
        </c:scaling>
        <c:delete val="0"/>
        <c:axPos val="b"/>
        <c:numFmt formatCode="General" sourceLinked="1"/>
        <c:majorTickMark val="out"/>
        <c:minorTickMark val="none"/>
        <c:tickLblPos val="nextTo"/>
        <c:crossAx val="239007472"/>
        <c:crosses val="autoZero"/>
        <c:auto val="1"/>
        <c:lblAlgn val="ctr"/>
        <c:lblOffset val="100"/>
        <c:noMultiLvlLbl val="0"/>
      </c:catAx>
      <c:valAx>
        <c:axId val="239007472"/>
        <c:scaling>
          <c:orientation val="minMax"/>
        </c:scaling>
        <c:delete val="0"/>
        <c:axPos val="l"/>
        <c:majorGridlines/>
        <c:numFmt formatCode="0" sourceLinked="1"/>
        <c:majorTickMark val="out"/>
        <c:minorTickMark val="none"/>
        <c:tickLblPos val="nextTo"/>
        <c:crossAx val="239007080"/>
        <c:crosses val="autoZero"/>
        <c:crossBetween val="between"/>
      </c:valAx>
    </c:plotArea>
    <c:plotVisOnly val="1"/>
    <c:dispBlanksAs val="zero"/>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6F37C1-0502-4E75-98AD-31E71A019314}"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63D52CF1-96CF-4BEE-AEE2-82A40C6C194B}">
      <dgm:prSet phldrT="[Text]" phldr="1"/>
      <dgm:spPr/>
      <dgm:t>
        <a:bodyPr/>
        <a:lstStyle/>
        <a:p>
          <a:endParaRPr lang="en-US" dirty="0"/>
        </a:p>
      </dgm:t>
    </dgm:pt>
    <dgm:pt modelId="{494BC044-C766-4851-9907-06C2CB15D16D}" type="parTrans" cxnId="{7AAFFF81-3932-4573-BBA6-A4F8E8D6C16D}">
      <dgm:prSet/>
      <dgm:spPr/>
      <dgm:t>
        <a:bodyPr/>
        <a:lstStyle/>
        <a:p>
          <a:endParaRPr lang="en-US"/>
        </a:p>
      </dgm:t>
    </dgm:pt>
    <dgm:pt modelId="{D41ED359-289D-407B-BEA9-FB257FA6B841}" type="sibTrans" cxnId="{7AAFFF81-3932-4573-BBA6-A4F8E8D6C16D}">
      <dgm:prSet/>
      <dgm:spPr/>
      <dgm:t>
        <a:bodyPr/>
        <a:lstStyle/>
        <a:p>
          <a:endParaRPr lang="en-US"/>
        </a:p>
      </dgm:t>
    </dgm:pt>
    <dgm:pt modelId="{6974944E-11E7-4F81-95D0-EBFB200ADB43}" type="pres">
      <dgm:prSet presAssocID="{376F37C1-0502-4E75-98AD-31E71A019314}" presName="Name0" presStyleCnt="0">
        <dgm:presLayoutVars>
          <dgm:chMax val="7"/>
          <dgm:chPref val="5"/>
        </dgm:presLayoutVars>
      </dgm:prSet>
      <dgm:spPr/>
      <dgm:t>
        <a:bodyPr/>
        <a:lstStyle/>
        <a:p>
          <a:endParaRPr lang="en-US"/>
        </a:p>
      </dgm:t>
    </dgm:pt>
    <dgm:pt modelId="{12FB603D-A49A-4E4F-8D8A-6B5ED79603D3}" type="pres">
      <dgm:prSet presAssocID="{376F37C1-0502-4E75-98AD-31E71A019314}" presName="arrowNode" presStyleLbl="node1" presStyleIdx="0" presStyleCnt="1" custAng="2965571" custScaleX="181818" custScaleY="22951" custLinFactNeighborX="10636" custLinFactNeighborY="-13170"/>
      <dgm:spPr/>
    </dgm:pt>
    <dgm:pt modelId="{7302D1E2-5030-43F2-B8D7-B476C89067EE}" type="pres">
      <dgm:prSet presAssocID="{63D52CF1-96CF-4BEE-AEE2-82A40C6C194B}" presName="txNode1" presStyleLbl="revTx" presStyleIdx="0" presStyleCnt="1">
        <dgm:presLayoutVars>
          <dgm:bulletEnabled val="1"/>
        </dgm:presLayoutVars>
      </dgm:prSet>
      <dgm:spPr/>
      <dgm:t>
        <a:bodyPr/>
        <a:lstStyle/>
        <a:p>
          <a:endParaRPr lang="en-US"/>
        </a:p>
      </dgm:t>
    </dgm:pt>
  </dgm:ptLst>
  <dgm:cxnLst>
    <dgm:cxn modelId="{3720C449-9BFD-4831-83EE-119CFE2BFF34}" type="presOf" srcId="{376F37C1-0502-4E75-98AD-31E71A019314}" destId="{6974944E-11E7-4F81-95D0-EBFB200ADB43}" srcOrd="0" destOrd="0" presId="urn:microsoft.com/office/officeart/2009/3/layout/DescendingProcess"/>
    <dgm:cxn modelId="{7AAFFF81-3932-4573-BBA6-A4F8E8D6C16D}" srcId="{376F37C1-0502-4E75-98AD-31E71A019314}" destId="{63D52CF1-96CF-4BEE-AEE2-82A40C6C194B}" srcOrd="0" destOrd="0" parTransId="{494BC044-C766-4851-9907-06C2CB15D16D}" sibTransId="{D41ED359-289D-407B-BEA9-FB257FA6B841}"/>
    <dgm:cxn modelId="{12C1A1B5-10B1-4B54-B45E-ABF66983763D}" type="presOf" srcId="{63D52CF1-96CF-4BEE-AEE2-82A40C6C194B}" destId="{7302D1E2-5030-43F2-B8D7-B476C89067EE}" srcOrd="0" destOrd="0" presId="urn:microsoft.com/office/officeart/2009/3/layout/DescendingProcess"/>
    <dgm:cxn modelId="{A273C1F3-2D0E-4E33-84AF-132812056479}" type="presParOf" srcId="{6974944E-11E7-4F81-95D0-EBFB200ADB43}" destId="{12FB603D-A49A-4E4F-8D8A-6B5ED79603D3}" srcOrd="0" destOrd="0" presId="urn:microsoft.com/office/officeart/2009/3/layout/DescendingProcess"/>
    <dgm:cxn modelId="{9271C8FB-ACD8-47B8-BB00-F39D41B2F8BA}" type="presParOf" srcId="{6974944E-11E7-4F81-95D0-EBFB200ADB43}" destId="{7302D1E2-5030-43F2-B8D7-B476C89067EE}" srcOrd="1"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0.66318</cdr:x>
      <cdr:y>0.5</cdr:y>
    </cdr:from>
    <cdr:to>
      <cdr:x>1</cdr:x>
      <cdr:y>0.69542</cdr:y>
    </cdr:to>
    <cdr:sp macro="" textlink="">
      <cdr:nvSpPr>
        <cdr:cNvPr id="2" name="TextBox 1"/>
        <cdr:cNvSpPr txBox="1"/>
      </cdr:nvSpPr>
      <cdr:spPr>
        <a:xfrm xmlns:a="http://schemas.openxmlformats.org/drawingml/2006/main">
          <a:off x="6278020" y="2481943"/>
          <a:ext cx="3188573" cy="9700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0.66318</cdr:x>
      <cdr:y>0.5</cdr:y>
    </cdr:from>
    <cdr:to>
      <cdr:x>1</cdr:x>
      <cdr:y>0.69542</cdr:y>
    </cdr:to>
    <cdr:sp macro="" textlink="">
      <cdr:nvSpPr>
        <cdr:cNvPr id="2" name="TextBox 1"/>
        <cdr:cNvSpPr txBox="1"/>
      </cdr:nvSpPr>
      <cdr:spPr>
        <a:xfrm xmlns:a="http://schemas.openxmlformats.org/drawingml/2006/main">
          <a:off x="6278020" y="2481943"/>
          <a:ext cx="3188573" cy="9700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600" dirty="0"/>
        </a:p>
      </cdr:txBody>
    </cdr:sp>
  </cdr:relSizeAnchor>
</c:userShapes>
</file>

<file path=ppt/drawings/drawing3.xml><?xml version="1.0" encoding="utf-8"?>
<c:userShapes xmlns:c="http://schemas.openxmlformats.org/drawingml/2006/chart">
  <cdr:relSizeAnchor xmlns:cdr="http://schemas.openxmlformats.org/drawingml/2006/chartDrawing">
    <cdr:from>
      <cdr:x>0.66318</cdr:x>
      <cdr:y>0.5</cdr:y>
    </cdr:from>
    <cdr:to>
      <cdr:x>1</cdr:x>
      <cdr:y>0.69542</cdr:y>
    </cdr:to>
    <cdr:sp macro="" textlink="">
      <cdr:nvSpPr>
        <cdr:cNvPr id="2" name="TextBox 1"/>
        <cdr:cNvSpPr txBox="1"/>
      </cdr:nvSpPr>
      <cdr:spPr>
        <a:xfrm xmlns:a="http://schemas.openxmlformats.org/drawingml/2006/main">
          <a:off x="6278020" y="2481943"/>
          <a:ext cx="3188573" cy="9700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solidFill>
                <a:srgbClr val="0070C0"/>
              </a:solidFill>
            </a:rPr>
            <a:t>23.06%</a:t>
          </a:r>
          <a:r>
            <a:rPr lang="en-US" sz="1600" dirty="0" smtClean="0"/>
            <a:t>  Property Taxes</a:t>
          </a:r>
        </a:p>
        <a:p xmlns:a="http://schemas.openxmlformats.org/drawingml/2006/main">
          <a:endParaRPr lang="en-US" sz="600" dirty="0" smtClean="0"/>
        </a:p>
        <a:p xmlns:a="http://schemas.openxmlformats.org/drawingml/2006/main">
          <a:r>
            <a:rPr lang="en-US" sz="1600" dirty="0" smtClean="0"/>
            <a:t> </a:t>
          </a:r>
          <a:r>
            <a:rPr lang="en-US" sz="1600" b="1" dirty="0" smtClean="0">
              <a:solidFill>
                <a:srgbClr val="0070C0"/>
              </a:solidFill>
            </a:rPr>
            <a:t>2.59%</a:t>
          </a:r>
          <a:r>
            <a:rPr lang="en-US" sz="1600" dirty="0" smtClean="0"/>
            <a:t>  Tuition, Fees &amp; Investments</a:t>
          </a:r>
          <a:endParaRPr lang="en-US"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2611"/>
          </a:xfrm>
          <a:prstGeom prst="rect">
            <a:avLst/>
          </a:prstGeom>
        </p:spPr>
        <p:txBody>
          <a:bodyPr vert="horz" lIns="92309" tIns="46154" rIns="92309" bIns="46154" rtlCol="0"/>
          <a:lstStyle>
            <a:lvl1pPr algn="r">
              <a:defRPr sz="1200"/>
            </a:lvl1pPr>
          </a:lstStyle>
          <a:p>
            <a:fld id="{A6E1E511-DD51-4F7D-B0A7-3D1E0861BE2A}" type="datetimeFigureOut">
              <a:rPr lang="en-US" smtClean="0"/>
              <a:t>12/5/2016</a:t>
            </a:fld>
            <a:endParaRPr lang="en-US"/>
          </a:p>
        </p:txBody>
      </p:sp>
      <p:sp>
        <p:nvSpPr>
          <p:cNvPr id="4" name="Footer Placeholder 3"/>
          <p:cNvSpPr>
            <a:spLocks noGrp="1"/>
          </p:cNvSpPr>
          <p:nvPr>
            <p:ph type="ftr" sz="quarter" idx="2"/>
          </p:nvPr>
        </p:nvSpPr>
        <p:spPr>
          <a:xfrm>
            <a:off x="0" y="8757590"/>
            <a:ext cx="3004820" cy="4626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2610"/>
          </a:xfrm>
          <a:prstGeom prst="rect">
            <a:avLst/>
          </a:prstGeom>
        </p:spPr>
        <p:txBody>
          <a:bodyPr vert="horz" lIns="92309" tIns="46154" rIns="92309" bIns="46154" rtlCol="0" anchor="b"/>
          <a:lstStyle>
            <a:lvl1pPr algn="r">
              <a:defRPr sz="1200"/>
            </a:lvl1pPr>
          </a:lstStyle>
          <a:p>
            <a:fld id="{D1C9E02A-1B6C-4C4C-A582-43635F716881}" type="slidenum">
              <a:rPr lang="en-US" smtClean="0"/>
              <a:t>‹#›</a:t>
            </a:fld>
            <a:endParaRPr lang="en-US"/>
          </a:p>
        </p:txBody>
      </p:sp>
    </p:spTree>
    <p:extLst>
      <p:ext uri="{BB962C8B-B14F-4D97-AF65-F5344CB8AC3E}">
        <p14:creationId xmlns:p14="http://schemas.microsoft.com/office/powerpoint/2010/main" val="741738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9" tIns="46154" rIns="92309" bIns="46154" rtlCol="0"/>
          <a:lstStyle>
            <a:lvl1pPr algn="l">
              <a:defRPr sz="1200"/>
            </a:lvl1pPr>
          </a:lstStyle>
          <a:p>
            <a:endParaRPr lang="en-US" dirty="0"/>
          </a:p>
        </p:txBody>
      </p:sp>
      <p:sp>
        <p:nvSpPr>
          <p:cNvPr id="3" name="Date Placeholder 2"/>
          <p:cNvSpPr>
            <a:spLocks noGrp="1"/>
          </p:cNvSpPr>
          <p:nvPr>
            <p:ph type="dt" idx="1"/>
          </p:nvPr>
        </p:nvSpPr>
        <p:spPr>
          <a:xfrm>
            <a:off x="3927775" y="0"/>
            <a:ext cx="3004820" cy="462611"/>
          </a:xfrm>
          <a:prstGeom prst="rect">
            <a:avLst/>
          </a:prstGeom>
        </p:spPr>
        <p:txBody>
          <a:bodyPr vert="horz" lIns="92309" tIns="46154" rIns="92309" bIns="46154" rtlCol="0"/>
          <a:lstStyle>
            <a:lvl1pPr algn="r">
              <a:defRPr sz="1200"/>
            </a:lvl1pPr>
          </a:lstStyle>
          <a:p>
            <a:fld id="{0F0F7F76-38AD-4931-8DB6-C4A74BEE4F36}" type="datetimeFigureOut">
              <a:rPr lang="en-US" smtClean="0"/>
              <a:t>12/5/2016</a:t>
            </a:fld>
            <a:endParaRPr lang="en-US" dirty="0"/>
          </a:p>
        </p:txBody>
      </p:sp>
      <p:sp>
        <p:nvSpPr>
          <p:cNvPr id="4" name="Slide Image Placeholder 3"/>
          <p:cNvSpPr>
            <a:spLocks noGrp="1" noRot="1" noChangeAspect="1"/>
          </p:cNvSpPr>
          <p:nvPr>
            <p:ph type="sldImg" idx="2"/>
          </p:nvPr>
        </p:nvSpPr>
        <p:spPr>
          <a:xfrm>
            <a:off x="701675" y="1152525"/>
            <a:ext cx="5530850" cy="3111500"/>
          </a:xfrm>
          <a:prstGeom prst="rect">
            <a:avLst/>
          </a:prstGeom>
          <a:noFill/>
          <a:ln w="12700">
            <a:solidFill>
              <a:prstClr val="black"/>
            </a:solidFill>
          </a:ln>
        </p:spPr>
        <p:txBody>
          <a:bodyPr vert="horz" lIns="92309" tIns="46154" rIns="92309" bIns="46154" rtlCol="0" anchor="ctr"/>
          <a:lstStyle/>
          <a:p>
            <a:endParaRPr lang="en-US" dirty="0"/>
          </a:p>
        </p:txBody>
      </p:sp>
      <p:sp>
        <p:nvSpPr>
          <p:cNvPr id="5" name="Notes Placeholder 4"/>
          <p:cNvSpPr>
            <a:spLocks noGrp="1"/>
          </p:cNvSpPr>
          <p:nvPr>
            <p:ph type="body" sz="quarter" idx="3"/>
          </p:nvPr>
        </p:nvSpPr>
        <p:spPr>
          <a:xfrm>
            <a:off x="693420" y="4437221"/>
            <a:ext cx="5547360" cy="3630454"/>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2610"/>
          </a:xfrm>
          <a:prstGeom prst="rect">
            <a:avLst/>
          </a:prstGeom>
        </p:spPr>
        <p:txBody>
          <a:bodyPr vert="horz" lIns="92309" tIns="46154" rIns="92309" bIns="4615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57590"/>
            <a:ext cx="3004820" cy="462610"/>
          </a:xfrm>
          <a:prstGeom prst="rect">
            <a:avLst/>
          </a:prstGeom>
        </p:spPr>
        <p:txBody>
          <a:bodyPr vert="horz" lIns="92309" tIns="46154" rIns="92309" bIns="46154" rtlCol="0" anchor="b"/>
          <a:lstStyle>
            <a:lvl1pPr algn="r">
              <a:defRPr sz="1200"/>
            </a:lvl1pPr>
          </a:lstStyle>
          <a:p>
            <a:fld id="{A9F04BBB-8941-4C2E-9EFD-137C231CBC1F}" type="slidenum">
              <a:rPr lang="en-US" smtClean="0"/>
              <a:t>‹#›</a:t>
            </a:fld>
            <a:endParaRPr lang="en-US" dirty="0"/>
          </a:p>
        </p:txBody>
      </p:sp>
    </p:spTree>
    <p:extLst>
      <p:ext uri="{BB962C8B-B14F-4D97-AF65-F5344CB8AC3E}">
        <p14:creationId xmlns:p14="http://schemas.microsoft.com/office/powerpoint/2010/main" val="3819317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School Land Trust Program was established by the legislature in 1999 and distributes the “annual dividend” from the permanent State School Fund through school districts to all public schools (including charter schools in the state)</a:t>
            </a:r>
          </a:p>
          <a:p>
            <a:endParaRPr lang="en-US" dirty="0"/>
          </a:p>
          <a:p>
            <a:r>
              <a:rPr lang="en-US" dirty="0" smtClean="0"/>
              <a:t>FY01 --- $4.9 Million</a:t>
            </a:r>
          </a:p>
          <a:p>
            <a:r>
              <a:rPr lang="en-US" dirty="0" smtClean="0"/>
              <a:t>Now --- $37.44 Million</a:t>
            </a:r>
            <a:endParaRPr lang="en-US" dirty="0"/>
          </a:p>
        </p:txBody>
      </p:sp>
      <p:sp>
        <p:nvSpPr>
          <p:cNvPr id="4" name="Slide Number Placeholder 3"/>
          <p:cNvSpPr>
            <a:spLocks noGrp="1"/>
          </p:cNvSpPr>
          <p:nvPr>
            <p:ph type="sldNum" sz="quarter" idx="10"/>
          </p:nvPr>
        </p:nvSpPr>
        <p:spPr/>
        <p:txBody>
          <a:bodyPr/>
          <a:lstStyle/>
          <a:p>
            <a:fld id="{A9F04BBB-8941-4C2E-9EFD-137C231CBC1F}" type="slidenum">
              <a:rPr lang="en-US" smtClean="0"/>
              <a:t>39</a:t>
            </a:fld>
            <a:endParaRPr lang="en-US" dirty="0"/>
          </a:p>
        </p:txBody>
      </p:sp>
    </p:spTree>
    <p:extLst>
      <p:ext uri="{BB962C8B-B14F-4D97-AF65-F5344CB8AC3E}">
        <p14:creationId xmlns:p14="http://schemas.microsoft.com/office/powerpoint/2010/main" val="2021171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12/5/2016</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12/5/2016</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zanew@ogdensd.org"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33.jp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2.jp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31.png"/><Relationship Id="rId5" Type="http://schemas.openxmlformats.org/officeDocument/2006/relationships/diagramQuickStyle" Target="../diagrams/quickStyle1.xml"/><Relationship Id="rId10" Type="http://schemas.openxmlformats.org/officeDocument/2006/relationships/image" Target="../media/image30.png"/><Relationship Id="rId4" Type="http://schemas.openxmlformats.org/officeDocument/2006/relationships/diagramLayout" Target="../diagrams/layout1.xml"/><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sa=i&amp;rct=j&amp;q=perplexed+look&amp;source=images&amp;cd=&amp;cad=rja&amp;uact=8&amp;docid=epIVJxq3hAHwAM&amp;tbnid=uRG_05JjzutbSM:&amp;ved=0CAcQjRw&amp;url=http://moz.com/blog/how-my-mom-thinks-search-engines-work&amp;ei=hSE4VKOIKqGa8QGZiYGACA&amp;bvm=bv.77161500,d.b2U&amp;psig=AFQjCNH6cZRB_D-F8Q-lD2sRRm-WoMmr-A&amp;ust=1413050947890202" TargetMode="External"/><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40.jpg"/><Relationship Id="rId1" Type="http://schemas.openxmlformats.org/officeDocument/2006/relationships/slideLayout" Target="../slideLayouts/slideLayout3.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46.jpg"/></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image" Target="../media/image51.png"/><Relationship Id="rId2" Type="http://schemas.openxmlformats.org/officeDocument/2006/relationships/chart" Target="../charts/chart6.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g"/></Relationships>
</file>

<file path=ppt/slides/_rels/slide2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jpg"/><Relationship Id="rId4" Type="http://schemas.openxmlformats.org/officeDocument/2006/relationships/image" Target="../media/image64.jp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g"/><Relationship Id="rId1" Type="http://schemas.openxmlformats.org/officeDocument/2006/relationships/slideLayout" Target="../slideLayouts/slideLayout2.xml"/><Relationship Id="rId5" Type="http://schemas.openxmlformats.org/officeDocument/2006/relationships/image" Target="../media/image69.jp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9.jpg"/><Relationship Id="rId5" Type="http://schemas.openxmlformats.org/officeDocument/2006/relationships/image" Target="../media/image78.png"/><Relationship Id="rId4" Type="http://schemas.openxmlformats.org/officeDocument/2006/relationships/image" Target="../media/image77.jpg"/></Relationships>
</file>

<file path=ppt/slides/_rels/slide4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le.utah.gov/xcode/Title53A/Chapter1/53A-1-S402.html?v=C53A-1-S402_2016051020160510"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5324" y="976415"/>
            <a:ext cx="9731887" cy="2252818"/>
          </a:xfrm>
        </p:spPr>
        <p:txBody>
          <a:bodyPr>
            <a:normAutofit/>
          </a:bodyPr>
          <a:lstStyle/>
          <a:p>
            <a:r>
              <a:rPr lang="en-US" sz="6600" u="sng" dirty="0" smtClean="0">
                <a:solidFill>
                  <a:srgbClr val="0070C0"/>
                </a:solidFill>
                <a:effectLst>
                  <a:outerShdw blurRad="38100" dist="38100" dir="2700000" algn="tl">
                    <a:srgbClr val="000000">
                      <a:alpha val="43137"/>
                    </a:srgbClr>
                  </a:outerShdw>
                </a:effectLst>
              </a:rPr>
              <a:t>Intro to School Finance </a:t>
            </a:r>
            <a:r>
              <a:rPr lang="en-US" sz="6600" dirty="0" smtClean="0">
                <a:solidFill>
                  <a:srgbClr val="0070C0"/>
                </a:solidFill>
                <a:effectLst>
                  <a:outerShdw blurRad="38100" dist="38100" dir="2700000" algn="tl">
                    <a:srgbClr val="000000">
                      <a:alpha val="43137"/>
                    </a:srgbClr>
                  </a:outerShdw>
                </a:effectLst>
              </a:rPr>
              <a:t/>
            </a:r>
            <a:br>
              <a:rPr lang="en-US" sz="6600" dirty="0" smtClean="0">
                <a:solidFill>
                  <a:srgbClr val="0070C0"/>
                </a:solidFill>
                <a:effectLst>
                  <a:outerShdw blurRad="38100" dist="38100" dir="2700000" algn="tl">
                    <a:srgbClr val="000000">
                      <a:alpha val="43137"/>
                    </a:srgbClr>
                  </a:outerShdw>
                </a:effectLst>
              </a:rPr>
            </a:br>
            <a:r>
              <a:rPr lang="en-US" sz="3600" dirty="0" smtClean="0">
                <a:solidFill>
                  <a:srgbClr val="0070C0"/>
                </a:solidFill>
                <a:effectLst>
                  <a:outerShdw blurRad="38100" dist="38100" dir="2700000" algn="tl">
                    <a:srgbClr val="000000">
                      <a:alpha val="43137"/>
                    </a:srgbClr>
                  </a:outerShdw>
                </a:effectLst>
              </a:rPr>
              <a:t>New Board Member Workshop</a:t>
            </a:r>
            <a:endParaRPr lang="en-US" sz="3600" dirty="0">
              <a:solidFill>
                <a:srgbClr val="0070C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9522941" y="4598938"/>
            <a:ext cx="1980081" cy="353268"/>
          </a:xfrm>
        </p:spPr>
        <p:txBody>
          <a:bodyPr>
            <a:normAutofit/>
          </a:bodyPr>
          <a:lstStyle/>
          <a:p>
            <a:r>
              <a:rPr lang="en-US" sz="1400" b="1" i="1" dirty="0" smtClean="0"/>
              <a:t>December 3, 2016</a:t>
            </a:r>
            <a:endParaRPr lang="en-US" sz="1400" b="1" i="1" dirty="0"/>
          </a:p>
        </p:txBody>
      </p:sp>
      <p:sp>
        <p:nvSpPr>
          <p:cNvPr id="4" name="TextBox 3"/>
          <p:cNvSpPr txBox="1"/>
          <p:nvPr/>
        </p:nvSpPr>
        <p:spPr>
          <a:xfrm>
            <a:off x="9707173" y="5739944"/>
            <a:ext cx="1795849" cy="830997"/>
          </a:xfrm>
          <a:prstGeom prst="rect">
            <a:avLst/>
          </a:prstGeom>
          <a:noFill/>
        </p:spPr>
        <p:txBody>
          <a:bodyPr wrap="square" rtlCol="0">
            <a:spAutoFit/>
          </a:bodyPr>
          <a:lstStyle/>
          <a:p>
            <a:pPr algn="ctr"/>
            <a:r>
              <a:rPr lang="en-US" sz="1200" dirty="0" smtClean="0"/>
              <a:t>Zane K. Woolstenhulme</a:t>
            </a:r>
          </a:p>
          <a:p>
            <a:pPr algn="ctr"/>
            <a:r>
              <a:rPr lang="en-US" sz="1200" dirty="0" smtClean="0"/>
              <a:t>Business Administrator</a:t>
            </a:r>
          </a:p>
          <a:p>
            <a:pPr algn="ctr"/>
            <a:r>
              <a:rPr lang="en-US" sz="1200" dirty="0" smtClean="0"/>
              <a:t>Ogden School District</a:t>
            </a:r>
          </a:p>
          <a:p>
            <a:pPr algn="ctr"/>
            <a:r>
              <a:rPr lang="en-US" sz="1200" dirty="0" smtClean="0">
                <a:hlinkClick r:id="rId2"/>
              </a:rPr>
              <a:t>zanew@ogdensd.org</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461" y="3811200"/>
            <a:ext cx="4476750" cy="59055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8935" y="3512001"/>
            <a:ext cx="4000738" cy="2662428"/>
          </a:xfrm>
          <a:prstGeom prst="rect">
            <a:avLst/>
          </a:prstGeom>
        </p:spPr>
      </p:pic>
    </p:spTree>
    <p:extLst>
      <p:ext uri="{BB962C8B-B14F-4D97-AF65-F5344CB8AC3E}">
        <p14:creationId xmlns:p14="http://schemas.microsoft.com/office/powerpoint/2010/main" val="138577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475" y="979583"/>
            <a:ext cx="9400354" cy="970401"/>
          </a:xfrm>
        </p:spPr>
        <p:txBody>
          <a:bodyPr>
            <a:normAutofit/>
          </a:bodyPr>
          <a:lstStyle/>
          <a:p>
            <a:r>
              <a:rPr lang="en-US" sz="4900" u="sng" dirty="0" smtClean="0">
                <a:ln w="0"/>
                <a:solidFill>
                  <a:srgbClr val="0070C0"/>
                </a:solidFill>
                <a:effectLst>
                  <a:outerShdw blurRad="38100" dist="38100" dir="2700000" algn="tl">
                    <a:srgbClr val="000000">
                      <a:alpha val="43137"/>
                    </a:srgbClr>
                  </a:outerShdw>
                </a:effectLst>
                <a:uFill>
                  <a:solidFill>
                    <a:schemeClr val="accent1">
                      <a:lumMod val="75000"/>
                    </a:schemeClr>
                  </a:solidFill>
                </a:uFill>
              </a:rPr>
              <a:t>BUCKETS OF FUN(DS) </a:t>
            </a:r>
            <a:r>
              <a:rPr lang="en-US" dirty="0" smtClean="0">
                <a:solidFill>
                  <a:srgbClr val="0070C0"/>
                </a:solidFill>
              </a:rPr>
              <a:t>	</a:t>
            </a:r>
            <a:endParaRPr lang="en-US" dirty="0">
              <a:solidFill>
                <a:srgbClr val="0070C0"/>
              </a:solidFill>
            </a:endParaRPr>
          </a:p>
        </p:txBody>
      </p:sp>
      <p:sp>
        <p:nvSpPr>
          <p:cNvPr id="3" name="Content Placeholder 2"/>
          <p:cNvSpPr>
            <a:spLocks noGrp="1"/>
          </p:cNvSpPr>
          <p:nvPr>
            <p:ph idx="1"/>
          </p:nvPr>
        </p:nvSpPr>
        <p:spPr>
          <a:xfrm>
            <a:off x="1735405" y="1949984"/>
            <a:ext cx="8842201" cy="4583017"/>
          </a:xfrm>
        </p:spPr>
        <p:txBody>
          <a:bodyPr>
            <a:noAutofit/>
          </a:bodyPr>
          <a:lstStyle/>
          <a:p>
            <a:r>
              <a:rPr lang="en-US" sz="3200" dirty="0" smtClean="0">
                <a:ln w="0"/>
                <a:effectLst>
                  <a:outerShdw blurRad="38100" dist="19050" dir="2700000" algn="tl" rotWithShape="0">
                    <a:schemeClr val="dk1">
                      <a:alpha val="40000"/>
                    </a:schemeClr>
                  </a:outerShdw>
                </a:effectLst>
              </a:rPr>
              <a:t>GENERAL FUND</a:t>
            </a:r>
          </a:p>
          <a:p>
            <a:r>
              <a:rPr lang="en-US" sz="3200" dirty="0" smtClean="0">
                <a:ln w="0"/>
                <a:effectLst>
                  <a:outerShdw blurRad="38100" dist="19050" dir="2700000" algn="tl" rotWithShape="0">
                    <a:schemeClr val="dk1">
                      <a:alpha val="40000"/>
                    </a:schemeClr>
                  </a:outerShdw>
                </a:effectLst>
              </a:rPr>
              <a:t>STUDENT SERVICES FUND</a:t>
            </a:r>
          </a:p>
          <a:p>
            <a:r>
              <a:rPr lang="en-US" sz="3200" dirty="0" smtClean="0">
                <a:ln w="0"/>
                <a:effectLst>
                  <a:outerShdw blurRad="38100" dist="19050" dir="2700000" algn="tl" rotWithShape="0">
                    <a:schemeClr val="dk1">
                      <a:alpha val="40000"/>
                    </a:schemeClr>
                  </a:outerShdw>
                </a:effectLst>
              </a:rPr>
              <a:t>TAX INCREMENT FUND</a:t>
            </a:r>
          </a:p>
          <a:p>
            <a:r>
              <a:rPr lang="en-US" sz="3200" dirty="0" smtClean="0">
                <a:ln w="0"/>
                <a:effectLst>
                  <a:outerShdw blurRad="38100" dist="19050" dir="2700000" algn="tl" rotWithShape="0">
                    <a:schemeClr val="dk1">
                      <a:alpha val="40000"/>
                    </a:schemeClr>
                  </a:outerShdw>
                </a:effectLst>
              </a:rPr>
              <a:t>DEBT SERVICE FUND</a:t>
            </a:r>
          </a:p>
          <a:p>
            <a:r>
              <a:rPr lang="en-US" sz="3200" dirty="0" smtClean="0">
                <a:ln w="0"/>
                <a:effectLst>
                  <a:outerShdw blurRad="38100" dist="19050" dir="2700000" algn="tl" rotWithShape="0">
                    <a:schemeClr val="dk1">
                      <a:alpha val="40000"/>
                    </a:schemeClr>
                  </a:outerShdw>
                </a:effectLst>
              </a:rPr>
              <a:t>CAPITAL PROJECTS FUND</a:t>
            </a:r>
          </a:p>
          <a:p>
            <a:r>
              <a:rPr lang="en-US" sz="3200" dirty="0" smtClean="0">
                <a:ln w="0"/>
                <a:effectLst>
                  <a:outerShdw blurRad="38100" dist="19050" dir="2700000" algn="tl" rotWithShape="0">
                    <a:schemeClr val="dk1">
                      <a:alpha val="40000"/>
                    </a:schemeClr>
                  </a:outerShdw>
                </a:effectLst>
              </a:rPr>
              <a:t>FOOD SERVICES FUND</a:t>
            </a:r>
          </a:p>
          <a:p>
            <a:r>
              <a:rPr lang="en-US" sz="3200" dirty="0" smtClean="0">
                <a:ln w="0"/>
                <a:effectLst>
                  <a:outerShdw blurRad="38100" dist="19050" dir="2700000" algn="tl" rotWithShape="0">
                    <a:schemeClr val="dk1">
                      <a:alpha val="40000"/>
                    </a:schemeClr>
                  </a:outerShdw>
                </a:effectLst>
              </a:rPr>
              <a:t>ENTERPRISE FUND</a:t>
            </a:r>
          </a:p>
        </p:txBody>
      </p:sp>
      <p:sp>
        <p:nvSpPr>
          <p:cNvPr id="7" name="Rectangle 6"/>
          <p:cNvSpPr/>
          <p:nvPr/>
        </p:nvSpPr>
        <p:spPr>
          <a:xfrm>
            <a:off x="1627561" y="265840"/>
            <a:ext cx="4750468" cy="369332"/>
          </a:xfrm>
          <a:prstGeom prst="rect">
            <a:avLst/>
          </a:prstGeom>
        </p:spPr>
        <p:txBody>
          <a:bodyPr wrap="none">
            <a:spAutoFit/>
          </a:bodyPr>
          <a:lstStyle/>
          <a:p>
            <a:r>
              <a:rPr lang="en-US" u="sng" dirty="0">
                <a:solidFill>
                  <a:srgbClr val="0070C0"/>
                </a:solidFill>
                <a:effectLst>
                  <a:outerShdw blurRad="38100" dist="38100" dir="2700000" algn="tl">
                    <a:srgbClr val="000000">
                      <a:alpha val="43137"/>
                    </a:srgbClr>
                  </a:outerShdw>
                </a:effectLst>
              </a:rPr>
              <a:t>SCHOOL FINANCE FUNDAMENTALS  --- </a:t>
            </a:r>
            <a:r>
              <a:rPr lang="en-US" sz="1100" u="sng" dirty="0">
                <a:solidFill>
                  <a:srgbClr val="0070C0"/>
                </a:solidFill>
                <a:effectLst>
                  <a:outerShdw blurRad="38100" dist="38100" dir="2700000" algn="tl">
                    <a:srgbClr val="000000">
                      <a:alpha val="43137"/>
                    </a:srgbClr>
                  </a:outerShdw>
                </a:effectLst>
              </a:rPr>
              <a:t>Continued</a:t>
            </a:r>
            <a:endParaRPr lang="en-US" dirty="0"/>
          </a:p>
        </p:txBody>
      </p:sp>
      <p:pic>
        <p:nvPicPr>
          <p:cNvPr id="4" name="Picture 3"/>
          <p:cNvPicPr>
            <a:picLocks noChangeAspect="1"/>
          </p:cNvPicPr>
          <p:nvPr/>
        </p:nvPicPr>
        <p:blipFill>
          <a:blip r:embed="rId2"/>
          <a:stretch>
            <a:fillRect/>
          </a:stretch>
        </p:blipFill>
        <p:spPr>
          <a:xfrm>
            <a:off x="7700791" y="2588964"/>
            <a:ext cx="3894172" cy="3894172"/>
          </a:xfrm>
          <a:prstGeom prst="rect">
            <a:avLst/>
          </a:prstGeom>
        </p:spPr>
      </p:pic>
    </p:spTree>
    <p:extLst>
      <p:ext uri="{BB962C8B-B14F-4D97-AF65-F5344CB8AC3E}">
        <p14:creationId xmlns:p14="http://schemas.microsoft.com/office/powerpoint/2010/main" val="2507533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3142" y="1154928"/>
            <a:ext cx="9344710" cy="713629"/>
          </a:xfrm>
          <a:ln w="57150">
            <a:solidFill>
              <a:srgbClr val="0070C0"/>
            </a:solidFill>
          </a:ln>
        </p:spPr>
        <p:txBody>
          <a:bodyPr>
            <a:normAutofit/>
          </a:bodyPr>
          <a:lstStyle/>
          <a:p>
            <a:r>
              <a:rPr lang="en-US" u="sng" dirty="0" smtClean="0">
                <a:solidFill>
                  <a:srgbClr val="0070C0"/>
                </a:solidFill>
                <a:latin typeface="Lucida Sans Unicode" panose="020B0602030504020204" pitchFamily="34" charset="0"/>
                <a:cs typeface="Lucida Sans Unicode" panose="020B0602030504020204" pitchFamily="34" charset="0"/>
              </a:rPr>
              <a:t>WHERE DOES IT GO?</a:t>
            </a:r>
            <a:endParaRPr lang="en-US" u="sng" dirty="0">
              <a:solidFill>
                <a:srgbClr val="0070C0"/>
              </a:solidFill>
              <a:latin typeface="Lucida Sans Unicode" panose="020B0602030504020204" pitchFamily="34" charset="0"/>
              <a:cs typeface="Lucida Sans Unicode" panose="020B0602030504020204" pitchFamily="34" charset="0"/>
            </a:endParaRPr>
          </a:p>
        </p:txBody>
      </p:sp>
      <p:graphicFrame>
        <p:nvGraphicFramePr>
          <p:cNvPr id="12" name="Chart 11"/>
          <p:cNvGraphicFramePr/>
          <p:nvPr>
            <p:extLst>
              <p:ext uri="{D42A27DB-BD31-4B8C-83A1-F6EECF244321}">
                <p14:modId xmlns:p14="http://schemas.microsoft.com/office/powerpoint/2010/main" val="728612304"/>
              </p:ext>
            </p:extLst>
          </p:nvPr>
        </p:nvGraphicFramePr>
        <p:xfrm>
          <a:off x="2158314" y="2235513"/>
          <a:ext cx="9466593" cy="4622487"/>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1623506" y="160325"/>
            <a:ext cx="4750468" cy="369332"/>
          </a:xfrm>
          <a:prstGeom prst="rect">
            <a:avLst/>
          </a:prstGeom>
        </p:spPr>
        <p:txBody>
          <a:bodyPr wrap="none">
            <a:spAutoFit/>
          </a:bodyPr>
          <a:lstStyle/>
          <a:p>
            <a:r>
              <a:rPr lang="en-US" u="sng" dirty="0">
                <a:solidFill>
                  <a:srgbClr val="0070C0"/>
                </a:solidFill>
                <a:effectLst>
                  <a:outerShdw blurRad="38100" dist="38100" dir="2700000" algn="tl">
                    <a:srgbClr val="000000">
                      <a:alpha val="43137"/>
                    </a:srgbClr>
                  </a:outerShdw>
                </a:effectLst>
              </a:rPr>
              <a:t>SCHOOL </a:t>
            </a:r>
            <a:r>
              <a:rPr lang="en-US" u="sng" dirty="0" smtClean="0">
                <a:solidFill>
                  <a:srgbClr val="0070C0"/>
                </a:solidFill>
                <a:effectLst>
                  <a:outerShdw blurRad="38100" dist="38100" dir="2700000" algn="tl">
                    <a:srgbClr val="000000">
                      <a:alpha val="43137"/>
                    </a:srgbClr>
                  </a:outerShdw>
                </a:effectLst>
              </a:rPr>
              <a:t>FINANCE FUNDAMENTALS  </a:t>
            </a:r>
            <a:r>
              <a:rPr lang="en-US" u="sng" dirty="0">
                <a:solidFill>
                  <a:srgbClr val="0070C0"/>
                </a:solidFill>
                <a:effectLst>
                  <a:outerShdw blurRad="38100" dist="38100" dir="2700000" algn="tl">
                    <a:srgbClr val="000000">
                      <a:alpha val="43137"/>
                    </a:srgbClr>
                  </a:outerShdw>
                </a:effectLst>
              </a:rPr>
              <a:t>--- </a:t>
            </a:r>
            <a:r>
              <a:rPr lang="en-US" sz="1100" u="sng" dirty="0">
                <a:solidFill>
                  <a:srgbClr val="0070C0"/>
                </a:solidFill>
                <a:effectLst>
                  <a:outerShdw blurRad="38100" dist="38100" dir="2700000" algn="tl">
                    <a:srgbClr val="000000">
                      <a:alpha val="43137"/>
                    </a:srgbClr>
                  </a:outerShdw>
                </a:effectLst>
              </a:rPr>
              <a:t>Continued</a:t>
            </a:r>
            <a:endParaRPr lang="en-US" dirty="0"/>
          </a:p>
        </p:txBody>
      </p:sp>
    </p:spTree>
    <p:extLst>
      <p:ext uri="{BB962C8B-B14F-4D97-AF65-F5344CB8AC3E}">
        <p14:creationId xmlns:p14="http://schemas.microsoft.com/office/powerpoint/2010/main" val="1085940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3142" y="1154928"/>
            <a:ext cx="9344710" cy="713629"/>
          </a:xfrm>
          <a:ln w="57150">
            <a:solidFill>
              <a:srgbClr val="0070C0"/>
            </a:solidFill>
          </a:ln>
        </p:spPr>
        <p:txBody>
          <a:bodyPr>
            <a:normAutofit fontScale="90000"/>
          </a:bodyPr>
          <a:lstStyle/>
          <a:p>
            <a:r>
              <a:rPr lang="en-US" u="sng" dirty="0" smtClean="0">
                <a:solidFill>
                  <a:srgbClr val="0070C0"/>
                </a:solidFill>
                <a:latin typeface="Lucida Sans Unicode" panose="020B0602030504020204" pitchFamily="34" charset="0"/>
                <a:cs typeface="Lucida Sans Unicode" panose="020B0602030504020204" pitchFamily="34" charset="0"/>
              </a:rPr>
              <a:t>WHERE DOES IT GO? --- Another View</a:t>
            </a:r>
            <a:endParaRPr lang="en-US" u="sng" dirty="0">
              <a:solidFill>
                <a:srgbClr val="0070C0"/>
              </a:solidFill>
              <a:latin typeface="Lucida Sans Unicode" panose="020B0602030504020204" pitchFamily="34" charset="0"/>
              <a:cs typeface="Lucida Sans Unicode" panose="020B0602030504020204" pitchFamily="34" charset="0"/>
            </a:endParaRPr>
          </a:p>
        </p:txBody>
      </p:sp>
      <p:graphicFrame>
        <p:nvGraphicFramePr>
          <p:cNvPr id="12" name="Chart 11"/>
          <p:cNvGraphicFramePr/>
          <p:nvPr>
            <p:extLst>
              <p:ext uri="{D42A27DB-BD31-4B8C-83A1-F6EECF244321}">
                <p14:modId xmlns:p14="http://schemas.microsoft.com/office/powerpoint/2010/main" val="2579068394"/>
              </p:ext>
            </p:extLst>
          </p:nvPr>
        </p:nvGraphicFramePr>
        <p:xfrm>
          <a:off x="2150937" y="2235513"/>
          <a:ext cx="9466593" cy="4622487"/>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1623506" y="160325"/>
            <a:ext cx="4750468" cy="369332"/>
          </a:xfrm>
          <a:prstGeom prst="rect">
            <a:avLst/>
          </a:prstGeom>
        </p:spPr>
        <p:txBody>
          <a:bodyPr wrap="none">
            <a:spAutoFit/>
          </a:bodyPr>
          <a:lstStyle/>
          <a:p>
            <a:r>
              <a:rPr lang="en-US" u="sng" dirty="0">
                <a:solidFill>
                  <a:srgbClr val="0070C0"/>
                </a:solidFill>
                <a:effectLst>
                  <a:outerShdw blurRad="38100" dist="38100" dir="2700000" algn="tl">
                    <a:srgbClr val="000000">
                      <a:alpha val="43137"/>
                    </a:srgbClr>
                  </a:outerShdw>
                </a:effectLst>
              </a:rPr>
              <a:t>SCHOOL </a:t>
            </a:r>
            <a:r>
              <a:rPr lang="en-US" u="sng" dirty="0" smtClean="0">
                <a:solidFill>
                  <a:srgbClr val="0070C0"/>
                </a:solidFill>
                <a:effectLst>
                  <a:outerShdw blurRad="38100" dist="38100" dir="2700000" algn="tl">
                    <a:srgbClr val="000000">
                      <a:alpha val="43137"/>
                    </a:srgbClr>
                  </a:outerShdw>
                </a:effectLst>
              </a:rPr>
              <a:t>FINANCE FUNDAMENTALS  </a:t>
            </a:r>
            <a:r>
              <a:rPr lang="en-US" u="sng" dirty="0">
                <a:solidFill>
                  <a:srgbClr val="0070C0"/>
                </a:solidFill>
                <a:effectLst>
                  <a:outerShdw blurRad="38100" dist="38100" dir="2700000" algn="tl">
                    <a:srgbClr val="000000">
                      <a:alpha val="43137"/>
                    </a:srgbClr>
                  </a:outerShdw>
                </a:effectLst>
              </a:rPr>
              <a:t>--- </a:t>
            </a:r>
            <a:r>
              <a:rPr lang="en-US" sz="1100" u="sng" dirty="0">
                <a:solidFill>
                  <a:srgbClr val="0070C0"/>
                </a:solidFill>
                <a:effectLst>
                  <a:outerShdw blurRad="38100" dist="38100" dir="2700000" algn="tl">
                    <a:srgbClr val="000000">
                      <a:alpha val="43137"/>
                    </a:srgbClr>
                  </a:outerShdw>
                </a:effectLst>
              </a:rPr>
              <a:t>Continued</a:t>
            </a:r>
            <a:endParaRPr lang="en-US" dirty="0"/>
          </a:p>
        </p:txBody>
      </p:sp>
    </p:spTree>
    <p:extLst>
      <p:ext uri="{BB962C8B-B14F-4D97-AF65-F5344CB8AC3E}">
        <p14:creationId xmlns:p14="http://schemas.microsoft.com/office/powerpoint/2010/main" val="2070130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3142" y="1154928"/>
            <a:ext cx="9344710" cy="713629"/>
          </a:xfrm>
          <a:ln w="57150">
            <a:solidFill>
              <a:srgbClr val="0070C0"/>
            </a:solidFill>
          </a:ln>
        </p:spPr>
        <p:txBody>
          <a:bodyPr>
            <a:normAutofit/>
          </a:bodyPr>
          <a:lstStyle/>
          <a:p>
            <a:r>
              <a:rPr lang="en-US" u="sng" dirty="0" smtClean="0">
                <a:solidFill>
                  <a:srgbClr val="0070C0"/>
                </a:solidFill>
                <a:latin typeface="Lucida Sans Unicode" panose="020B0602030504020204" pitchFamily="34" charset="0"/>
                <a:cs typeface="Lucida Sans Unicode" panose="020B0602030504020204" pitchFamily="34" charset="0"/>
              </a:rPr>
              <a:t>WHERE DOES IT COME FROM?</a:t>
            </a:r>
            <a:endParaRPr lang="en-US" u="sng" dirty="0">
              <a:solidFill>
                <a:srgbClr val="0070C0"/>
              </a:solidFill>
              <a:latin typeface="Lucida Sans Unicode" panose="020B0602030504020204" pitchFamily="34" charset="0"/>
              <a:cs typeface="Lucida Sans Unicode" panose="020B0602030504020204" pitchFamily="34" charset="0"/>
            </a:endParaRPr>
          </a:p>
        </p:txBody>
      </p:sp>
      <p:graphicFrame>
        <p:nvGraphicFramePr>
          <p:cNvPr id="12" name="Chart 11"/>
          <p:cNvGraphicFramePr/>
          <p:nvPr>
            <p:extLst>
              <p:ext uri="{D42A27DB-BD31-4B8C-83A1-F6EECF244321}">
                <p14:modId xmlns:p14="http://schemas.microsoft.com/office/powerpoint/2010/main" val="4044134835"/>
              </p:ext>
            </p:extLst>
          </p:nvPr>
        </p:nvGraphicFramePr>
        <p:xfrm>
          <a:off x="2158314" y="2235513"/>
          <a:ext cx="9466593" cy="4622487"/>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1623506" y="160325"/>
            <a:ext cx="4750468" cy="369332"/>
          </a:xfrm>
          <a:prstGeom prst="rect">
            <a:avLst/>
          </a:prstGeom>
        </p:spPr>
        <p:txBody>
          <a:bodyPr wrap="none">
            <a:spAutoFit/>
          </a:bodyPr>
          <a:lstStyle/>
          <a:p>
            <a:r>
              <a:rPr lang="en-US" u="sng" dirty="0">
                <a:solidFill>
                  <a:srgbClr val="0070C0"/>
                </a:solidFill>
                <a:effectLst>
                  <a:outerShdw blurRad="38100" dist="38100" dir="2700000" algn="tl">
                    <a:srgbClr val="000000">
                      <a:alpha val="43137"/>
                    </a:srgbClr>
                  </a:outerShdw>
                </a:effectLst>
              </a:rPr>
              <a:t>SCHOOL </a:t>
            </a:r>
            <a:r>
              <a:rPr lang="en-US" u="sng" dirty="0" smtClean="0">
                <a:solidFill>
                  <a:srgbClr val="0070C0"/>
                </a:solidFill>
                <a:effectLst>
                  <a:outerShdw blurRad="38100" dist="38100" dir="2700000" algn="tl">
                    <a:srgbClr val="000000">
                      <a:alpha val="43137"/>
                    </a:srgbClr>
                  </a:outerShdw>
                </a:effectLst>
              </a:rPr>
              <a:t>FINANCE FUNDAMENTALS  </a:t>
            </a:r>
            <a:r>
              <a:rPr lang="en-US" u="sng" dirty="0">
                <a:solidFill>
                  <a:srgbClr val="0070C0"/>
                </a:solidFill>
                <a:effectLst>
                  <a:outerShdw blurRad="38100" dist="38100" dir="2700000" algn="tl">
                    <a:srgbClr val="000000">
                      <a:alpha val="43137"/>
                    </a:srgbClr>
                  </a:outerShdw>
                </a:effectLst>
              </a:rPr>
              <a:t>--- </a:t>
            </a:r>
            <a:r>
              <a:rPr lang="en-US" sz="1100" u="sng" dirty="0">
                <a:solidFill>
                  <a:srgbClr val="0070C0"/>
                </a:solidFill>
                <a:effectLst>
                  <a:outerShdw blurRad="38100" dist="38100" dir="2700000" algn="tl">
                    <a:srgbClr val="000000">
                      <a:alpha val="43137"/>
                    </a:srgbClr>
                  </a:outerShdw>
                </a:effectLst>
              </a:rPr>
              <a:t>Continued</a:t>
            </a:r>
            <a:endParaRPr lang="en-US" dirty="0"/>
          </a:p>
        </p:txBody>
      </p:sp>
    </p:spTree>
    <p:extLst>
      <p:ext uri="{BB962C8B-B14F-4D97-AF65-F5344CB8AC3E}">
        <p14:creationId xmlns:p14="http://schemas.microsoft.com/office/powerpoint/2010/main" val="2801685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2721" y="1581666"/>
            <a:ext cx="10018713" cy="5090984"/>
          </a:xfrm>
        </p:spPr>
        <p:txBody>
          <a:bodyPr>
            <a:normAutofit fontScale="77500" lnSpcReduction="20000"/>
          </a:bodyPr>
          <a:lstStyle/>
          <a:p>
            <a:r>
              <a:rPr lang="en-US" sz="4000" b="1" i="1" dirty="0" smtClean="0"/>
              <a:t>TITLE PROGRAMS</a:t>
            </a:r>
            <a:endParaRPr lang="en-US" sz="5100" i="1" dirty="0"/>
          </a:p>
          <a:p>
            <a:pPr lvl="1"/>
            <a:r>
              <a:rPr lang="en-US" sz="3400" i="1" dirty="0" smtClean="0"/>
              <a:t>Poverty</a:t>
            </a:r>
          </a:p>
          <a:p>
            <a:pPr lvl="1"/>
            <a:r>
              <a:rPr lang="en-US" sz="3400" i="1" dirty="0" smtClean="0"/>
              <a:t>Mobility &amp; Homeless</a:t>
            </a:r>
          </a:p>
          <a:p>
            <a:pPr lvl="1"/>
            <a:r>
              <a:rPr lang="en-US" sz="3400" i="1" dirty="0" smtClean="0"/>
              <a:t>English Language Learners</a:t>
            </a:r>
          </a:p>
          <a:p>
            <a:pPr lvl="1"/>
            <a:r>
              <a:rPr lang="en-US" sz="3400" i="1" dirty="0" smtClean="0"/>
              <a:t>Quality Teaching / Professional Development</a:t>
            </a:r>
          </a:p>
          <a:p>
            <a:pPr lvl="1"/>
            <a:r>
              <a:rPr lang="en-US" sz="3600" i="1" dirty="0" smtClean="0"/>
              <a:t>21</a:t>
            </a:r>
            <a:r>
              <a:rPr lang="en-US" sz="3400" i="1" baseline="30000" dirty="0" smtClean="0"/>
              <a:t>st</a:t>
            </a:r>
            <a:r>
              <a:rPr lang="en-US" sz="3400" i="1" dirty="0" smtClean="0"/>
              <a:t> Century Schools</a:t>
            </a:r>
          </a:p>
          <a:p>
            <a:r>
              <a:rPr lang="en-US" sz="4000" b="1" dirty="0" smtClean="0"/>
              <a:t>IDEA – </a:t>
            </a:r>
            <a:r>
              <a:rPr lang="en-US" sz="4000" b="1" i="1" dirty="0" smtClean="0"/>
              <a:t>SPECIAL EDUCATION PROGRAMS</a:t>
            </a:r>
          </a:p>
          <a:p>
            <a:pPr lvl="1"/>
            <a:r>
              <a:rPr lang="en-US" sz="3400" i="1" dirty="0" smtClean="0"/>
              <a:t>Medicare &amp; Medicaid Reimbursement Programs</a:t>
            </a:r>
          </a:p>
          <a:p>
            <a:r>
              <a:rPr lang="en-US" sz="4000" b="1" dirty="0" smtClean="0"/>
              <a:t>FEDERAL IMPACT AID</a:t>
            </a:r>
          </a:p>
          <a:p>
            <a:r>
              <a:rPr lang="en-US" sz="4000" b="1" dirty="0" smtClean="0"/>
              <a:t>DIRECT GRANTS</a:t>
            </a:r>
          </a:p>
        </p:txBody>
      </p:sp>
      <p:sp>
        <p:nvSpPr>
          <p:cNvPr id="3" name="Title 2"/>
          <p:cNvSpPr>
            <a:spLocks noGrp="1"/>
          </p:cNvSpPr>
          <p:nvPr>
            <p:ph type="title"/>
          </p:nvPr>
        </p:nvSpPr>
        <p:spPr>
          <a:xfrm>
            <a:off x="1484311" y="537283"/>
            <a:ext cx="10018713" cy="778334"/>
          </a:xfrm>
        </p:spPr>
        <p:txBody>
          <a:bodyPr>
            <a:normAutofit fontScale="90000"/>
          </a:bodyPr>
          <a:lstStyle/>
          <a:p>
            <a:pPr algn="ctr"/>
            <a:r>
              <a:rPr lang="en-US" sz="6000" u="sng" dirty="0">
                <a:solidFill>
                  <a:srgbClr val="0070C0"/>
                </a:solidFill>
                <a:effectLst>
                  <a:outerShdw blurRad="38100" dist="38100" dir="2700000" algn="tl">
                    <a:srgbClr val="000000">
                      <a:alpha val="43137"/>
                    </a:srgbClr>
                  </a:outerShdw>
                </a:effectLst>
              </a:rPr>
              <a:t>FEDERAL REVENUE</a:t>
            </a:r>
          </a:p>
        </p:txBody>
      </p:sp>
      <p:pic>
        <p:nvPicPr>
          <p:cNvPr id="6146" name="Picture 2" descr="C:\Documents and Settings\zanew\Local Settings\Temporary Internet Files\Content.IE5\DDKYELMH\MP900439400[1].jpg"/>
          <p:cNvPicPr>
            <a:picLocks noChangeAspect="1" noChangeArrowheads="1"/>
          </p:cNvPicPr>
          <p:nvPr/>
        </p:nvPicPr>
        <p:blipFill>
          <a:blip r:embed="rId2" cstate="print"/>
          <a:srcRect/>
          <a:stretch>
            <a:fillRect/>
          </a:stretch>
        </p:blipFill>
        <p:spPr bwMode="auto">
          <a:xfrm>
            <a:off x="9380839" y="2092410"/>
            <a:ext cx="2515578" cy="1679448"/>
          </a:xfrm>
          <a:prstGeom prst="rect">
            <a:avLst/>
          </a:prstGeom>
          <a:noFill/>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0839" y="4929575"/>
            <a:ext cx="2628900" cy="1743075"/>
          </a:xfrm>
          <a:prstGeom prst="rect">
            <a:avLst/>
          </a:prstGeom>
        </p:spPr>
      </p:pic>
      <p:sp>
        <p:nvSpPr>
          <p:cNvPr id="5" name="TextBox 4"/>
          <p:cNvSpPr txBox="1"/>
          <p:nvPr/>
        </p:nvSpPr>
        <p:spPr>
          <a:xfrm>
            <a:off x="1772815" y="167951"/>
            <a:ext cx="5458409" cy="369332"/>
          </a:xfrm>
          <a:prstGeom prst="rect">
            <a:avLst/>
          </a:prstGeom>
          <a:noFill/>
        </p:spPr>
        <p:txBody>
          <a:bodyPr wrap="square" rtlCol="0">
            <a:spAutoFit/>
          </a:bodyPr>
          <a:lstStyle/>
          <a:p>
            <a:r>
              <a:rPr lang="en-US" u="sng" dirty="0">
                <a:solidFill>
                  <a:srgbClr val="0070C0"/>
                </a:solidFill>
                <a:effectLst>
                  <a:outerShdw blurRad="38100" dist="38100" dir="2700000" algn="tl">
                    <a:srgbClr val="000000">
                      <a:alpha val="43137"/>
                    </a:srgbClr>
                  </a:outerShdw>
                </a:effectLst>
              </a:rPr>
              <a:t>SCHOOL </a:t>
            </a:r>
            <a:r>
              <a:rPr lang="en-US" u="sng" dirty="0" smtClean="0">
                <a:solidFill>
                  <a:srgbClr val="0070C0"/>
                </a:solidFill>
                <a:effectLst>
                  <a:outerShdw blurRad="38100" dist="38100" dir="2700000" algn="tl">
                    <a:srgbClr val="000000">
                      <a:alpha val="43137"/>
                    </a:srgbClr>
                  </a:outerShdw>
                </a:effectLst>
              </a:rPr>
              <a:t>FINANCE FUNDAMENTALS  </a:t>
            </a:r>
            <a:r>
              <a:rPr lang="en-US" u="sng" dirty="0">
                <a:solidFill>
                  <a:srgbClr val="0070C0"/>
                </a:solidFill>
                <a:effectLst>
                  <a:outerShdw blurRad="38100" dist="38100" dir="2700000" algn="tl">
                    <a:srgbClr val="000000">
                      <a:alpha val="43137"/>
                    </a:srgbClr>
                  </a:outerShdw>
                </a:effectLst>
              </a:rPr>
              <a:t>--- </a:t>
            </a:r>
            <a:r>
              <a:rPr lang="en-US" sz="1100" u="sng" dirty="0" smtClean="0">
                <a:solidFill>
                  <a:srgbClr val="0070C0"/>
                </a:solidFill>
                <a:effectLst>
                  <a:outerShdw blurRad="38100" dist="38100" dir="2700000" algn="tl">
                    <a:srgbClr val="000000">
                      <a:alpha val="43137"/>
                    </a:srgbClr>
                  </a:outerShdw>
                </a:effectLst>
              </a:rPr>
              <a:t>Continued</a:t>
            </a:r>
            <a:endParaRPr lang="en-US" dirty="0"/>
          </a:p>
        </p:txBody>
      </p:sp>
    </p:spTree>
    <p:extLst>
      <p:ext uri="{BB962C8B-B14F-4D97-AF65-F5344CB8AC3E}">
        <p14:creationId xmlns:p14="http://schemas.microsoft.com/office/powerpoint/2010/main" val="1341607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500"/>
                                        <p:tgtEl>
                                          <p:spTgt spid="2">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9" end="9"/>
                                            </p:txEl>
                                          </p:spTgt>
                                        </p:tgtEl>
                                        <p:attrNameLst>
                                          <p:attrName>style.visibility</p:attrName>
                                        </p:attrNameLst>
                                      </p:cBhvr>
                                      <p:to>
                                        <p:strVal val="visible"/>
                                      </p:to>
                                    </p:set>
                                    <p:animEffect transition="in" filter="fade">
                                      <p:cBhvr>
                                        <p:cTn id="3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4309" y="1576002"/>
            <a:ext cx="10191057" cy="4969565"/>
          </a:xfrm>
        </p:spPr>
        <p:txBody>
          <a:bodyPr>
            <a:noAutofit/>
          </a:bodyPr>
          <a:lstStyle/>
          <a:p>
            <a:r>
              <a:rPr lang="en-US" sz="3200" dirty="0">
                <a:solidFill>
                  <a:schemeClr val="accent1">
                    <a:lumMod val="75000"/>
                  </a:schemeClr>
                </a:solidFill>
              </a:rPr>
              <a:t>PROPERTY </a:t>
            </a:r>
            <a:r>
              <a:rPr lang="en-US" sz="3200" dirty="0" smtClean="0">
                <a:solidFill>
                  <a:schemeClr val="accent1">
                    <a:lumMod val="75000"/>
                  </a:schemeClr>
                </a:solidFill>
              </a:rPr>
              <a:t>TAXES </a:t>
            </a:r>
            <a:r>
              <a:rPr lang="en-US" sz="2800" i="1" dirty="0" smtClean="0">
                <a:solidFill>
                  <a:schemeClr val="accent1">
                    <a:lumMod val="75000"/>
                  </a:schemeClr>
                </a:solidFill>
                <a:effectLst>
                  <a:outerShdw blurRad="38100" dist="38100" dir="2700000" algn="tl">
                    <a:srgbClr val="000000">
                      <a:alpha val="43137"/>
                    </a:srgbClr>
                  </a:outerShdw>
                </a:effectLst>
              </a:rPr>
              <a:t>(Taxable Value </a:t>
            </a:r>
            <a:r>
              <a:rPr lang="en-US" sz="1600" i="1" dirty="0" smtClean="0">
                <a:solidFill>
                  <a:schemeClr val="accent1">
                    <a:lumMod val="75000"/>
                  </a:schemeClr>
                </a:solidFill>
                <a:effectLst>
                  <a:outerShdw blurRad="38100" dist="38100" dir="2700000" algn="tl">
                    <a:srgbClr val="000000">
                      <a:alpha val="43137"/>
                    </a:srgbClr>
                  </a:outerShdw>
                </a:effectLst>
              </a:rPr>
              <a:t>X</a:t>
            </a:r>
            <a:r>
              <a:rPr lang="en-US" sz="2800" i="1" dirty="0" smtClean="0">
                <a:solidFill>
                  <a:schemeClr val="accent1">
                    <a:lumMod val="75000"/>
                  </a:schemeClr>
                </a:solidFill>
                <a:effectLst>
                  <a:outerShdw blurRad="38100" dist="38100" dir="2700000" algn="tl">
                    <a:srgbClr val="000000">
                      <a:alpha val="43137"/>
                    </a:srgbClr>
                  </a:outerShdw>
                </a:effectLst>
              </a:rPr>
              <a:t> Tax Rate)</a:t>
            </a:r>
          </a:p>
          <a:p>
            <a:pPr lvl="1"/>
            <a:r>
              <a:rPr lang="en-US" dirty="0" smtClean="0">
                <a:solidFill>
                  <a:schemeClr val="accent1">
                    <a:lumMod val="75000"/>
                  </a:schemeClr>
                </a:solidFill>
              </a:rPr>
              <a:t>Basic Levy </a:t>
            </a:r>
            <a:r>
              <a:rPr lang="en-US" sz="1600" i="1" dirty="0" smtClean="0">
                <a:solidFill>
                  <a:schemeClr val="accent1">
                    <a:lumMod val="75000"/>
                  </a:schemeClr>
                </a:solidFill>
                <a:effectLst>
                  <a:outerShdw blurRad="38100" dist="38100" dir="2700000" algn="tl">
                    <a:srgbClr val="000000">
                      <a:alpha val="43137"/>
                    </a:srgbClr>
                  </a:outerShdw>
                </a:effectLst>
              </a:rPr>
              <a:t>(Set by State) </a:t>
            </a:r>
            <a:r>
              <a:rPr lang="en-US" sz="1600" i="1" dirty="0" smtClean="0">
                <a:solidFill>
                  <a:schemeClr val="accent1">
                    <a:lumMod val="75000"/>
                  </a:schemeClr>
                </a:solidFill>
                <a:effectLst>
                  <a:outerShdw blurRad="38100" dist="38100" dir="2700000" algn="tl">
                    <a:srgbClr val="000000">
                      <a:alpha val="43137"/>
                    </a:srgbClr>
                  </a:outerShdw>
                </a:effectLst>
                <a:sym typeface="Wingdings" panose="05000000000000000000" pitchFamily="2" charset="2"/>
              </a:rPr>
              <a:t></a:t>
            </a:r>
            <a:r>
              <a:rPr lang="en-US" sz="1600" i="1" dirty="0" smtClean="0">
                <a:solidFill>
                  <a:schemeClr val="accent1">
                    <a:lumMod val="75000"/>
                  </a:schemeClr>
                </a:solidFill>
                <a:effectLst>
                  <a:outerShdw blurRad="38100" dist="38100" dir="2700000" algn="tl">
                    <a:srgbClr val="000000">
                      <a:alpha val="43137"/>
                    </a:srgbClr>
                  </a:outerShdw>
                </a:effectLst>
              </a:rPr>
              <a:t> .001675 --- Same for all School Districts)</a:t>
            </a:r>
          </a:p>
          <a:p>
            <a:pPr lvl="1"/>
            <a:r>
              <a:rPr lang="en-US" dirty="0" smtClean="0">
                <a:solidFill>
                  <a:schemeClr val="accent1">
                    <a:lumMod val="75000"/>
                  </a:schemeClr>
                </a:solidFill>
              </a:rPr>
              <a:t>Board Local Levy </a:t>
            </a:r>
            <a:r>
              <a:rPr lang="en-US" sz="1600" i="1" dirty="0" smtClean="0">
                <a:solidFill>
                  <a:schemeClr val="accent1">
                    <a:lumMod val="75000"/>
                  </a:schemeClr>
                </a:solidFill>
                <a:effectLst>
                  <a:outerShdw blurRad="38100" dist="38100" dir="2700000" algn="tl">
                    <a:srgbClr val="000000">
                      <a:alpha val="43137"/>
                    </a:srgbClr>
                  </a:outerShdw>
                </a:effectLst>
              </a:rPr>
              <a:t>(Legal Max </a:t>
            </a:r>
            <a:r>
              <a:rPr lang="en-US" sz="1600" i="1" dirty="0" smtClean="0">
                <a:solidFill>
                  <a:schemeClr val="accent1">
                    <a:lumMod val="75000"/>
                  </a:schemeClr>
                </a:solidFill>
                <a:effectLst>
                  <a:outerShdw blurRad="38100" dist="38100" dir="2700000" algn="tl">
                    <a:srgbClr val="000000">
                      <a:alpha val="43137"/>
                    </a:srgbClr>
                  </a:outerShdw>
                </a:effectLst>
                <a:sym typeface="Wingdings" panose="05000000000000000000" pitchFamily="2" charset="2"/>
              </a:rPr>
              <a:t></a:t>
            </a:r>
            <a:r>
              <a:rPr lang="en-US" sz="1600" i="1" dirty="0" smtClean="0">
                <a:solidFill>
                  <a:schemeClr val="accent1">
                    <a:lumMod val="75000"/>
                  </a:schemeClr>
                </a:solidFill>
                <a:effectLst>
                  <a:outerShdw blurRad="38100" dist="38100" dir="2700000" algn="tl">
                    <a:srgbClr val="000000">
                      <a:alpha val="43137"/>
                    </a:srgbClr>
                  </a:outerShdw>
                </a:effectLst>
              </a:rPr>
              <a:t> .001800 </a:t>
            </a:r>
            <a:r>
              <a:rPr lang="en-US" sz="1600" i="1" u="sng" dirty="0" smtClean="0">
                <a:solidFill>
                  <a:srgbClr val="FF0000"/>
                </a:solidFill>
                <a:effectLst>
                  <a:outerShdw blurRad="38100" dist="38100" dir="2700000" algn="tl">
                    <a:srgbClr val="000000">
                      <a:alpha val="43137"/>
                    </a:srgbClr>
                  </a:outerShdw>
                </a:effectLst>
              </a:rPr>
              <a:t>or</a:t>
            </a:r>
            <a:r>
              <a:rPr lang="en-US" sz="1600" i="1" dirty="0" smtClean="0">
                <a:solidFill>
                  <a:schemeClr val="accent1">
                    <a:lumMod val="75000"/>
                  </a:schemeClr>
                </a:solidFill>
                <a:effectLst>
                  <a:outerShdw blurRad="38100" dist="38100" dir="2700000" algn="tl">
                    <a:srgbClr val="000000">
                      <a:alpha val="43137"/>
                    </a:srgbClr>
                  </a:outerShdw>
                </a:effectLst>
              </a:rPr>
              <a:t> .002500)</a:t>
            </a:r>
          </a:p>
          <a:p>
            <a:pPr lvl="1"/>
            <a:r>
              <a:rPr lang="en-US" dirty="0" smtClean="0">
                <a:solidFill>
                  <a:schemeClr val="accent1">
                    <a:lumMod val="75000"/>
                  </a:schemeClr>
                </a:solidFill>
              </a:rPr>
              <a:t>Voted Local Levy </a:t>
            </a:r>
            <a:r>
              <a:rPr lang="en-US" sz="1600" i="1" dirty="0" smtClean="0">
                <a:solidFill>
                  <a:schemeClr val="accent1">
                    <a:lumMod val="75000"/>
                  </a:schemeClr>
                </a:solidFill>
                <a:effectLst>
                  <a:outerShdw blurRad="38100" dist="38100" dir="2700000" algn="tl">
                    <a:srgbClr val="000000">
                      <a:alpha val="43137"/>
                    </a:srgbClr>
                  </a:outerShdw>
                </a:effectLst>
              </a:rPr>
              <a:t>(Voter Authorized, Max </a:t>
            </a:r>
            <a:r>
              <a:rPr lang="en-US" sz="1600" i="1" dirty="0" smtClean="0">
                <a:solidFill>
                  <a:schemeClr val="accent1">
                    <a:lumMod val="75000"/>
                  </a:schemeClr>
                </a:solidFill>
                <a:effectLst>
                  <a:outerShdw blurRad="38100" dist="38100" dir="2700000" algn="tl">
                    <a:srgbClr val="000000">
                      <a:alpha val="43137"/>
                    </a:srgbClr>
                  </a:outerShdw>
                </a:effectLst>
                <a:sym typeface="Wingdings" panose="05000000000000000000" pitchFamily="2" charset="2"/>
              </a:rPr>
              <a:t> .002000)</a:t>
            </a:r>
            <a:endParaRPr lang="en-US" sz="1600" i="1" dirty="0" smtClean="0">
              <a:solidFill>
                <a:schemeClr val="accent1">
                  <a:lumMod val="75000"/>
                </a:schemeClr>
              </a:solidFill>
              <a:effectLst>
                <a:outerShdw blurRad="38100" dist="38100" dir="2700000" algn="tl">
                  <a:srgbClr val="000000">
                    <a:alpha val="43137"/>
                  </a:srgbClr>
                </a:outerShdw>
              </a:effectLst>
            </a:endParaRPr>
          </a:p>
          <a:p>
            <a:r>
              <a:rPr lang="en-US" sz="3200" dirty="0" smtClean="0">
                <a:solidFill>
                  <a:schemeClr val="accent2">
                    <a:lumMod val="75000"/>
                  </a:schemeClr>
                </a:solidFill>
              </a:rPr>
              <a:t>OTHER SOURCES</a:t>
            </a:r>
          </a:p>
          <a:p>
            <a:pPr lvl="1"/>
            <a:r>
              <a:rPr lang="en-US" dirty="0" smtClean="0">
                <a:solidFill>
                  <a:schemeClr val="accent2">
                    <a:lumMod val="75000"/>
                  </a:schemeClr>
                </a:solidFill>
              </a:rPr>
              <a:t>Interest Income</a:t>
            </a:r>
          </a:p>
          <a:p>
            <a:pPr lvl="1"/>
            <a:r>
              <a:rPr lang="en-US" dirty="0" smtClean="0">
                <a:solidFill>
                  <a:schemeClr val="accent2">
                    <a:lumMod val="75000"/>
                  </a:schemeClr>
                </a:solidFill>
              </a:rPr>
              <a:t>School &amp; Activity Fees</a:t>
            </a:r>
            <a:endParaRPr lang="en-US" dirty="0">
              <a:solidFill>
                <a:schemeClr val="accent2">
                  <a:lumMod val="75000"/>
                </a:schemeClr>
              </a:solidFill>
            </a:endParaRPr>
          </a:p>
          <a:p>
            <a:pPr lvl="1"/>
            <a:r>
              <a:rPr lang="en-US" dirty="0" smtClean="0">
                <a:solidFill>
                  <a:schemeClr val="accent2">
                    <a:lumMod val="75000"/>
                  </a:schemeClr>
                </a:solidFill>
              </a:rPr>
              <a:t>Inter-District Billings</a:t>
            </a:r>
          </a:p>
          <a:p>
            <a:pPr lvl="1"/>
            <a:r>
              <a:rPr lang="en-US" dirty="0" smtClean="0">
                <a:solidFill>
                  <a:schemeClr val="accent2">
                    <a:lumMod val="75000"/>
                  </a:schemeClr>
                </a:solidFill>
              </a:rPr>
              <a:t>Redevelopment Agency (RDA) Payments</a:t>
            </a:r>
            <a:endParaRPr lang="en-US" dirty="0">
              <a:solidFill>
                <a:schemeClr val="accent2">
                  <a:lumMod val="75000"/>
                </a:schemeClr>
              </a:solidFill>
            </a:endParaRPr>
          </a:p>
          <a:p>
            <a:pPr>
              <a:buNone/>
            </a:pPr>
            <a:r>
              <a:rPr lang="en-US" sz="1600" dirty="0" smtClean="0"/>
              <a:t>                        </a:t>
            </a:r>
            <a:endParaRPr lang="en-US" sz="1600" dirty="0"/>
          </a:p>
        </p:txBody>
      </p:sp>
      <p:sp>
        <p:nvSpPr>
          <p:cNvPr id="3" name="Title 2"/>
          <p:cNvSpPr>
            <a:spLocks noGrp="1"/>
          </p:cNvSpPr>
          <p:nvPr>
            <p:ph type="title"/>
          </p:nvPr>
        </p:nvSpPr>
        <p:spPr>
          <a:xfrm>
            <a:off x="1484309" y="533189"/>
            <a:ext cx="10018713" cy="998108"/>
          </a:xfrm>
        </p:spPr>
        <p:txBody>
          <a:bodyPr>
            <a:normAutofit fontScale="90000"/>
          </a:bodyPr>
          <a:lstStyle/>
          <a:p>
            <a:pPr algn="ctr"/>
            <a:r>
              <a:rPr lang="en-US" sz="5400" u="sng" dirty="0" smtClean="0">
                <a:solidFill>
                  <a:srgbClr val="0070C0"/>
                </a:solidFill>
                <a:effectLst>
                  <a:outerShdw blurRad="38100" dist="38100" dir="2700000" algn="tl">
                    <a:srgbClr val="000000">
                      <a:alpha val="43137"/>
                    </a:srgbClr>
                  </a:outerShdw>
                </a:effectLst>
              </a:rPr>
              <a:t>LOCAL</a:t>
            </a:r>
            <a:r>
              <a:rPr lang="en-US" sz="6000" u="sng" dirty="0" smtClean="0">
                <a:solidFill>
                  <a:srgbClr val="0070C0"/>
                </a:solidFill>
                <a:effectLst>
                  <a:outerShdw blurRad="38100" dist="38100" dir="2700000" algn="tl">
                    <a:srgbClr val="000000">
                      <a:alpha val="43137"/>
                    </a:srgbClr>
                  </a:outerShdw>
                </a:effectLst>
              </a:rPr>
              <a:t> REVENUE </a:t>
            </a:r>
            <a:endParaRPr lang="en-US" sz="6000" u="sng" dirty="0">
              <a:solidFill>
                <a:srgbClr val="0070C0"/>
              </a:solidFill>
              <a:effectLst>
                <a:outerShdw blurRad="38100" dist="38100" dir="2700000" algn="tl">
                  <a:srgbClr val="000000">
                    <a:alpha val="43137"/>
                  </a:srgbClr>
                </a:outerShdw>
              </a:effectLst>
            </a:endParaRPr>
          </a:p>
        </p:txBody>
      </p:sp>
      <p:pic>
        <p:nvPicPr>
          <p:cNvPr id="7170" name="Picture 2" descr="C:\Documents and Settings\zanew\Local Settings\Temporary Internet Files\Content.IE5\7DDS7X7M\MP900439399[1].jpg"/>
          <p:cNvPicPr>
            <a:picLocks noChangeAspect="1" noChangeArrowheads="1"/>
          </p:cNvPicPr>
          <p:nvPr/>
        </p:nvPicPr>
        <p:blipFill>
          <a:blip r:embed="rId2" cstate="print"/>
          <a:srcRect/>
          <a:stretch>
            <a:fillRect/>
          </a:stretch>
        </p:blipFill>
        <p:spPr bwMode="auto">
          <a:xfrm>
            <a:off x="10322952" y="4822692"/>
            <a:ext cx="1180070" cy="1767580"/>
          </a:xfrm>
          <a:prstGeom prst="rect">
            <a:avLst/>
          </a:prstGeom>
          <a:noFill/>
        </p:spPr>
      </p:pic>
      <p:graphicFrame>
        <p:nvGraphicFramePr>
          <p:cNvPr id="8" name="Chart 7"/>
          <p:cNvGraphicFramePr/>
          <p:nvPr>
            <p:extLst>
              <p:ext uri="{D42A27DB-BD31-4B8C-83A1-F6EECF244321}">
                <p14:modId xmlns:p14="http://schemas.microsoft.com/office/powerpoint/2010/main" val="1238355747"/>
              </p:ext>
            </p:extLst>
          </p:nvPr>
        </p:nvGraphicFramePr>
        <p:xfrm>
          <a:off x="5998738" y="3677391"/>
          <a:ext cx="4151870" cy="1927019"/>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9633" y="254601"/>
            <a:ext cx="1107475" cy="110747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627" y="1658765"/>
            <a:ext cx="2243395" cy="1358457"/>
          </a:xfrm>
          <a:prstGeom prst="rect">
            <a:avLst/>
          </a:prstGeom>
        </p:spPr>
      </p:pic>
      <p:sp>
        <p:nvSpPr>
          <p:cNvPr id="4" name="TextBox 3"/>
          <p:cNvSpPr txBox="1"/>
          <p:nvPr/>
        </p:nvSpPr>
        <p:spPr>
          <a:xfrm>
            <a:off x="1522969" y="138588"/>
            <a:ext cx="5056868" cy="369332"/>
          </a:xfrm>
          <a:prstGeom prst="rect">
            <a:avLst/>
          </a:prstGeom>
          <a:noFill/>
        </p:spPr>
        <p:txBody>
          <a:bodyPr wrap="square" rtlCol="0">
            <a:spAutoFit/>
          </a:bodyPr>
          <a:lstStyle/>
          <a:p>
            <a:r>
              <a:rPr lang="en-US" u="sng" dirty="0">
                <a:solidFill>
                  <a:srgbClr val="0070C0"/>
                </a:solidFill>
                <a:effectLst>
                  <a:outerShdw blurRad="38100" dist="38100" dir="2700000" algn="tl">
                    <a:srgbClr val="000000">
                      <a:alpha val="43137"/>
                    </a:srgbClr>
                  </a:outerShdw>
                </a:effectLst>
              </a:rPr>
              <a:t>SCHOOL </a:t>
            </a:r>
            <a:r>
              <a:rPr lang="en-US" u="sng" dirty="0" smtClean="0">
                <a:solidFill>
                  <a:srgbClr val="0070C0"/>
                </a:solidFill>
                <a:effectLst>
                  <a:outerShdw blurRad="38100" dist="38100" dir="2700000" algn="tl">
                    <a:srgbClr val="000000">
                      <a:alpha val="43137"/>
                    </a:srgbClr>
                  </a:outerShdw>
                </a:effectLst>
              </a:rPr>
              <a:t>FINANCE FUNDAMENTALS  </a:t>
            </a:r>
            <a:r>
              <a:rPr lang="en-US" u="sng" dirty="0">
                <a:solidFill>
                  <a:srgbClr val="0070C0"/>
                </a:solidFill>
                <a:effectLst>
                  <a:outerShdw blurRad="38100" dist="38100" dir="2700000" algn="tl">
                    <a:srgbClr val="000000">
                      <a:alpha val="43137"/>
                    </a:srgbClr>
                  </a:outerShdw>
                </a:effectLst>
              </a:rPr>
              <a:t>--- </a:t>
            </a:r>
            <a:r>
              <a:rPr lang="en-US" sz="1100" u="sng" dirty="0">
                <a:solidFill>
                  <a:srgbClr val="0070C0"/>
                </a:solidFill>
                <a:effectLst>
                  <a:outerShdw blurRad="38100" dist="38100" dir="2700000" algn="tl">
                    <a:srgbClr val="000000">
                      <a:alpha val="43137"/>
                    </a:srgbClr>
                  </a:outerShdw>
                </a:effectLst>
              </a:rPr>
              <a:t>Continued</a:t>
            </a:r>
            <a:endParaRPr lang="en-US" dirty="0"/>
          </a:p>
        </p:txBody>
      </p:sp>
    </p:spTree>
    <p:extLst>
      <p:ext uri="{BB962C8B-B14F-4D97-AF65-F5344CB8AC3E}">
        <p14:creationId xmlns:p14="http://schemas.microsoft.com/office/powerpoint/2010/main" val="24658724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fade">
                                      <p:cBhvr>
                                        <p:cTn id="38" dur="500"/>
                                        <p:tgtEl>
                                          <p:spTgt spid="2">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fade">
                                      <p:cBhvr>
                                        <p:cTn id="4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77656" y="871715"/>
            <a:ext cx="2589278" cy="1143000"/>
          </a:xfrm>
          <a:ln w="28575">
            <a:solidFill>
              <a:srgbClr val="0070C0"/>
            </a:solidFill>
          </a:ln>
        </p:spPr>
        <p:style>
          <a:lnRef idx="2">
            <a:schemeClr val="accent1"/>
          </a:lnRef>
          <a:fillRef idx="1">
            <a:schemeClr val="lt1"/>
          </a:fillRef>
          <a:effectRef idx="0">
            <a:schemeClr val="accent1"/>
          </a:effectRef>
          <a:fontRef idx="minor">
            <a:schemeClr val="dk1"/>
          </a:fontRef>
        </p:style>
        <p:txBody>
          <a:bodyPr>
            <a:normAutofit fontScale="90000"/>
          </a:bodyPr>
          <a:lstStyle/>
          <a:p>
            <a:r>
              <a:rPr lang="en-US" u="sng" dirty="0" smtClean="0">
                <a:solidFill>
                  <a:srgbClr val="0070C0"/>
                </a:solidFill>
                <a:effectLst>
                  <a:outerShdw blurRad="38100" dist="38100" dir="2700000" algn="tl">
                    <a:srgbClr val="000000">
                      <a:alpha val="43137"/>
                    </a:srgbClr>
                  </a:outerShdw>
                </a:effectLst>
              </a:rPr>
              <a:t>BASIC LEVY HISTORY</a:t>
            </a:r>
            <a:endParaRPr lang="en-US" u="sng" dirty="0">
              <a:solidFill>
                <a:srgbClr val="0070C0"/>
              </a:solidFill>
              <a:effectLst>
                <a:outerShdw blurRad="38100" dist="38100" dir="2700000" algn="tl">
                  <a:srgbClr val="000000">
                    <a:alpha val="43137"/>
                  </a:srgb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3130323845"/>
              </p:ext>
            </p:extLst>
          </p:nvPr>
        </p:nvGraphicFramePr>
        <p:xfrm>
          <a:off x="1903708" y="1373273"/>
          <a:ext cx="2957163" cy="4871593"/>
        </p:xfrm>
        <a:graphic>
          <a:graphicData uri="http://schemas.openxmlformats.org/drawingml/2006/table">
            <a:tbl>
              <a:tblPr firstRow="1" bandRow="1">
                <a:tableStyleId>{5C22544A-7EE6-4342-B048-85BDC9FD1C3A}</a:tableStyleId>
              </a:tblPr>
              <a:tblGrid>
                <a:gridCol w="1542034"/>
                <a:gridCol w="1415129"/>
              </a:tblGrid>
              <a:tr h="381000">
                <a:tc>
                  <a:txBody>
                    <a:bodyPr/>
                    <a:lstStyle/>
                    <a:p>
                      <a:pPr algn="ctr"/>
                      <a:r>
                        <a:rPr lang="en-US" u="sng" dirty="0" smtClean="0"/>
                        <a:t>FISCAL</a:t>
                      </a:r>
                      <a:r>
                        <a:rPr lang="en-US" u="sng" baseline="0" dirty="0" smtClean="0"/>
                        <a:t> </a:t>
                      </a:r>
                      <a:r>
                        <a:rPr lang="en-US" u="sng" dirty="0" smtClean="0"/>
                        <a:t>YEAR</a:t>
                      </a:r>
                      <a:endParaRPr lang="en-US" u="sng" dirty="0"/>
                    </a:p>
                  </a:txBody>
                  <a:tcPr/>
                </a:tc>
                <a:tc>
                  <a:txBody>
                    <a:bodyPr/>
                    <a:lstStyle/>
                    <a:p>
                      <a:pPr algn="ctr"/>
                      <a:r>
                        <a:rPr lang="en-US" u="sng" dirty="0" smtClean="0"/>
                        <a:t>BASIC</a:t>
                      </a:r>
                      <a:r>
                        <a:rPr lang="en-US" u="sng" baseline="0" dirty="0" smtClean="0"/>
                        <a:t> LEVY</a:t>
                      </a:r>
                      <a:endParaRPr lang="en-US" u="sng" dirty="0"/>
                    </a:p>
                  </a:txBody>
                  <a:tcPr/>
                </a:tc>
              </a:tr>
              <a:tr h="558800">
                <a:tc>
                  <a:txBody>
                    <a:bodyPr/>
                    <a:lstStyle/>
                    <a:p>
                      <a:pPr algn="ctr"/>
                      <a:r>
                        <a:rPr lang="en-US" sz="2400" b="0" dirty="0" smtClean="0">
                          <a:effectLst/>
                        </a:rPr>
                        <a:t>1986-87</a:t>
                      </a:r>
                      <a:endParaRPr lang="en-US" sz="2400" b="0" dirty="0">
                        <a:effectLst/>
                      </a:endParaRPr>
                    </a:p>
                  </a:txBody>
                  <a:tcPr/>
                </a:tc>
                <a:tc>
                  <a:txBody>
                    <a:bodyPr/>
                    <a:lstStyle/>
                    <a:p>
                      <a:pPr algn="ctr"/>
                      <a:r>
                        <a:rPr lang="en-US" sz="2400" b="0" dirty="0" smtClean="0">
                          <a:effectLst/>
                        </a:rPr>
                        <a:t>.004256</a:t>
                      </a:r>
                    </a:p>
                  </a:txBody>
                  <a:tcPr/>
                </a:tc>
              </a:tr>
              <a:tr h="558800">
                <a:tc>
                  <a:txBody>
                    <a:bodyPr/>
                    <a:lstStyle/>
                    <a:p>
                      <a:pPr algn="ctr"/>
                      <a:r>
                        <a:rPr lang="en-US" sz="2400" b="0" dirty="0" smtClean="0">
                          <a:effectLst/>
                        </a:rPr>
                        <a:t>1994-95</a:t>
                      </a:r>
                      <a:endParaRPr lang="en-US" sz="2400" b="0" dirty="0">
                        <a:effectLst/>
                      </a:endParaRPr>
                    </a:p>
                  </a:txBody>
                  <a:tcPr/>
                </a:tc>
                <a:tc>
                  <a:txBody>
                    <a:bodyPr/>
                    <a:lstStyle/>
                    <a:p>
                      <a:pPr algn="ctr"/>
                      <a:r>
                        <a:rPr lang="en-US" sz="2400" b="0" dirty="0" smtClean="0">
                          <a:effectLst/>
                        </a:rPr>
                        <a:t>.004220</a:t>
                      </a:r>
                      <a:endParaRPr lang="en-US" sz="2400" b="0" dirty="0">
                        <a:effectLst/>
                      </a:endParaRPr>
                    </a:p>
                  </a:txBody>
                  <a:tcPr/>
                </a:tc>
              </a:tr>
              <a:tr h="578993">
                <a:tc>
                  <a:txBody>
                    <a:bodyPr/>
                    <a:lstStyle/>
                    <a:p>
                      <a:pPr algn="ctr"/>
                      <a:r>
                        <a:rPr lang="en-US" sz="2400" b="0" dirty="0" smtClean="0">
                          <a:effectLst/>
                        </a:rPr>
                        <a:t>1995-96</a:t>
                      </a:r>
                      <a:endParaRPr lang="en-US" sz="2400" b="0" dirty="0">
                        <a:effectLst/>
                      </a:endParaRPr>
                    </a:p>
                  </a:txBody>
                  <a:tcPr/>
                </a:tc>
                <a:tc>
                  <a:txBody>
                    <a:bodyPr/>
                    <a:lstStyle/>
                    <a:p>
                      <a:pPr algn="ctr"/>
                      <a:r>
                        <a:rPr lang="en-US" sz="2400" b="0" dirty="0" smtClean="0">
                          <a:effectLst/>
                        </a:rPr>
                        <a:t>.002640</a:t>
                      </a:r>
                      <a:endParaRPr lang="en-US" sz="2400" b="0" dirty="0">
                        <a:effectLst/>
                      </a:endParaRPr>
                    </a:p>
                  </a:txBody>
                  <a:tcPr/>
                </a:tc>
              </a:tr>
              <a:tr h="558800">
                <a:tc>
                  <a:txBody>
                    <a:bodyPr/>
                    <a:lstStyle/>
                    <a:p>
                      <a:pPr algn="ctr"/>
                      <a:r>
                        <a:rPr lang="en-US" sz="2400" b="0" dirty="0" smtClean="0">
                          <a:effectLst/>
                        </a:rPr>
                        <a:t>2005-06</a:t>
                      </a:r>
                      <a:endParaRPr lang="en-US" sz="2400" b="0" dirty="0">
                        <a:effectLst/>
                      </a:endParaRPr>
                    </a:p>
                  </a:txBody>
                  <a:tcPr/>
                </a:tc>
                <a:tc>
                  <a:txBody>
                    <a:bodyPr/>
                    <a:lstStyle/>
                    <a:p>
                      <a:pPr algn="ctr"/>
                      <a:r>
                        <a:rPr lang="en-US" sz="2400" b="0" dirty="0" smtClean="0">
                          <a:effectLst/>
                        </a:rPr>
                        <a:t>.001720</a:t>
                      </a:r>
                      <a:endParaRPr lang="en-US" sz="2400" b="0" dirty="0">
                        <a:effectLst/>
                      </a:endParaRPr>
                    </a:p>
                  </a:txBody>
                  <a:tcPr/>
                </a:tc>
              </a:tr>
              <a:tr h="558800">
                <a:tc>
                  <a:txBody>
                    <a:bodyPr/>
                    <a:lstStyle/>
                    <a:p>
                      <a:pPr algn="ctr"/>
                      <a:r>
                        <a:rPr lang="en-US" sz="2400" b="0" dirty="0" smtClean="0">
                          <a:effectLst/>
                        </a:rPr>
                        <a:t>2009-09</a:t>
                      </a:r>
                      <a:endParaRPr lang="en-US" sz="2400" b="0" dirty="0">
                        <a:effectLst/>
                      </a:endParaRPr>
                    </a:p>
                  </a:txBody>
                  <a:tcPr/>
                </a:tc>
                <a:tc>
                  <a:txBody>
                    <a:bodyPr/>
                    <a:lstStyle/>
                    <a:p>
                      <a:pPr algn="ctr"/>
                      <a:r>
                        <a:rPr lang="en-US" sz="2400" b="0" dirty="0" smtClean="0">
                          <a:effectLst/>
                        </a:rPr>
                        <a:t>.001250</a:t>
                      </a:r>
                      <a:endParaRPr lang="en-US" sz="2400" b="0" dirty="0">
                        <a:effectLst/>
                      </a:endParaRPr>
                    </a:p>
                  </a:txBody>
                  <a:tcPr/>
                </a:tc>
              </a:tr>
              <a:tr h="558800">
                <a:tc>
                  <a:txBody>
                    <a:bodyPr/>
                    <a:lstStyle/>
                    <a:p>
                      <a:pPr algn="ctr"/>
                      <a:r>
                        <a:rPr lang="en-US" sz="2400" b="0" dirty="0" smtClean="0">
                          <a:effectLst/>
                        </a:rPr>
                        <a:t>2012-13</a:t>
                      </a:r>
                      <a:endParaRPr lang="en-US" sz="2400" b="0" dirty="0">
                        <a:effectLst/>
                      </a:endParaRPr>
                    </a:p>
                  </a:txBody>
                  <a:tcPr/>
                </a:tc>
                <a:tc>
                  <a:txBody>
                    <a:bodyPr/>
                    <a:lstStyle/>
                    <a:p>
                      <a:pPr algn="ctr"/>
                      <a:r>
                        <a:rPr lang="en-US" sz="2400" b="0" dirty="0" smtClean="0">
                          <a:effectLst/>
                        </a:rPr>
                        <a:t>.001650</a:t>
                      </a:r>
                      <a:endParaRPr lang="en-US" sz="2400" b="0" dirty="0">
                        <a:effectLst/>
                      </a:endParaRPr>
                    </a:p>
                  </a:txBody>
                  <a:tcPr/>
                </a:tc>
              </a:tr>
              <a:tr h="558800">
                <a:tc>
                  <a:txBody>
                    <a:bodyPr/>
                    <a:lstStyle/>
                    <a:p>
                      <a:pPr algn="ctr"/>
                      <a:r>
                        <a:rPr lang="en-US" sz="2400" b="0" dirty="0" smtClean="0">
                          <a:effectLst/>
                        </a:rPr>
                        <a:t>2014-15</a:t>
                      </a:r>
                      <a:endParaRPr lang="en-US" sz="2400" b="0" dirty="0">
                        <a:effectLst/>
                      </a:endParaRPr>
                    </a:p>
                  </a:txBody>
                  <a:tcPr/>
                </a:tc>
                <a:tc>
                  <a:txBody>
                    <a:bodyPr/>
                    <a:lstStyle/>
                    <a:p>
                      <a:pPr algn="ctr"/>
                      <a:r>
                        <a:rPr lang="en-US" sz="2400" b="0" dirty="0" smtClean="0">
                          <a:effectLst/>
                        </a:rPr>
                        <a:t>.001419</a:t>
                      </a:r>
                      <a:endParaRPr lang="en-US" sz="2400" b="0" dirty="0">
                        <a:effectLst/>
                      </a:endParaRPr>
                    </a:p>
                  </a:txBody>
                  <a:tcPr/>
                </a:tc>
              </a:tr>
              <a:tr h="558800">
                <a:tc>
                  <a:txBody>
                    <a:bodyPr/>
                    <a:lstStyle/>
                    <a:p>
                      <a:pPr algn="ctr"/>
                      <a:r>
                        <a:rPr lang="en-US" sz="2400" b="0" dirty="0" smtClean="0">
                          <a:effectLst/>
                        </a:rPr>
                        <a:t>2015-16</a:t>
                      </a:r>
                      <a:endParaRPr lang="en-US" sz="2400" b="0" dirty="0">
                        <a:effectLst/>
                      </a:endParaRPr>
                    </a:p>
                  </a:txBody>
                  <a:tcPr/>
                </a:tc>
                <a:tc>
                  <a:txBody>
                    <a:bodyPr/>
                    <a:lstStyle/>
                    <a:p>
                      <a:pPr algn="ctr"/>
                      <a:r>
                        <a:rPr lang="en-US" sz="2400" b="0" dirty="0" smtClean="0">
                          <a:effectLst/>
                        </a:rPr>
                        <a:t>.001675</a:t>
                      </a:r>
                      <a:endParaRPr lang="en-US" sz="2400" b="0" dirty="0">
                        <a:effectLst/>
                      </a:endParaRPr>
                    </a:p>
                  </a:txBody>
                  <a:tcPr/>
                </a:tc>
              </a:tr>
            </a:tbl>
          </a:graphicData>
        </a:graphic>
      </p:graphicFrame>
      <p:sp>
        <p:nvSpPr>
          <p:cNvPr id="2" name="TextBox 1"/>
          <p:cNvSpPr txBox="1"/>
          <p:nvPr/>
        </p:nvSpPr>
        <p:spPr>
          <a:xfrm>
            <a:off x="7883720" y="1373273"/>
            <a:ext cx="3500972" cy="461665"/>
          </a:xfrm>
          <a:prstGeom prst="rect">
            <a:avLst/>
          </a:prstGeom>
          <a:ln w="28575"/>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smtClean="0">
                <a:ln w="0"/>
                <a:solidFill>
                  <a:schemeClr val="accent1"/>
                </a:solidFill>
                <a:effectLst>
                  <a:outerShdw blurRad="38100" dist="38100" dir="2700000" algn="tl">
                    <a:srgbClr val="000000">
                      <a:alpha val="43137"/>
                    </a:srgbClr>
                  </a:outerShdw>
                </a:effectLst>
              </a:rPr>
              <a:t>BASIC LEVY 1987-Present </a:t>
            </a:r>
            <a:endParaRPr lang="en-US" sz="2400" dirty="0">
              <a:ln w="0"/>
              <a:solidFill>
                <a:srgbClr val="92D050"/>
              </a:solidFill>
              <a:effectLst>
                <a:outerShdw blurRad="38100" dist="38100" dir="2700000" algn="tl">
                  <a:srgbClr val="000000">
                    <a:alpha val="43137"/>
                  </a:srgbClr>
                </a:outerShdw>
              </a:effectLst>
            </a:endParaRPr>
          </a:p>
        </p:txBody>
      </p:sp>
      <p:sp>
        <p:nvSpPr>
          <p:cNvPr id="13" name="TextBox 12"/>
          <p:cNvSpPr txBox="1"/>
          <p:nvPr/>
        </p:nvSpPr>
        <p:spPr>
          <a:xfrm>
            <a:off x="2787199" y="6359611"/>
            <a:ext cx="1545690" cy="400110"/>
          </a:xfrm>
          <a:prstGeom prst="rect">
            <a:avLst/>
          </a:prstGeom>
          <a:noFill/>
        </p:spPr>
        <p:txBody>
          <a:bodyPr wrap="square" rtlCol="0">
            <a:spAutoFit/>
          </a:bodyPr>
          <a:lstStyle/>
          <a:p>
            <a:r>
              <a:rPr lang="en-US" sz="1000" dirty="0" smtClean="0"/>
              <a:t>Source: Office of Legislative Fiscal Analyst</a:t>
            </a:r>
            <a:endParaRPr lang="en-US" sz="1000" dirty="0"/>
          </a:p>
        </p:txBody>
      </p:sp>
      <p:graphicFrame>
        <p:nvGraphicFramePr>
          <p:cNvPr id="11" name="Content Placeholder 3"/>
          <p:cNvGraphicFramePr>
            <a:graphicFrameLocks/>
          </p:cNvGraphicFramePr>
          <p:nvPr>
            <p:extLst>
              <p:ext uri="{D42A27DB-BD31-4B8C-83A1-F6EECF244321}">
                <p14:modId xmlns:p14="http://schemas.microsoft.com/office/powerpoint/2010/main" val="1452670004"/>
              </p:ext>
            </p:extLst>
          </p:nvPr>
        </p:nvGraphicFramePr>
        <p:xfrm>
          <a:off x="7046119" y="1941674"/>
          <a:ext cx="4648200" cy="2741141"/>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9668" y="4629730"/>
            <a:ext cx="2940339" cy="2205254"/>
          </a:xfrm>
          <a:prstGeom prst="rect">
            <a:avLst/>
          </a:prstGeom>
        </p:spPr>
      </p:pic>
      <p:sp>
        <p:nvSpPr>
          <p:cNvPr id="5" name="TextBox 4"/>
          <p:cNvSpPr txBox="1"/>
          <p:nvPr/>
        </p:nvSpPr>
        <p:spPr>
          <a:xfrm>
            <a:off x="5239393" y="4756914"/>
            <a:ext cx="1392067" cy="369332"/>
          </a:xfrm>
          <a:prstGeom prst="rect">
            <a:avLst/>
          </a:prstGeom>
          <a:noFill/>
        </p:spPr>
        <p:txBody>
          <a:bodyPr wrap="square" rtlCol="0">
            <a:spAutoFit/>
          </a:bodyPr>
          <a:lstStyle/>
          <a:p>
            <a:r>
              <a:rPr lang="en-US" dirty="0" smtClean="0"/>
              <a:t>What If…???</a:t>
            </a:r>
          </a:p>
        </p:txBody>
      </p:sp>
      <p:sp>
        <p:nvSpPr>
          <p:cNvPr id="7" name="TextBox 6"/>
          <p:cNvSpPr txBox="1"/>
          <p:nvPr/>
        </p:nvSpPr>
        <p:spPr>
          <a:xfrm>
            <a:off x="5412260" y="5189838"/>
            <a:ext cx="1062682" cy="369332"/>
          </a:xfrm>
          <a:prstGeom prst="rect">
            <a:avLst/>
          </a:prstGeom>
          <a:noFill/>
        </p:spPr>
        <p:txBody>
          <a:bodyPr wrap="square" rtlCol="0">
            <a:spAutoFit/>
          </a:bodyPr>
          <a:lstStyle/>
          <a:p>
            <a:r>
              <a:rPr lang="en-US" dirty="0" smtClean="0"/>
              <a:t>$200,000</a:t>
            </a:r>
            <a:endParaRPr lang="en-US" dirty="0"/>
          </a:p>
        </p:txBody>
      </p:sp>
      <p:sp>
        <p:nvSpPr>
          <p:cNvPr id="8" name="TextBox 7"/>
          <p:cNvSpPr txBox="1"/>
          <p:nvPr/>
        </p:nvSpPr>
        <p:spPr>
          <a:xfrm>
            <a:off x="5412259" y="5570707"/>
            <a:ext cx="3721782" cy="369332"/>
          </a:xfrm>
          <a:prstGeom prst="rect">
            <a:avLst/>
          </a:prstGeom>
          <a:noFill/>
        </p:spPr>
        <p:txBody>
          <a:bodyPr wrap="square" rtlCol="0">
            <a:spAutoFit/>
          </a:bodyPr>
          <a:lstStyle/>
          <a:p>
            <a:r>
              <a:rPr lang="en-US" dirty="0" smtClean="0">
                <a:solidFill>
                  <a:srgbClr val="FF0000"/>
                </a:solidFill>
              </a:rPr>
              <a:t>Increase ---$280/yr. or $23 per month</a:t>
            </a:r>
            <a:endParaRPr lang="en-US" dirty="0">
              <a:solidFill>
                <a:srgbClr val="FF0000"/>
              </a:solidFill>
            </a:endParaRPr>
          </a:p>
        </p:txBody>
      </p:sp>
      <p:sp>
        <p:nvSpPr>
          <p:cNvPr id="9" name="TextBox 8"/>
          <p:cNvSpPr txBox="1"/>
          <p:nvPr/>
        </p:nvSpPr>
        <p:spPr>
          <a:xfrm>
            <a:off x="5412260" y="6067223"/>
            <a:ext cx="2642410" cy="584775"/>
          </a:xfrm>
          <a:prstGeom prst="rect">
            <a:avLst/>
          </a:prstGeom>
          <a:noFill/>
          <a:ln w="28575">
            <a:solidFill>
              <a:srgbClr val="00B050"/>
            </a:solidFill>
          </a:ln>
        </p:spPr>
        <p:txBody>
          <a:bodyPr wrap="square" rtlCol="0">
            <a:spAutoFit/>
          </a:bodyPr>
          <a:lstStyle/>
          <a:p>
            <a:r>
              <a:rPr lang="en-US" sz="3200" b="1" dirty="0" smtClean="0">
                <a:solidFill>
                  <a:srgbClr val="00B050"/>
                </a:solidFill>
                <a:effectLst>
                  <a:outerShdw blurRad="38100" dist="38100" dir="2700000" algn="tl">
                    <a:srgbClr val="000000">
                      <a:alpha val="43137"/>
                    </a:srgbClr>
                  </a:outerShdw>
                </a:effectLst>
              </a:rPr>
              <a:t>$596,011,346</a:t>
            </a:r>
            <a:endParaRPr lang="en-US" sz="3200" b="1" dirty="0">
              <a:solidFill>
                <a:srgbClr val="00B050"/>
              </a:solidFill>
              <a:effectLst>
                <a:outerShdw blurRad="38100" dist="38100" dir="2700000" algn="tl">
                  <a:srgbClr val="000000">
                    <a:alpha val="43137"/>
                  </a:srgbClr>
                </a:outerShdw>
              </a:effectLst>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9393" y="3611970"/>
            <a:ext cx="1529421" cy="101776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2130" y="4781781"/>
            <a:ext cx="930747" cy="619370"/>
          </a:xfrm>
          <a:prstGeom prst="rect">
            <a:avLst/>
          </a:prstGeom>
        </p:spPr>
      </p:pic>
      <p:sp>
        <p:nvSpPr>
          <p:cNvPr id="14" name="TextBox 13"/>
          <p:cNvSpPr txBox="1"/>
          <p:nvPr/>
        </p:nvSpPr>
        <p:spPr>
          <a:xfrm>
            <a:off x="4860871" y="2670993"/>
            <a:ext cx="975386" cy="369332"/>
          </a:xfrm>
          <a:prstGeom prst="rect">
            <a:avLst/>
          </a:prstGeom>
          <a:noFill/>
        </p:spPr>
        <p:txBody>
          <a:bodyPr wrap="square" rtlCol="0">
            <a:spAutoFit/>
          </a:bodyPr>
          <a:lstStyle/>
          <a:p>
            <a:r>
              <a:rPr lang="en-US" b="1" dirty="0" smtClean="0">
                <a:solidFill>
                  <a:srgbClr val="FF0000"/>
                </a:solidFill>
              </a:rPr>
              <a:t>&lt;---</a:t>
            </a:r>
          </a:p>
        </p:txBody>
      </p:sp>
      <p:sp>
        <p:nvSpPr>
          <p:cNvPr id="16" name="Rectangle 15"/>
          <p:cNvSpPr/>
          <p:nvPr/>
        </p:nvSpPr>
        <p:spPr>
          <a:xfrm>
            <a:off x="1646468" y="174244"/>
            <a:ext cx="4750468" cy="369332"/>
          </a:xfrm>
          <a:prstGeom prst="rect">
            <a:avLst/>
          </a:prstGeom>
        </p:spPr>
        <p:txBody>
          <a:bodyPr wrap="none">
            <a:spAutoFit/>
          </a:bodyPr>
          <a:lstStyle/>
          <a:p>
            <a:r>
              <a:rPr lang="en-US" u="sng" dirty="0">
                <a:solidFill>
                  <a:srgbClr val="0070C0"/>
                </a:solidFill>
                <a:effectLst>
                  <a:outerShdw blurRad="38100" dist="38100" dir="2700000" algn="tl">
                    <a:srgbClr val="000000">
                      <a:alpha val="43137"/>
                    </a:srgbClr>
                  </a:outerShdw>
                </a:effectLst>
              </a:rPr>
              <a:t>SCHOOL </a:t>
            </a:r>
            <a:r>
              <a:rPr lang="en-US" u="sng" dirty="0" smtClean="0">
                <a:solidFill>
                  <a:srgbClr val="0070C0"/>
                </a:solidFill>
                <a:effectLst>
                  <a:outerShdw blurRad="38100" dist="38100" dir="2700000" algn="tl">
                    <a:srgbClr val="000000">
                      <a:alpha val="43137"/>
                    </a:srgbClr>
                  </a:outerShdw>
                </a:effectLst>
              </a:rPr>
              <a:t>FINANCE FUNDAMENTALS  </a:t>
            </a:r>
            <a:r>
              <a:rPr lang="en-US" u="sng" dirty="0">
                <a:solidFill>
                  <a:srgbClr val="0070C0"/>
                </a:solidFill>
                <a:effectLst>
                  <a:outerShdw blurRad="38100" dist="38100" dir="2700000" algn="tl">
                    <a:srgbClr val="000000">
                      <a:alpha val="43137"/>
                    </a:srgbClr>
                  </a:outerShdw>
                </a:effectLst>
              </a:rPr>
              <a:t>--- </a:t>
            </a:r>
            <a:r>
              <a:rPr lang="en-US" sz="1100" u="sng" dirty="0">
                <a:solidFill>
                  <a:srgbClr val="0070C0"/>
                </a:solidFill>
                <a:effectLst>
                  <a:outerShdw blurRad="38100" dist="38100" dir="2700000" algn="tl">
                    <a:srgbClr val="000000">
                      <a:alpha val="43137"/>
                    </a:srgbClr>
                  </a:outerShdw>
                </a:effectLst>
              </a:rPr>
              <a:t>Continued</a:t>
            </a:r>
            <a:endParaRPr lang="en-US" dirty="0"/>
          </a:p>
        </p:txBody>
      </p:sp>
    </p:spTree>
    <p:extLst>
      <p:ext uri="{BB962C8B-B14F-4D97-AF65-F5344CB8AC3E}">
        <p14:creationId xmlns:p14="http://schemas.microsoft.com/office/powerpoint/2010/main" val="8969561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heel(1)">
                                      <p:cBhvr>
                                        <p:cTn id="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9322" y="685800"/>
            <a:ext cx="3313044" cy="414130"/>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9374" y="0"/>
            <a:ext cx="9462052" cy="6700336"/>
          </a:xfrm>
        </p:spPr>
      </p:pic>
    </p:spTree>
    <p:extLst>
      <p:ext uri="{BB962C8B-B14F-4D97-AF65-F5344CB8AC3E}">
        <p14:creationId xmlns:p14="http://schemas.microsoft.com/office/powerpoint/2010/main" val="2055798210"/>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38577" y="3796236"/>
            <a:ext cx="7636475" cy="593458"/>
          </a:xfrm>
        </p:spPr>
        <p:txBody>
          <a:bodyPr>
            <a:normAutofit fontScale="25000" lnSpcReduction="20000"/>
          </a:bodyPr>
          <a:lstStyle/>
          <a:p>
            <a:endParaRPr lang="en-US" dirty="0" smtClean="0"/>
          </a:p>
          <a:p>
            <a:pPr marL="914400" lvl="2" indent="0">
              <a:buNone/>
            </a:pPr>
            <a:r>
              <a:rPr lang="en-US" sz="16000" dirty="0" smtClean="0">
                <a:effectLst>
                  <a:outerShdw blurRad="38100" dist="38100" dir="2700000" algn="tl">
                    <a:srgbClr val="000000">
                      <a:alpha val="43137"/>
                    </a:srgbClr>
                  </a:outerShdw>
                </a:effectLst>
              </a:rPr>
              <a:t>STATE </a:t>
            </a:r>
            <a:r>
              <a:rPr lang="en-US" sz="16000" u="sng" dirty="0" smtClean="0">
                <a:effectLst>
                  <a:outerShdw blurRad="38100" dist="38100" dir="2700000" algn="tl">
                    <a:srgbClr val="000000">
                      <a:alpha val="43137"/>
                    </a:srgbClr>
                  </a:outerShdw>
                </a:effectLst>
              </a:rPr>
              <a:t>EDUCATION FUND</a:t>
            </a:r>
            <a:endParaRPr lang="en-US" sz="16000" dirty="0" smtClean="0"/>
          </a:p>
          <a:p>
            <a:pPr>
              <a:buNone/>
            </a:pPr>
            <a:endParaRPr lang="en-US" dirty="0"/>
          </a:p>
        </p:txBody>
      </p:sp>
      <p:sp>
        <p:nvSpPr>
          <p:cNvPr id="3" name="Title 2"/>
          <p:cNvSpPr>
            <a:spLocks noGrp="1"/>
          </p:cNvSpPr>
          <p:nvPr>
            <p:ph type="title"/>
          </p:nvPr>
        </p:nvSpPr>
        <p:spPr>
          <a:xfrm>
            <a:off x="1456783" y="565609"/>
            <a:ext cx="10018713" cy="861907"/>
          </a:xfrm>
        </p:spPr>
        <p:txBody>
          <a:bodyPr>
            <a:normAutofit fontScale="90000"/>
          </a:bodyPr>
          <a:lstStyle/>
          <a:p>
            <a:pPr algn="ctr"/>
            <a:r>
              <a:rPr lang="en-US" sz="6000" u="sng" dirty="0">
                <a:solidFill>
                  <a:srgbClr val="0070C0"/>
                </a:solidFill>
                <a:effectLst>
                  <a:outerShdw blurRad="38100" dist="38100" dir="2700000" algn="tl">
                    <a:srgbClr val="000000">
                      <a:alpha val="43137"/>
                    </a:srgbClr>
                  </a:outerShdw>
                </a:effectLst>
              </a:rPr>
              <a:t>STATE REVENUE</a:t>
            </a:r>
          </a:p>
        </p:txBody>
      </p:sp>
      <p:sp>
        <p:nvSpPr>
          <p:cNvPr id="4" name="TextBox 3"/>
          <p:cNvSpPr txBox="1"/>
          <p:nvPr/>
        </p:nvSpPr>
        <p:spPr>
          <a:xfrm>
            <a:off x="3329896" y="1616910"/>
            <a:ext cx="6253827" cy="1384995"/>
          </a:xfrm>
          <a:prstGeom prst="rect">
            <a:avLst/>
          </a:prstGeom>
          <a:noFill/>
          <a:ln w="38100">
            <a:solidFill>
              <a:srgbClr val="0070C0"/>
            </a:solidFill>
          </a:ln>
        </p:spPr>
        <p:txBody>
          <a:bodyPr wrap="square" rtlCol="0">
            <a:spAutoFit/>
          </a:bodyPr>
          <a:lstStyle/>
          <a:p>
            <a:pPr marL="342900" indent="-342900">
              <a:buFont typeface="Arial"/>
              <a:buChar char="•"/>
            </a:pPr>
            <a:r>
              <a:rPr lang="en-US" sz="2800" b="1" i="1" dirty="0" smtClean="0">
                <a:effectLst>
                  <a:outerShdw blurRad="38100" dist="38100" dir="2700000" algn="tl">
                    <a:srgbClr val="000000">
                      <a:alpha val="43137"/>
                    </a:srgbClr>
                  </a:outerShdw>
                </a:effectLst>
              </a:rPr>
              <a:t>STATE INCOME TAX </a:t>
            </a:r>
            <a:r>
              <a:rPr lang="en-US" sz="1600" b="1" i="1" dirty="0" smtClean="0">
                <a:effectLst>
                  <a:outerShdw blurRad="38100" dist="38100" dir="2700000" algn="tl">
                    <a:srgbClr val="000000">
                      <a:alpha val="43137"/>
                    </a:srgbClr>
                  </a:outerShdw>
                </a:effectLst>
              </a:rPr>
              <a:t>(Primary Source)</a:t>
            </a:r>
            <a:endParaRPr lang="en-US" sz="1600" b="1" i="1" dirty="0">
              <a:effectLst>
                <a:outerShdw blurRad="38100" dist="38100" dir="2700000" algn="tl">
                  <a:srgbClr val="000000">
                    <a:alpha val="43137"/>
                  </a:srgbClr>
                </a:outerShdw>
              </a:effectLst>
            </a:endParaRPr>
          </a:p>
          <a:p>
            <a:pPr marL="342900" indent="-342900">
              <a:buFont typeface="Arial"/>
              <a:buChar char="•"/>
            </a:pPr>
            <a:r>
              <a:rPr lang="en-US" sz="2800" dirty="0" smtClean="0"/>
              <a:t>SCHOOL LAND TRUST </a:t>
            </a:r>
            <a:r>
              <a:rPr lang="en-US" sz="1600" i="1" dirty="0" smtClean="0"/>
              <a:t>(INTEREST &amp; DIVIDENDS)</a:t>
            </a:r>
            <a:endParaRPr lang="en-US" sz="1600" i="1" dirty="0"/>
          </a:p>
          <a:p>
            <a:pPr marL="342900" indent="-342900">
              <a:buFont typeface="Arial"/>
              <a:buChar char="•"/>
            </a:pPr>
            <a:r>
              <a:rPr lang="en-US" sz="2800" dirty="0" smtClean="0"/>
              <a:t>OTHER</a:t>
            </a:r>
            <a:endParaRPr lang="en-US" sz="2800" dirty="0"/>
          </a:p>
        </p:txBody>
      </p:sp>
      <p:pic>
        <p:nvPicPr>
          <p:cNvPr id="5" name="Picture 2" descr="C:\Documents and Settings\zanew\Local Settings\Temporary Internet Files\Content.IE5\3KCUUIO6\MP900305883[1].jpg"/>
          <p:cNvPicPr>
            <a:picLocks noChangeAspect="1" noChangeArrowheads="1"/>
          </p:cNvPicPr>
          <p:nvPr/>
        </p:nvPicPr>
        <p:blipFill>
          <a:blip r:embed="rId2" cstate="print"/>
          <a:srcRect/>
          <a:stretch>
            <a:fillRect/>
          </a:stretch>
        </p:blipFill>
        <p:spPr bwMode="auto">
          <a:xfrm>
            <a:off x="4109216" y="4436794"/>
            <a:ext cx="4431956" cy="2432222"/>
          </a:xfrm>
          <a:prstGeom prst="rect">
            <a:avLst/>
          </a:prstGeom>
          <a:noFill/>
        </p:spPr>
      </p:pic>
      <p:sp>
        <p:nvSpPr>
          <p:cNvPr id="6" name="Down Arrow 5"/>
          <p:cNvSpPr/>
          <p:nvPr/>
        </p:nvSpPr>
        <p:spPr>
          <a:xfrm>
            <a:off x="5879565" y="3191299"/>
            <a:ext cx="1154500" cy="571880"/>
          </a:xfrm>
          <a:prstGeom prst="downArrow">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lumMod val="75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114" y="4389694"/>
            <a:ext cx="2625301" cy="113942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1561" y="5088738"/>
            <a:ext cx="1968955" cy="110630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5516" y="3001905"/>
            <a:ext cx="1905000" cy="1419225"/>
          </a:xfrm>
          <a:prstGeom prst="rect">
            <a:avLst/>
          </a:prstGeom>
        </p:spPr>
      </p:pic>
      <p:sp>
        <p:nvSpPr>
          <p:cNvPr id="10" name="TextBox 9"/>
          <p:cNvSpPr txBox="1"/>
          <p:nvPr/>
        </p:nvSpPr>
        <p:spPr>
          <a:xfrm>
            <a:off x="5210967" y="5273081"/>
            <a:ext cx="3094892" cy="1200329"/>
          </a:xfrm>
          <a:prstGeom prst="rect">
            <a:avLst/>
          </a:prstGeom>
          <a:noFill/>
        </p:spPr>
        <p:txBody>
          <a:bodyPr wrap="square" rtlCol="0">
            <a:spAutoFit/>
          </a:bodyPr>
          <a:lstStyle/>
          <a:p>
            <a:pPr algn="ctr"/>
            <a:r>
              <a:rPr lang="en-US" sz="3600" b="1" dirty="0" smtClean="0">
                <a:solidFill>
                  <a:schemeClr val="bg1"/>
                </a:solidFill>
              </a:rPr>
              <a:t>$ 3.75 Billion --- FY2017</a:t>
            </a:r>
            <a:endParaRPr lang="en-US" sz="3600" b="1" dirty="0">
              <a:solidFill>
                <a:schemeClr val="bg1"/>
              </a:solidFill>
            </a:endParaRPr>
          </a:p>
        </p:txBody>
      </p:sp>
      <p:sp>
        <p:nvSpPr>
          <p:cNvPr id="12" name="Rectangle 11"/>
          <p:cNvSpPr/>
          <p:nvPr/>
        </p:nvSpPr>
        <p:spPr>
          <a:xfrm>
            <a:off x="1574726" y="149854"/>
            <a:ext cx="4750468" cy="369332"/>
          </a:xfrm>
          <a:prstGeom prst="rect">
            <a:avLst/>
          </a:prstGeom>
        </p:spPr>
        <p:txBody>
          <a:bodyPr wrap="none">
            <a:spAutoFit/>
          </a:bodyPr>
          <a:lstStyle/>
          <a:p>
            <a:r>
              <a:rPr lang="en-US" u="sng" dirty="0">
                <a:solidFill>
                  <a:srgbClr val="0070C0"/>
                </a:solidFill>
                <a:effectLst>
                  <a:outerShdw blurRad="38100" dist="38100" dir="2700000" algn="tl">
                    <a:srgbClr val="000000">
                      <a:alpha val="43137"/>
                    </a:srgbClr>
                  </a:outerShdw>
                </a:effectLst>
              </a:rPr>
              <a:t>SCHOOL FINANCE FUNDAMENTALS  --- </a:t>
            </a:r>
            <a:r>
              <a:rPr lang="en-US" sz="1100" u="sng" dirty="0">
                <a:solidFill>
                  <a:srgbClr val="0070C0"/>
                </a:solidFill>
                <a:effectLst>
                  <a:outerShdw blurRad="38100" dist="38100" dir="2700000" algn="tl">
                    <a:srgbClr val="000000">
                      <a:alpha val="43137"/>
                    </a:srgbClr>
                  </a:outerShdw>
                </a:effectLst>
              </a:rPr>
              <a:t>Continued</a:t>
            </a:r>
            <a:endParaRPr lang="en-US" dirty="0"/>
          </a:p>
        </p:txBody>
      </p:sp>
    </p:spTree>
    <p:extLst>
      <p:ext uri="{BB962C8B-B14F-4D97-AF65-F5344CB8AC3E}">
        <p14:creationId xmlns:p14="http://schemas.microsoft.com/office/powerpoint/2010/main" val="3798612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Vertical)">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wipe(down)">
                                      <p:cBhvr>
                                        <p:cTn id="23" dur="580">
                                          <p:stCondLst>
                                            <p:cond delay="0"/>
                                          </p:stCondLst>
                                        </p:cTn>
                                        <p:tgtEl>
                                          <p:spTgt spid="10">
                                            <p:txEl>
                                              <p:pRg st="0" end="0"/>
                                            </p:txEl>
                                          </p:spTgt>
                                        </p:tgtEl>
                                      </p:cBhvr>
                                    </p:animEffect>
                                    <p:anim calcmode="lin" valueType="num">
                                      <p:cBhvr>
                                        <p:cTn id="24"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xEl>
                                              <p:pRg st="0" end="0"/>
                                            </p:txEl>
                                          </p:spTgt>
                                        </p:tgtEl>
                                      </p:cBhvr>
                                      <p:to x="100000" y="60000"/>
                                    </p:animScale>
                                    <p:animScale>
                                      <p:cBhvr>
                                        <p:cTn id="30" dur="166" decel="50000">
                                          <p:stCondLst>
                                            <p:cond delay="676"/>
                                          </p:stCondLst>
                                        </p:cTn>
                                        <p:tgtEl>
                                          <p:spTgt spid="10">
                                            <p:txEl>
                                              <p:pRg st="0" end="0"/>
                                            </p:txEl>
                                          </p:spTgt>
                                        </p:tgtEl>
                                      </p:cBhvr>
                                      <p:to x="100000" y="100000"/>
                                    </p:animScale>
                                    <p:animScale>
                                      <p:cBhvr>
                                        <p:cTn id="31" dur="26">
                                          <p:stCondLst>
                                            <p:cond delay="1312"/>
                                          </p:stCondLst>
                                        </p:cTn>
                                        <p:tgtEl>
                                          <p:spTgt spid="10">
                                            <p:txEl>
                                              <p:pRg st="0" end="0"/>
                                            </p:txEl>
                                          </p:spTgt>
                                        </p:tgtEl>
                                      </p:cBhvr>
                                      <p:to x="100000" y="80000"/>
                                    </p:animScale>
                                    <p:animScale>
                                      <p:cBhvr>
                                        <p:cTn id="32" dur="166" decel="50000">
                                          <p:stCondLst>
                                            <p:cond delay="1338"/>
                                          </p:stCondLst>
                                        </p:cTn>
                                        <p:tgtEl>
                                          <p:spTgt spid="10">
                                            <p:txEl>
                                              <p:pRg st="0" end="0"/>
                                            </p:txEl>
                                          </p:spTgt>
                                        </p:tgtEl>
                                      </p:cBhvr>
                                      <p:to x="100000" y="100000"/>
                                    </p:animScale>
                                    <p:animScale>
                                      <p:cBhvr>
                                        <p:cTn id="33" dur="26">
                                          <p:stCondLst>
                                            <p:cond delay="1642"/>
                                          </p:stCondLst>
                                        </p:cTn>
                                        <p:tgtEl>
                                          <p:spTgt spid="10">
                                            <p:txEl>
                                              <p:pRg st="0" end="0"/>
                                            </p:txEl>
                                          </p:spTgt>
                                        </p:tgtEl>
                                      </p:cBhvr>
                                      <p:to x="100000" y="90000"/>
                                    </p:animScale>
                                    <p:animScale>
                                      <p:cBhvr>
                                        <p:cTn id="34" dur="166" decel="50000">
                                          <p:stCondLst>
                                            <p:cond delay="1668"/>
                                          </p:stCondLst>
                                        </p:cTn>
                                        <p:tgtEl>
                                          <p:spTgt spid="10">
                                            <p:txEl>
                                              <p:pRg st="0" end="0"/>
                                            </p:txEl>
                                          </p:spTgt>
                                        </p:tgtEl>
                                      </p:cBhvr>
                                      <p:to x="100000" y="100000"/>
                                    </p:animScale>
                                    <p:animScale>
                                      <p:cBhvr>
                                        <p:cTn id="35" dur="26">
                                          <p:stCondLst>
                                            <p:cond delay="1808"/>
                                          </p:stCondLst>
                                        </p:cTn>
                                        <p:tgtEl>
                                          <p:spTgt spid="10">
                                            <p:txEl>
                                              <p:pRg st="0" end="0"/>
                                            </p:txEl>
                                          </p:spTgt>
                                        </p:tgtEl>
                                      </p:cBhvr>
                                      <p:to x="100000" y="95000"/>
                                    </p:animScale>
                                    <p:animScale>
                                      <p:cBhvr>
                                        <p:cTn id="36" dur="166" decel="50000">
                                          <p:stCondLst>
                                            <p:cond delay="1834"/>
                                          </p:stCondLst>
                                        </p:cTn>
                                        <p:tgtEl>
                                          <p:spTgt spid="10">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352930"/>
            <a:ext cx="10018713" cy="970384"/>
          </a:xfrm>
        </p:spPr>
        <p:txBody>
          <a:bodyPr>
            <a:normAutofit fontScale="90000"/>
          </a:bodyPr>
          <a:lstStyle/>
          <a:p>
            <a:r>
              <a:rPr lang="en-US" sz="6000" u="sng" dirty="0" smtClean="0">
                <a:ln w="0"/>
                <a:solidFill>
                  <a:srgbClr val="FF0000"/>
                </a:solidFill>
                <a:effectLst>
                  <a:outerShdw blurRad="38100" dist="19050" dir="2700000" algn="tl" rotWithShape="0">
                    <a:prstClr val="black">
                      <a:alpha val="40000"/>
                    </a:prstClr>
                  </a:outerShdw>
                </a:effectLst>
                <a:latin typeface="Lucida Sans Unicode" panose="020B0602030504020204" pitchFamily="34" charset="0"/>
                <a:cs typeface="Lucida Sans Unicode" panose="020B0602030504020204" pitchFamily="34" charset="0"/>
              </a:rPr>
              <a:t>Constitutional Amendment</a:t>
            </a:r>
            <a:endParaRPr lang="en-US" dirty="0">
              <a:solidFill>
                <a:srgbClr val="FF0000"/>
              </a:solidFill>
            </a:endParaRPr>
          </a:p>
        </p:txBody>
      </p:sp>
      <p:sp>
        <p:nvSpPr>
          <p:cNvPr id="3" name="Content Placeholder 2"/>
          <p:cNvSpPr>
            <a:spLocks noGrp="1"/>
          </p:cNvSpPr>
          <p:nvPr>
            <p:ph idx="1"/>
          </p:nvPr>
        </p:nvSpPr>
        <p:spPr>
          <a:xfrm>
            <a:off x="1484310" y="2438400"/>
            <a:ext cx="10018713" cy="4193060"/>
          </a:xfrm>
        </p:spPr>
        <p:txBody>
          <a:bodyPr>
            <a:normAutofit lnSpcReduction="10000"/>
          </a:bodyPr>
          <a:lstStyle/>
          <a:p>
            <a:pPr marL="0" indent="0">
              <a:buNone/>
            </a:pPr>
            <a:r>
              <a:rPr lang="en-US" sz="3600" dirty="0" smtClean="0"/>
              <a:t>“Utah voters passed a ballot measure that enabled legislators to use income tax dollars for higher education.  This, combined with the use of sales tax earmarks for roads, started the complex practice of </a:t>
            </a:r>
            <a:r>
              <a:rPr lang="en-US" sz="3600" b="1" i="1" u="sng" dirty="0" smtClean="0"/>
              <a:t>robbing Peter to pay Paul</a:t>
            </a:r>
            <a:r>
              <a:rPr lang="en-US" sz="3600" dirty="0" smtClean="0"/>
              <a:t>.”</a:t>
            </a:r>
          </a:p>
          <a:p>
            <a:pPr marL="0" indent="0">
              <a:buNone/>
            </a:pPr>
            <a:r>
              <a:rPr lang="en-US" dirty="0"/>
              <a:t> </a:t>
            </a:r>
            <a:r>
              <a:rPr lang="en-US" dirty="0" smtClean="0"/>
              <a:t>                                           Natalie Gochnour </a:t>
            </a:r>
            <a:r>
              <a:rPr lang="en-US" sz="1400" dirty="0" smtClean="0"/>
              <a:t>(Deseret News Op Ed: Oct 3, 2014)</a:t>
            </a:r>
          </a:p>
          <a:p>
            <a:pPr marL="0" indent="0">
              <a:buNone/>
            </a:pPr>
            <a:r>
              <a:rPr lang="en-US" dirty="0" smtClean="0"/>
              <a:t>                                             </a:t>
            </a:r>
            <a:r>
              <a:rPr lang="en-US" sz="1400" dirty="0" smtClean="0"/>
              <a:t>Associate Dean, David Eccles School of Business, U of U; Chief Economist, Salt Lake Chamber</a:t>
            </a:r>
          </a:p>
          <a:p>
            <a:pPr marL="0" indent="0">
              <a:buNone/>
            </a:pPr>
            <a:r>
              <a:rPr lang="en-US" dirty="0"/>
              <a:t>	</a:t>
            </a:r>
            <a:r>
              <a:rPr lang="en-US" dirty="0" smtClean="0"/>
              <a:t>					</a:t>
            </a:r>
            <a:endParaRPr lang="en-US" dirty="0"/>
          </a:p>
        </p:txBody>
      </p:sp>
      <p:pic>
        <p:nvPicPr>
          <p:cNvPr id="4" name="Picture 3"/>
          <p:cNvPicPr>
            <a:picLocks noChangeAspect="1"/>
          </p:cNvPicPr>
          <p:nvPr/>
        </p:nvPicPr>
        <p:blipFill>
          <a:blip r:embed="rId2"/>
          <a:stretch>
            <a:fillRect/>
          </a:stretch>
        </p:blipFill>
        <p:spPr>
          <a:xfrm>
            <a:off x="8235884" y="149290"/>
            <a:ext cx="3196281" cy="10885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2667" y="5246860"/>
            <a:ext cx="1563259" cy="970866"/>
          </a:xfrm>
          <a:prstGeom prst="rect">
            <a:avLst/>
          </a:prstGeom>
        </p:spPr>
      </p:pic>
      <p:sp>
        <p:nvSpPr>
          <p:cNvPr id="6" name="TextBox 5"/>
          <p:cNvSpPr txBox="1"/>
          <p:nvPr/>
        </p:nvSpPr>
        <p:spPr>
          <a:xfrm>
            <a:off x="1744824" y="149290"/>
            <a:ext cx="4917233" cy="369332"/>
          </a:xfrm>
          <a:prstGeom prst="rect">
            <a:avLst/>
          </a:prstGeom>
          <a:noFill/>
        </p:spPr>
        <p:txBody>
          <a:bodyPr wrap="square" rtlCol="0">
            <a:spAutoFit/>
          </a:bodyPr>
          <a:lstStyle/>
          <a:p>
            <a:r>
              <a:rPr lang="en-US" u="sng" dirty="0">
                <a:solidFill>
                  <a:srgbClr val="0070C0"/>
                </a:solidFill>
                <a:effectLst>
                  <a:outerShdw blurRad="38100" dist="38100" dir="2700000" algn="tl">
                    <a:srgbClr val="000000">
                      <a:alpha val="43137"/>
                    </a:srgbClr>
                  </a:outerShdw>
                </a:effectLst>
              </a:rPr>
              <a:t>SCHOOL FINANCE FUNDAMENTALS  --- </a:t>
            </a:r>
            <a:r>
              <a:rPr lang="en-US" sz="1100" u="sng" dirty="0" smtClean="0">
                <a:solidFill>
                  <a:srgbClr val="0070C0"/>
                </a:solidFill>
                <a:effectLst>
                  <a:outerShdw blurRad="38100" dist="38100" dir="2700000" algn="tl">
                    <a:srgbClr val="000000">
                      <a:alpha val="43137"/>
                    </a:srgbClr>
                  </a:outerShdw>
                </a:effectLst>
              </a:rPr>
              <a:t>Continued</a:t>
            </a:r>
            <a:endParaRPr lang="en-US" dirty="0"/>
          </a:p>
        </p:txBody>
      </p:sp>
    </p:spTree>
    <p:extLst>
      <p:ext uri="{BB962C8B-B14F-4D97-AF65-F5344CB8AC3E}">
        <p14:creationId xmlns:p14="http://schemas.microsoft.com/office/powerpoint/2010/main" val="33958306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en-US" sz="8000" u="sng" dirty="0" smtClean="0">
                <a:ln w="0"/>
                <a:solidFill>
                  <a:srgbClr val="0070C0"/>
                </a:solidFill>
                <a:effectLst>
                  <a:outerShdw blurRad="38100" dist="38100" dir="2700000" algn="tl">
                    <a:srgbClr val="000000">
                      <a:alpha val="43137"/>
                    </a:srgbClr>
                  </a:outerShdw>
                </a:effectLst>
                <a:uFill>
                  <a:solidFill>
                    <a:schemeClr val="accent1">
                      <a:lumMod val="75000"/>
                    </a:schemeClr>
                  </a:solidFill>
                </a:uFill>
              </a:rPr>
              <a:t>Discussion Topics</a:t>
            </a:r>
            <a:r>
              <a:rPr lang="en-US" dirty="0" smtClean="0">
                <a:solidFill>
                  <a:srgbClr val="0070C0"/>
                </a:solidFill>
              </a:rPr>
              <a:t>	</a:t>
            </a:r>
            <a:endParaRPr lang="en-US" dirty="0">
              <a:solidFill>
                <a:srgbClr val="0070C0"/>
              </a:solidFill>
            </a:endParaRPr>
          </a:p>
        </p:txBody>
      </p:sp>
      <p:sp>
        <p:nvSpPr>
          <p:cNvPr id="3" name="Content Placeholder 2"/>
          <p:cNvSpPr>
            <a:spLocks noGrp="1"/>
          </p:cNvSpPr>
          <p:nvPr>
            <p:ph idx="1"/>
          </p:nvPr>
        </p:nvSpPr>
        <p:spPr>
          <a:xfrm>
            <a:off x="2660822" y="2155372"/>
            <a:ext cx="8842201" cy="4111690"/>
          </a:xfrm>
        </p:spPr>
        <p:txBody>
          <a:bodyPr>
            <a:noAutofit/>
          </a:bodyPr>
          <a:lstStyle/>
          <a:p>
            <a:r>
              <a:rPr lang="en-US" sz="4000" dirty="0" smtClean="0">
                <a:ln w="0"/>
                <a:effectLst>
                  <a:outerShdw blurRad="38100" dist="19050" dir="2700000" algn="tl" rotWithShape="0">
                    <a:schemeClr val="dk1">
                      <a:alpha val="40000"/>
                    </a:schemeClr>
                  </a:outerShdw>
                </a:effectLst>
              </a:rPr>
              <a:t>SCHOOL BOARDS AND BUDGETS</a:t>
            </a:r>
          </a:p>
          <a:p>
            <a:r>
              <a:rPr lang="en-US" sz="4000" dirty="0" smtClean="0">
                <a:ln w="0"/>
                <a:effectLst>
                  <a:outerShdw blurRad="38100" dist="19050" dir="2700000" algn="tl" rotWithShape="0">
                    <a:schemeClr val="dk1">
                      <a:alpha val="40000"/>
                    </a:schemeClr>
                  </a:outerShdw>
                </a:effectLst>
              </a:rPr>
              <a:t>SCHOOL FINANCE FUNDAMENTALS</a:t>
            </a:r>
          </a:p>
          <a:p>
            <a:r>
              <a:rPr lang="en-US" sz="4000" dirty="0" smtClean="0">
                <a:ln w="0"/>
                <a:effectLst>
                  <a:outerShdw blurRad="38100" dist="19050" dir="2700000" algn="tl" rotWithShape="0">
                    <a:schemeClr val="dk1">
                      <a:alpha val="40000"/>
                    </a:schemeClr>
                  </a:outerShdw>
                </a:effectLst>
              </a:rPr>
              <a:t>MINIMUM SCHOOL PROGRAM</a:t>
            </a:r>
          </a:p>
          <a:p>
            <a:r>
              <a:rPr lang="en-US" sz="4000" dirty="0" smtClean="0">
                <a:ln w="0"/>
                <a:effectLst>
                  <a:outerShdw blurRad="38100" dist="19050" dir="2700000" algn="tl" rotWithShape="0">
                    <a:schemeClr val="dk1">
                      <a:alpha val="40000"/>
                    </a:schemeClr>
                  </a:outerShdw>
                </a:effectLst>
              </a:rPr>
              <a:t>Q &amp; A</a:t>
            </a:r>
            <a:endParaRPr lang="en-US" sz="40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678253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0496" y="516696"/>
            <a:ext cx="10018713" cy="587165"/>
          </a:xfrm>
        </p:spPr>
        <p:txBody>
          <a:bodyPr>
            <a:noAutofit/>
          </a:bodyPr>
          <a:lstStyle/>
          <a:p>
            <a:r>
              <a:rPr lang="en-US" sz="4400" u="sng" dirty="0" smtClean="0">
                <a:solidFill>
                  <a:srgbClr val="0070C0"/>
                </a:solidFill>
                <a:effectLst>
                  <a:outerShdw blurRad="38100" dist="38100" dir="2700000" algn="tl">
                    <a:srgbClr val="000000">
                      <a:alpha val="43137"/>
                    </a:srgbClr>
                  </a:outerShdw>
                </a:effectLst>
              </a:rPr>
              <a:t>WHAT CHANGED?</a:t>
            </a:r>
            <a:endParaRPr lang="en-US" sz="4400" u="sng" dirty="0">
              <a:solidFill>
                <a:srgbClr val="0070C0"/>
              </a:solidFill>
              <a:effectLst>
                <a:outerShdw blurRad="38100" dist="38100" dir="2700000" algn="tl">
                  <a:srgbClr val="000000">
                    <a:alpha val="43137"/>
                  </a:srgbClr>
                </a:outerShdw>
              </a:effectLst>
            </a:endParaRPr>
          </a:p>
        </p:txBody>
      </p:sp>
      <p:pic>
        <p:nvPicPr>
          <p:cNvPr id="3" name="Picture 2" descr="C:\Documents and Settings\zanew\Local Settings\Temporary Internet Files\Content.IE5\3KCUUIO6\MP900305883[1].jpg"/>
          <p:cNvPicPr>
            <a:picLocks noChangeAspect="1" noChangeArrowheads="1"/>
          </p:cNvPicPr>
          <p:nvPr/>
        </p:nvPicPr>
        <p:blipFill>
          <a:blip r:embed="rId2" cstate="print"/>
          <a:srcRect/>
          <a:stretch>
            <a:fillRect/>
          </a:stretch>
        </p:blipFill>
        <p:spPr bwMode="auto">
          <a:xfrm>
            <a:off x="2718487" y="1724247"/>
            <a:ext cx="2560318" cy="1405082"/>
          </a:xfrm>
          <a:prstGeom prst="rect">
            <a:avLst/>
          </a:prstGeom>
          <a:noFill/>
        </p:spPr>
      </p:pic>
      <p:pic>
        <p:nvPicPr>
          <p:cNvPr id="5" name="Picture 4" descr="C:\Documents and Settings\zanew\Local Settings\Temporary Internet Files\Content.IE5\3KCUUIO6\MP900305883[1].jpg"/>
          <p:cNvPicPr>
            <a:picLocks noChangeAspect="1" noChangeArrowheads="1"/>
          </p:cNvPicPr>
          <p:nvPr/>
        </p:nvPicPr>
        <p:blipFill>
          <a:blip r:embed="rId2" cstate="print"/>
          <a:srcRect/>
          <a:stretch>
            <a:fillRect/>
          </a:stretch>
        </p:blipFill>
        <p:spPr bwMode="auto">
          <a:xfrm>
            <a:off x="6458732" y="1576414"/>
            <a:ext cx="3099076" cy="1700748"/>
          </a:xfrm>
          <a:prstGeom prst="rect">
            <a:avLst/>
          </a:prstGeom>
          <a:noFill/>
        </p:spPr>
      </p:pic>
      <p:sp>
        <p:nvSpPr>
          <p:cNvPr id="8" name="Rectangle 7" hidden="1"/>
          <p:cNvSpPr/>
          <p:nvPr/>
        </p:nvSpPr>
        <p:spPr>
          <a:xfrm>
            <a:off x="2471058" y="6445822"/>
            <a:ext cx="3080656" cy="3046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hidden="1"/>
          <p:cNvSpPr/>
          <p:nvPr/>
        </p:nvSpPr>
        <p:spPr>
          <a:xfrm>
            <a:off x="8107091" y="6409151"/>
            <a:ext cx="2383971" cy="304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999270" y="3713724"/>
            <a:ext cx="1941638" cy="830997"/>
          </a:xfrm>
          <a:prstGeom prst="rect">
            <a:avLst/>
          </a:prstGeom>
          <a:noFill/>
        </p:spPr>
        <p:txBody>
          <a:bodyPr wrap="square" rtlCol="0">
            <a:spAutoFit/>
          </a:bodyPr>
          <a:lstStyle/>
          <a:p>
            <a:r>
              <a:rPr lang="en-US" sz="2000" b="1" i="1" u="sng" dirty="0" smtClean="0">
                <a:effectLst>
                  <a:outerShdw blurRad="38100" dist="38100" dir="2700000" algn="tl">
                    <a:srgbClr val="000000">
                      <a:alpha val="43137"/>
                    </a:srgbClr>
                  </a:outerShdw>
                </a:effectLst>
              </a:rPr>
              <a:t>Public </a:t>
            </a:r>
            <a:r>
              <a:rPr lang="en-US" sz="2800" b="1" i="1" u="sng" dirty="0" smtClean="0">
                <a:effectLst>
                  <a:outerShdw blurRad="38100" dist="38100" dir="2700000" algn="tl">
                    <a:srgbClr val="000000">
                      <a:alpha val="43137"/>
                    </a:srgbClr>
                  </a:outerShdw>
                </a:effectLst>
              </a:rPr>
              <a:t>Education</a:t>
            </a:r>
            <a:endParaRPr lang="en-US" sz="2800" b="1" i="1" u="sng" dirty="0">
              <a:effectLst>
                <a:outerShdw blurRad="38100" dist="38100" dir="2700000" algn="tl">
                  <a:srgbClr val="000000">
                    <a:alpha val="43137"/>
                  </a:srgbClr>
                </a:outerShdw>
              </a:effectLst>
            </a:endParaRPr>
          </a:p>
        </p:txBody>
      </p:sp>
      <p:sp>
        <p:nvSpPr>
          <p:cNvPr id="11" name="TextBox 10"/>
          <p:cNvSpPr txBox="1"/>
          <p:nvPr/>
        </p:nvSpPr>
        <p:spPr>
          <a:xfrm>
            <a:off x="5480506" y="4129223"/>
            <a:ext cx="1282759" cy="830997"/>
          </a:xfrm>
          <a:prstGeom prst="rect">
            <a:avLst/>
          </a:prstGeom>
          <a:noFill/>
        </p:spPr>
        <p:txBody>
          <a:bodyPr wrap="square" rtlCol="0">
            <a:spAutoFit/>
          </a:bodyPr>
          <a:lstStyle/>
          <a:p>
            <a:r>
              <a:rPr lang="en-US" sz="2800" b="1" i="1" u="sng" dirty="0" smtClean="0">
                <a:effectLst>
                  <a:outerShdw blurRad="38100" dist="38100" dir="2700000" algn="tl">
                    <a:srgbClr val="000000">
                      <a:alpha val="43137"/>
                    </a:srgbClr>
                  </a:outerShdw>
                </a:effectLst>
              </a:rPr>
              <a:t>Higher</a:t>
            </a:r>
            <a:r>
              <a:rPr lang="en-US" sz="2000" b="1" i="1" u="sng" dirty="0" smtClean="0">
                <a:effectLst>
                  <a:outerShdw blurRad="38100" dist="38100" dir="2700000" algn="tl">
                    <a:srgbClr val="000000">
                      <a:alpha val="43137"/>
                    </a:srgbClr>
                  </a:outerShdw>
                </a:effectLst>
              </a:rPr>
              <a:t> Education</a:t>
            </a:r>
            <a:endParaRPr lang="en-US" sz="2000" b="1" i="1" u="sng" dirty="0">
              <a:effectLst>
                <a:outerShdw blurRad="38100" dist="38100" dir="2700000" algn="tl">
                  <a:srgbClr val="000000">
                    <a:alpha val="43137"/>
                  </a:srgbClr>
                </a:outerShdw>
              </a:effectLst>
            </a:endParaRPr>
          </a:p>
        </p:txBody>
      </p:sp>
      <p:graphicFrame>
        <p:nvGraphicFramePr>
          <p:cNvPr id="12" name="Diagram 11" hidden="1"/>
          <p:cNvGraphicFramePr/>
          <p:nvPr>
            <p:extLst>
              <p:ext uri="{D42A27DB-BD31-4B8C-83A1-F6EECF244321}">
                <p14:modId xmlns:p14="http://schemas.microsoft.com/office/powerpoint/2010/main" val="296874630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1260286">
            <a:off x="2174175" y="2612771"/>
            <a:ext cx="1088621" cy="1450281"/>
          </a:xfrm>
          <a:prstGeom prst="rect">
            <a:avLst/>
          </a:prstGeom>
        </p:spPr>
      </p:pic>
      <p:sp>
        <p:nvSpPr>
          <p:cNvPr id="18" name="TextBox 17"/>
          <p:cNvSpPr txBox="1"/>
          <p:nvPr/>
        </p:nvSpPr>
        <p:spPr>
          <a:xfrm>
            <a:off x="9261103" y="4344666"/>
            <a:ext cx="1875259" cy="400110"/>
          </a:xfrm>
          <a:prstGeom prst="rect">
            <a:avLst/>
          </a:prstGeom>
          <a:noFill/>
        </p:spPr>
        <p:txBody>
          <a:bodyPr wrap="square" rtlCol="0">
            <a:spAutoFit/>
          </a:bodyPr>
          <a:lstStyle/>
          <a:p>
            <a:r>
              <a:rPr lang="en-US" sz="2000" b="1" i="1" u="sng" dirty="0" smtClean="0">
                <a:effectLst>
                  <a:outerShdw blurRad="38100" dist="38100" dir="2700000" algn="tl">
                    <a:srgbClr val="000000">
                      <a:alpha val="43137"/>
                    </a:srgbClr>
                  </a:outerShdw>
                </a:effectLst>
              </a:rPr>
              <a:t>Transportation</a:t>
            </a:r>
            <a:endParaRPr lang="en-US" sz="2000" b="1" i="1" u="sng"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10496" y="4927304"/>
            <a:ext cx="2215978" cy="1659845"/>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25172" y="4960220"/>
            <a:ext cx="2609850" cy="1752600"/>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89044" y="4844074"/>
            <a:ext cx="2619375" cy="1743075"/>
          </a:xfrm>
          <a:prstGeom prst="rect">
            <a:avLst/>
          </a:prstGeom>
        </p:spPr>
      </p:pic>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59881" y="3046017"/>
            <a:ext cx="1442040" cy="959612"/>
          </a:xfrm>
          <a:prstGeom prst="rect">
            <a:avLst/>
          </a:prstGeom>
        </p:spPr>
      </p:pic>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62172" y="2712401"/>
            <a:ext cx="1395487" cy="928633"/>
          </a:xfrm>
          <a:prstGeom prst="rect">
            <a:avLst/>
          </a:prstGeom>
        </p:spPr>
      </p:pic>
      <p:pic>
        <p:nvPicPr>
          <p:cNvPr id="24" name="Picture 2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20659" y="3071634"/>
            <a:ext cx="1215337" cy="1215337"/>
          </a:xfrm>
          <a:prstGeom prst="rect">
            <a:avLst/>
          </a:prstGeom>
        </p:spPr>
      </p:pic>
      <p:sp>
        <p:nvSpPr>
          <p:cNvPr id="25" name="TextBox 24"/>
          <p:cNvSpPr txBox="1"/>
          <p:nvPr/>
        </p:nvSpPr>
        <p:spPr>
          <a:xfrm>
            <a:off x="2390898" y="1254316"/>
            <a:ext cx="1927654" cy="584775"/>
          </a:xfrm>
          <a:prstGeom prst="rect">
            <a:avLst/>
          </a:prstGeom>
          <a:noFill/>
        </p:spPr>
        <p:txBody>
          <a:bodyPr wrap="square" rtlCol="0">
            <a:spAutoFit/>
          </a:bodyPr>
          <a:lstStyle/>
          <a:p>
            <a:r>
              <a:rPr lang="en-US" b="1" dirty="0" smtClean="0"/>
              <a:t>Education Fund </a:t>
            </a:r>
            <a:r>
              <a:rPr lang="en-US" sz="1400" dirty="0" smtClean="0"/>
              <a:t>(Income Tax)</a:t>
            </a:r>
            <a:endParaRPr lang="en-US" sz="1400" dirty="0"/>
          </a:p>
        </p:txBody>
      </p:sp>
      <p:sp>
        <p:nvSpPr>
          <p:cNvPr id="26" name="TextBox 25"/>
          <p:cNvSpPr txBox="1"/>
          <p:nvPr/>
        </p:nvSpPr>
        <p:spPr>
          <a:xfrm>
            <a:off x="6221818" y="1218472"/>
            <a:ext cx="1950117" cy="584775"/>
          </a:xfrm>
          <a:prstGeom prst="rect">
            <a:avLst/>
          </a:prstGeom>
          <a:noFill/>
        </p:spPr>
        <p:txBody>
          <a:bodyPr wrap="square" rtlCol="0">
            <a:spAutoFit/>
          </a:bodyPr>
          <a:lstStyle/>
          <a:p>
            <a:r>
              <a:rPr lang="en-US" b="1" dirty="0" smtClean="0"/>
              <a:t>General Fund </a:t>
            </a:r>
            <a:r>
              <a:rPr lang="en-US" sz="1400" dirty="0" smtClean="0"/>
              <a:t>(Sales Tax)</a:t>
            </a:r>
            <a:endParaRPr lang="en-US" sz="1400" dirty="0"/>
          </a:p>
        </p:txBody>
      </p:sp>
      <p:sp>
        <p:nvSpPr>
          <p:cNvPr id="4" name="TextBox 3"/>
          <p:cNvSpPr txBox="1"/>
          <p:nvPr/>
        </p:nvSpPr>
        <p:spPr>
          <a:xfrm>
            <a:off x="1772816" y="139959"/>
            <a:ext cx="4842588" cy="369332"/>
          </a:xfrm>
          <a:prstGeom prst="rect">
            <a:avLst/>
          </a:prstGeom>
          <a:noFill/>
        </p:spPr>
        <p:txBody>
          <a:bodyPr wrap="square" rtlCol="0">
            <a:spAutoFit/>
          </a:bodyPr>
          <a:lstStyle/>
          <a:p>
            <a:r>
              <a:rPr lang="en-US" u="sng" dirty="0">
                <a:solidFill>
                  <a:srgbClr val="0070C0"/>
                </a:solidFill>
                <a:effectLst>
                  <a:outerShdw blurRad="38100" dist="38100" dir="2700000" algn="tl">
                    <a:srgbClr val="000000">
                      <a:alpha val="43137"/>
                    </a:srgbClr>
                  </a:outerShdw>
                </a:effectLst>
              </a:rPr>
              <a:t>SCHOOL FINANCE FUNDAMENTALS  --- </a:t>
            </a:r>
            <a:r>
              <a:rPr lang="en-US" sz="1100" u="sng" dirty="0" smtClean="0">
                <a:solidFill>
                  <a:srgbClr val="0070C0"/>
                </a:solidFill>
                <a:effectLst>
                  <a:outerShdw blurRad="38100" dist="38100" dir="2700000" algn="tl">
                    <a:srgbClr val="000000">
                      <a:alpha val="43137"/>
                    </a:srgbClr>
                  </a:outerShdw>
                </a:effectLst>
              </a:rPr>
              <a:t>Continued</a:t>
            </a:r>
            <a:endParaRPr lang="en-US" dirty="0"/>
          </a:p>
        </p:txBody>
      </p:sp>
    </p:spTree>
    <p:extLst>
      <p:ext uri="{BB962C8B-B14F-4D97-AF65-F5344CB8AC3E}">
        <p14:creationId xmlns:p14="http://schemas.microsoft.com/office/powerpoint/2010/main" val="15037104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 calcmode="lin" valueType="num">
                                      <p:cBhvr additive="base">
                                        <p:cTn id="1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526" y="755673"/>
            <a:ext cx="9888826" cy="550613"/>
          </a:xfrm>
        </p:spPr>
        <p:txBody>
          <a:bodyPr>
            <a:normAutofit fontScale="90000"/>
          </a:bodyPr>
          <a:lstStyle/>
          <a:p>
            <a:r>
              <a:rPr lang="en-US" sz="4400" u="sng" dirty="0" smtClean="0">
                <a:ln w="0"/>
                <a:solidFill>
                  <a:srgbClr val="0070C0"/>
                </a:solidFill>
                <a:effectLst>
                  <a:outerShdw blurRad="38100" dist="19050" dir="2700000" algn="tl" rotWithShape="0">
                    <a:prstClr val="black">
                      <a:alpha val="40000"/>
                    </a:prstClr>
                  </a:outerShdw>
                </a:effectLst>
                <a:latin typeface="Lucida Sans Unicode" panose="020B0602030504020204" pitchFamily="34" charset="0"/>
                <a:cs typeface="Lucida Sans Unicode" panose="020B0602030504020204" pitchFamily="34" charset="0"/>
              </a:rPr>
              <a:t>EDUCATION FUND</a:t>
            </a:r>
            <a:endParaRPr lang="en-US" sz="4400" dirty="0">
              <a:solidFill>
                <a:srgbClr val="0070C0"/>
              </a:solidFill>
            </a:endParaRPr>
          </a:p>
        </p:txBody>
      </p:sp>
      <p:sp>
        <p:nvSpPr>
          <p:cNvPr id="5" name="Text Placeholder 4"/>
          <p:cNvSpPr>
            <a:spLocks noGrp="1"/>
          </p:cNvSpPr>
          <p:nvPr>
            <p:ph type="body" idx="1"/>
          </p:nvPr>
        </p:nvSpPr>
        <p:spPr>
          <a:xfrm>
            <a:off x="2515931" y="6153665"/>
            <a:ext cx="7821913" cy="337749"/>
          </a:xfrm>
        </p:spPr>
        <p:txBody>
          <a:bodyPr>
            <a:normAutofit fontScale="92500" lnSpcReduction="20000"/>
          </a:bodyPr>
          <a:lstStyle/>
          <a:p>
            <a:r>
              <a:rPr lang="en-US" dirty="0" smtClean="0"/>
              <a:t>Source: Appropriations Reports, Office of Legislative Fiscal Analyst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289924980"/>
              </p:ext>
            </p:extLst>
          </p:nvPr>
        </p:nvGraphicFramePr>
        <p:xfrm>
          <a:off x="2438401" y="1518303"/>
          <a:ext cx="7768281" cy="4609277"/>
        </p:xfrm>
        <a:graphic>
          <a:graphicData uri="http://schemas.openxmlformats.org/drawingml/2006/table">
            <a:tbl>
              <a:tblPr firstRow="1" bandRow="1">
                <a:tableStyleId>{5C22544A-7EE6-4342-B048-85BDC9FD1C3A}</a:tableStyleId>
              </a:tblPr>
              <a:tblGrid>
                <a:gridCol w="914400"/>
                <a:gridCol w="2463113"/>
                <a:gridCol w="815546"/>
                <a:gridCol w="2611395"/>
                <a:gridCol w="963827"/>
              </a:tblGrid>
              <a:tr h="528528">
                <a:tc>
                  <a:txBody>
                    <a:bodyPr/>
                    <a:lstStyle/>
                    <a:p>
                      <a:pPr algn="ctr"/>
                      <a:r>
                        <a:rPr lang="en-US" dirty="0" smtClean="0"/>
                        <a:t>YEAR</a:t>
                      </a:r>
                      <a:endParaRPr lang="en-US" dirty="0"/>
                    </a:p>
                  </a:txBody>
                  <a:tcPr/>
                </a:tc>
                <a:tc>
                  <a:txBody>
                    <a:bodyPr/>
                    <a:lstStyle/>
                    <a:p>
                      <a:pPr algn="ctr"/>
                      <a:r>
                        <a:rPr lang="en-US" sz="2800" dirty="0" smtClean="0"/>
                        <a:t>Public</a:t>
                      </a:r>
                      <a:r>
                        <a:rPr lang="en-US" sz="2800" baseline="0" dirty="0" smtClean="0"/>
                        <a:t> Education</a:t>
                      </a:r>
                      <a:endParaRPr lang="en-US" sz="28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a:t>
                      </a:r>
                    </a:p>
                    <a:p>
                      <a:pPr algn="ctr"/>
                      <a:endParaRPr lang="en-US" dirty="0"/>
                    </a:p>
                  </a:txBody>
                  <a:tcPr/>
                </a:tc>
                <a:tc>
                  <a:txBody>
                    <a:bodyPr/>
                    <a:lstStyle/>
                    <a:p>
                      <a:pPr algn="ctr"/>
                      <a:r>
                        <a:rPr lang="en-US" sz="2800" dirty="0" smtClean="0"/>
                        <a:t>Higher Education &amp; Other Agencies</a:t>
                      </a:r>
                      <a:endParaRPr lang="en-US" sz="2800" dirty="0"/>
                    </a:p>
                  </a:txBody>
                  <a:tcPr/>
                </a:tc>
                <a:tc>
                  <a:txBody>
                    <a:bodyPr/>
                    <a:lstStyle/>
                    <a:p>
                      <a:pPr algn="ctr"/>
                      <a:r>
                        <a:rPr lang="en-US" dirty="0" smtClean="0"/>
                        <a:t>%</a:t>
                      </a:r>
                      <a:endParaRPr lang="en-US" dirty="0"/>
                    </a:p>
                  </a:txBody>
                  <a:tcPr/>
                </a:tc>
              </a:tr>
              <a:tr h="560151">
                <a:tc>
                  <a:txBody>
                    <a:bodyPr/>
                    <a:lstStyle/>
                    <a:p>
                      <a:pPr algn="ctr"/>
                      <a:r>
                        <a:rPr lang="en-US" sz="2400" b="1" dirty="0" smtClean="0">
                          <a:latin typeface="+mn-lt"/>
                        </a:rPr>
                        <a:t>1995</a:t>
                      </a:r>
                    </a:p>
                  </a:txBody>
                  <a:tcPr/>
                </a:tc>
                <a:tc>
                  <a:txBody>
                    <a:bodyPr/>
                    <a:lstStyle/>
                    <a:p>
                      <a:pPr algn="r"/>
                      <a:r>
                        <a:rPr lang="en-US" sz="2800" b="1" dirty="0" smtClean="0">
                          <a:solidFill>
                            <a:schemeClr val="accent6">
                              <a:lumMod val="75000"/>
                            </a:schemeClr>
                          </a:solidFill>
                          <a:latin typeface="+mn-lt"/>
                        </a:rPr>
                        <a:t>$1.12 </a:t>
                      </a:r>
                      <a:r>
                        <a:rPr lang="en-US" sz="2400" b="1" dirty="0" smtClean="0">
                          <a:solidFill>
                            <a:schemeClr val="accent6">
                              <a:lumMod val="75000"/>
                            </a:schemeClr>
                          </a:solidFill>
                          <a:latin typeface="+mn-lt"/>
                        </a:rPr>
                        <a:t>Billion</a:t>
                      </a:r>
                    </a:p>
                  </a:txBody>
                  <a:tcPr/>
                </a:tc>
                <a:tc>
                  <a:txBody>
                    <a:bodyPr/>
                    <a:lstStyle/>
                    <a:p>
                      <a:pPr algn="ctr"/>
                      <a:r>
                        <a:rPr lang="en-US" sz="2400" b="1" dirty="0" smtClean="0">
                          <a:solidFill>
                            <a:srgbClr val="FF0000"/>
                          </a:solidFill>
                          <a:latin typeface="+mn-lt"/>
                        </a:rPr>
                        <a:t>98%</a:t>
                      </a:r>
                    </a:p>
                  </a:txBody>
                  <a:tcPr/>
                </a:tc>
                <a:tc>
                  <a:txBody>
                    <a:bodyPr/>
                    <a:lstStyle/>
                    <a:p>
                      <a:pPr algn="r"/>
                      <a:r>
                        <a:rPr lang="en-US" sz="2800" b="1" dirty="0" smtClean="0">
                          <a:solidFill>
                            <a:schemeClr val="accent6">
                              <a:lumMod val="75000"/>
                            </a:schemeClr>
                          </a:solidFill>
                          <a:latin typeface="+mn-lt"/>
                        </a:rPr>
                        <a:t>$ 18 </a:t>
                      </a:r>
                      <a:r>
                        <a:rPr lang="en-US" sz="2400" b="1" dirty="0" smtClean="0">
                          <a:solidFill>
                            <a:schemeClr val="accent6">
                              <a:lumMod val="75000"/>
                            </a:schemeClr>
                          </a:solidFill>
                          <a:latin typeface="+mn-lt"/>
                        </a:rPr>
                        <a:t>Million</a:t>
                      </a:r>
                    </a:p>
                  </a:txBody>
                  <a:tcPr/>
                </a:tc>
                <a:tc>
                  <a:txBody>
                    <a:bodyPr/>
                    <a:lstStyle/>
                    <a:p>
                      <a:pPr algn="r"/>
                      <a:r>
                        <a:rPr lang="en-US" sz="2400" b="1" dirty="0" smtClean="0">
                          <a:solidFill>
                            <a:srgbClr val="FF0000"/>
                          </a:solidFill>
                          <a:latin typeface="+mn-lt"/>
                        </a:rPr>
                        <a:t>2 %</a:t>
                      </a:r>
                      <a:endParaRPr lang="en-US" sz="2400" b="1" dirty="0">
                        <a:solidFill>
                          <a:srgbClr val="FF0000"/>
                        </a:solidFill>
                        <a:latin typeface="+mn-lt"/>
                      </a:endParaRPr>
                    </a:p>
                  </a:txBody>
                  <a:tcPr/>
                </a:tc>
              </a:tr>
              <a:tr h="503961">
                <a:tc>
                  <a:txBody>
                    <a:bodyPr/>
                    <a:lstStyle/>
                    <a:p>
                      <a:pPr algn="ctr"/>
                      <a:r>
                        <a:rPr lang="en-US" sz="2400" b="1" dirty="0" smtClean="0">
                          <a:latin typeface="+mn-lt"/>
                        </a:rPr>
                        <a:t>2000</a:t>
                      </a:r>
                      <a:endParaRPr lang="en-US" sz="2400" b="1" dirty="0">
                        <a:latin typeface="+mn-lt"/>
                      </a:endParaRPr>
                    </a:p>
                  </a:txBody>
                  <a:tcPr/>
                </a:tc>
                <a:tc>
                  <a:txBody>
                    <a:bodyPr/>
                    <a:lstStyle/>
                    <a:p>
                      <a:pPr algn="r"/>
                      <a:r>
                        <a:rPr lang="en-US" sz="2800" b="1" dirty="0" smtClean="0">
                          <a:solidFill>
                            <a:schemeClr val="accent6">
                              <a:lumMod val="75000"/>
                            </a:schemeClr>
                          </a:solidFill>
                          <a:latin typeface="+mn-lt"/>
                        </a:rPr>
                        <a:t>$ 1.56</a:t>
                      </a:r>
                      <a:r>
                        <a:rPr lang="en-US" sz="2800" b="1" baseline="0" dirty="0" smtClean="0">
                          <a:solidFill>
                            <a:schemeClr val="accent6">
                              <a:lumMod val="75000"/>
                            </a:schemeClr>
                          </a:solidFill>
                          <a:latin typeface="+mn-lt"/>
                        </a:rPr>
                        <a:t> </a:t>
                      </a:r>
                      <a:r>
                        <a:rPr lang="en-US" sz="2400" b="1" baseline="0" dirty="0" smtClean="0">
                          <a:solidFill>
                            <a:schemeClr val="accent6">
                              <a:lumMod val="75000"/>
                            </a:schemeClr>
                          </a:solidFill>
                          <a:latin typeface="+mn-lt"/>
                        </a:rPr>
                        <a:t>Billion</a:t>
                      </a:r>
                      <a:endParaRPr lang="en-US" sz="2400" b="1" dirty="0">
                        <a:solidFill>
                          <a:schemeClr val="accent6">
                            <a:lumMod val="75000"/>
                          </a:schemeClr>
                        </a:solidFill>
                        <a:latin typeface="+mn-lt"/>
                      </a:endParaRPr>
                    </a:p>
                  </a:txBody>
                  <a:tcPr/>
                </a:tc>
                <a:tc>
                  <a:txBody>
                    <a:bodyPr/>
                    <a:lstStyle/>
                    <a:p>
                      <a:pPr algn="ctr"/>
                      <a:r>
                        <a:rPr lang="en-US" sz="2400" b="1" dirty="0" smtClean="0">
                          <a:solidFill>
                            <a:srgbClr val="FF0000"/>
                          </a:solidFill>
                          <a:latin typeface="+mn-lt"/>
                        </a:rPr>
                        <a:t>88%</a:t>
                      </a:r>
                      <a:endParaRPr lang="en-US" sz="2400" b="1" dirty="0">
                        <a:solidFill>
                          <a:srgbClr val="FF0000"/>
                        </a:solidFill>
                        <a:latin typeface="+mn-lt"/>
                      </a:endParaRPr>
                    </a:p>
                  </a:txBody>
                  <a:tcPr/>
                </a:tc>
                <a:tc>
                  <a:txBody>
                    <a:bodyPr/>
                    <a:lstStyle/>
                    <a:p>
                      <a:pPr algn="r"/>
                      <a:r>
                        <a:rPr lang="en-US" sz="2800" b="1" dirty="0" smtClean="0">
                          <a:solidFill>
                            <a:schemeClr val="accent6">
                              <a:lumMod val="75000"/>
                            </a:schemeClr>
                          </a:solidFill>
                          <a:latin typeface="+mn-lt"/>
                        </a:rPr>
                        <a:t>$ 212</a:t>
                      </a:r>
                      <a:r>
                        <a:rPr lang="en-US" sz="2400" b="1" dirty="0" smtClean="0">
                          <a:solidFill>
                            <a:schemeClr val="accent6">
                              <a:lumMod val="75000"/>
                            </a:schemeClr>
                          </a:solidFill>
                          <a:latin typeface="+mn-lt"/>
                        </a:rPr>
                        <a:t> Million</a:t>
                      </a:r>
                      <a:endParaRPr lang="en-US" sz="2400" b="1" dirty="0">
                        <a:solidFill>
                          <a:schemeClr val="accent6">
                            <a:lumMod val="75000"/>
                          </a:schemeClr>
                        </a:solidFill>
                        <a:latin typeface="+mn-lt"/>
                      </a:endParaRPr>
                    </a:p>
                  </a:txBody>
                  <a:tcPr/>
                </a:tc>
                <a:tc>
                  <a:txBody>
                    <a:bodyPr/>
                    <a:lstStyle/>
                    <a:p>
                      <a:pPr algn="r"/>
                      <a:r>
                        <a:rPr lang="en-US" sz="2400" b="1" dirty="0" smtClean="0">
                          <a:solidFill>
                            <a:srgbClr val="FF0000"/>
                          </a:solidFill>
                          <a:latin typeface="+mn-lt"/>
                        </a:rPr>
                        <a:t>12%</a:t>
                      </a:r>
                      <a:endParaRPr lang="en-US" sz="2400" b="1" dirty="0">
                        <a:solidFill>
                          <a:srgbClr val="FF0000"/>
                        </a:solidFill>
                        <a:latin typeface="+mn-lt"/>
                      </a:endParaRPr>
                    </a:p>
                  </a:txBody>
                  <a:tcPr/>
                </a:tc>
              </a:tr>
              <a:tr h="525993">
                <a:tc>
                  <a:txBody>
                    <a:bodyPr/>
                    <a:lstStyle/>
                    <a:p>
                      <a:pPr algn="ctr"/>
                      <a:r>
                        <a:rPr lang="en-US" sz="2400" b="1" dirty="0" smtClean="0">
                          <a:latin typeface="+mn-lt"/>
                        </a:rPr>
                        <a:t>2005</a:t>
                      </a:r>
                      <a:endParaRPr lang="en-US" sz="2400" b="1" dirty="0">
                        <a:latin typeface="+mn-lt"/>
                      </a:endParaRPr>
                    </a:p>
                  </a:txBody>
                  <a:tcPr/>
                </a:tc>
                <a:tc>
                  <a:txBody>
                    <a:bodyPr/>
                    <a:lstStyle/>
                    <a:p>
                      <a:pPr algn="r"/>
                      <a:r>
                        <a:rPr lang="en-US" sz="2800" b="1" dirty="0" smtClean="0">
                          <a:solidFill>
                            <a:schemeClr val="accent6">
                              <a:lumMod val="75000"/>
                            </a:schemeClr>
                          </a:solidFill>
                          <a:latin typeface="+mn-lt"/>
                        </a:rPr>
                        <a:t>$ 1.81 </a:t>
                      </a:r>
                      <a:r>
                        <a:rPr lang="en-US" sz="2400" b="1" dirty="0" smtClean="0">
                          <a:solidFill>
                            <a:schemeClr val="accent6">
                              <a:lumMod val="75000"/>
                            </a:schemeClr>
                          </a:solidFill>
                          <a:latin typeface="+mn-lt"/>
                        </a:rPr>
                        <a:t>Billion</a:t>
                      </a:r>
                      <a:endParaRPr lang="en-US" sz="2400" b="1" dirty="0">
                        <a:solidFill>
                          <a:schemeClr val="accent6">
                            <a:lumMod val="75000"/>
                          </a:schemeClr>
                        </a:solidFill>
                        <a:latin typeface="+mn-lt"/>
                      </a:endParaRPr>
                    </a:p>
                  </a:txBody>
                  <a:tcPr/>
                </a:tc>
                <a:tc>
                  <a:txBody>
                    <a:bodyPr/>
                    <a:lstStyle/>
                    <a:p>
                      <a:pPr algn="ctr"/>
                      <a:r>
                        <a:rPr lang="en-US" sz="2400" b="1" dirty="0" smtClean="0">
                          <a:solidFill>
                            <a:srgbClr val="FF0000"/>
                          </a:solidFill>
                          <a:latin typeface="+mn-lt"/>
                        </a:rPr>
                        <a:t>86%</a:t>
                      </a:r>
                      <a:endParaRPr lang="en-US" sz="2400" b="1" dirty="0">
                        <a:solidFill>
                          <a:srgbClr val="FF0000"/>
                        </a:solidFill>
                        <a:latin typeface="+mn-lt"/>
                      </a:endParaRPr>
                    </a:p>
                  </a:txBody>
                  <a:tcPr/>
                </a:tc>
                <a:tc>
                  <a:txBody>
                    <a:bodyPr/>
                    <a:lstStyle/>
                    <a:p>
                      <a:pPr algn="r"/>
                      <a:r>
                        <a:rPr lang="en-US" sz="2800" b="1" dirty="0" smtClean="0">
                          <a:solidFill>
                            <a:schemeClr val="accent6">
                              <a:lumMod val="75000"/>
                            </a:schemeClr>
                          </a:solidFill>
                          <a:latin typeface="+mn-lt"/>
                        </a:rPr>
                        <a:t>$</a:t>
                      </a:r>
                      <a:r>
                        <a:rPr lang="en-US" sz="2800" b="1" baseline="0" dirty="0" smtClean="0">
                          <a:solidFill>
                            <a:schemeClr val="accent6">
                              <a:lumMod val="75000"/>
                            </a:schemeClr>
                          </a:solidFill>
                          <a:latin typeface="+mn-lt"/>
                        </a:rPr>
                        <a:t> 288 </a:t>
                      </a:r>
                      <a:r>
                        <a:rPr lang="en-US" sz="2400" b="1" baseline="0" dirty="0" smtClean="0">
                          <a:solidFill>
                            <a:schemeClr val="accent6">
                              <a:lumMod val="75000"/>
                            </a:schemeClr>
                          </a:solidFill>
                          <a:latin typeface="+mn-lt"/>
                        </a:rPr>
                        <a:t>Million</a:t>
                      </a:r>
                      <a:endParaRPr lang="en-US" sz="2400" b="1" dirty="0">
                        <a:solidFill>
                          <a:schemeClr val="accent6">
                            <a:lumMod val="75000"/>
                          </a:schemeClr>
                        </a:solidFill>
                        <a:latin typeface="+mn-lt"/>
                      </a:endParaRPr>
                    </a:p>
                  </a:txBody>
                  <a:tcPr/>
                </a:tc>
                <a:tc>
                  <a:txBody>
                    <a:bodyPr/>
                    <a:lstStyle/>
                    <a:p>
                      <a:pPr algn="r"/>
                      <a:r>
                        <a:rPr lang="en-US" sz="2400" b="1" dirty="0" smtClean="0">
                          <a:solidFill>
                            <a:srgbClr val="FF0000"/>
                          </a:solidFill>
                          <a:latin typeface="+mn-lt"/>
                        </a:rPr>
                        <a:t>14 %</a:t>
                      </a:r>
                      <a:endParaRPr lang="en-US" sz="2400" b="1" dirty="0">
                        <a:solidFill>
                          <a:srgbClr val="FF0000"/>
                        </a:solidFill>
                        <a:latin typeface="+mn-lt"/>
                      </a:endParaRPr>
                    </a:p>
                  </a:txBody>
                  <a:tcPr/>
                </a:tc>
              </a:tr>
              <a:tr h="528528">
                <a:tc>
                  <a:txBody>
                    <a:bodyPr/>
                    <a:lstStyle/>
                    <a:p>
                      <a:pPr algn="ctr"/>
                      <a:r>
                        <a:rPr lang="en-US" sz="2400" b="1" dirty="0" smtClean="0">
                          <a:latin typeface="+mn-lt"/>
                        </a:rPr>
                        <a:t>2008</a:t>
                      </a:r>
                      <a:endParaRPr lang="en-US" sz="2400" b="1" dirty="0">
                        <a:latin typeface="+mn-lt"/>
                      </a:endParaRPr>
                    </a:p>
                  </a:txBody>
                  <a:tcPr/>
                </a:tc>
                <a:tc>
                  <a:txBody>
                    <a:bodyPr/>
                    <a:lstStyle/>
                    <a:p>
                      <a:pPr algn="r"/>
                      <a:r>
                        <a:rPr lang="en-US" sz="2800" b="1" dirty="0" smtClean="0">
                          <a:solidFill>
                            <a:schemeClr val="accent6">
                              <a:lumMod val="75000"/>
                            </a:schemeClr>
                          </a:solidFill>
                          <a:latin typeface="+mn-lt"/>
                        </a:rPr>
                        <a:t>$ 2.6 </a:t>
                      </a:r>
                      <a:r>
                        <a:rPr lang="en-US" sz="2400" b="1" dirty="0" smtClean="0">
                          <a:solidFill>
                            <a:schemeClr val="accent6">
                              <a:lumMod val="75000"/>
                            </a:schemeClr>
                          </a:solidFill>
                          <a:latin typeface="+mn-lt"/>
                        </a:rPr>
                        <a:t>Billion</a:t>
                      </a:r>
                      <a:endParaRPr lang="en-US" sz="2400" b="1" dirty="0">
                        <a:solidFill>
                          <a:schemeClr val="accent6">
                            <a:lumMod val="75000"/>
                          </a:schemeClr>
                        </a:solidFill>
                        <a:latin typeface="+mn-lt"/>
                      </a:endParaRPr>
                    </a:p>
                  </a:txBody>
                  <a:tcPr/>
                </a:tc>
                <a:tc>
                  <a:txBody>
                    <a:bodyPr/>
                    <a:lstStyle/>
                    <a:p>
                      <a:pPr algn="ctr"/>
                      <a:r>
                        <a:rPr lang="en-US" sz="2400" b="1" dirty="0" smtClean="0">
                          <a:solidFill>
                            <a:srgbClr val="FF0000"/>
                          </a:solidFill>
                          <a:latin typeface="+mn-lt"/>
                        </a:rPr>
                        <a:t>72%</a:t>
                      </a:r>
                      <a:endParaRPr lang="en-US" sz="2400" b="1" dirty="0">
                        <a:solidFill>
                          <a:srgbClr val="FF0000"/>
                        </a:solidFill>
                        <a:latin typeface="+mn-lt"/>
                      </a:endParaRPr>
                    </a:p>
                  </a:txBody>
                  <a:tcPr/>
                </a:tc>
                <a:tc>
                  <a:txBody>
                    <a:bodyPr/>
                    <a:lstStyle/>
                    <a:p>
                      <a:pPr algn="r"/>
                      <a:r>
                        <a:rPr lang="en-US" sz="2800" b="1" dirty="0" smtClean="0">
                          <a:solidFill>
                            <a:schemeClr val="accent6">
                              <a:lumMod val="75000"/>
                            </a:schemeClr>
                          </a:solidFill>
                          <a:latin typeface="+mn-lt"/>
                        </a:rPr>
                        <a:t>$ 1</a:t>
                      </a:r>
                      <a:r>
                        <a:rPr lang="en-US" sz="2800" b="1" baseline="0" dirty="0" smtClean="0">
                          <a:solidFill>
                            <a:schemeClr val="accent6">
                              <a:lumMod val="75000"/>
                            </a:schemeClr>
                          </a:solidFill>
                          <a:latin typeface="+mn-lt"/>
                        </a:rPr>
                        <a:t> </a:t>
                      </a:r>
                      <a:r>
                        <a:rPr lang="en-US" sz="2400" b="1" baseline="0" dirty="0" smtClean="0">
                          <a:solidFill>
                            <a:schemeClr val="accent6">
                              <a:lumMod val="75000"/>
                            </a:schemeClr>
                          </a:solidFill>
                          <a:latin typeface="+mn-lt"/>
                        </a:rPr>
                        <a:t>Billion</a:t>
                      </a:r>
                      <a:endParaRPr lang="en-US" sz="2400" b="1" dirty="0">
                        <a:solidFill>
                          <a:schemeClr val="accent6">
                            <a:lumMod val="75000"/>
                          </a:schemeClr>
                        </a:solidFill>
                        <a:latin typeface="+mn-lt"/>
                      </a:endParaRPr>
                    </a:p>
                  </a:txBody>
                  <a:tcPr/>
                </a:tc>
                <a:tc>
                  <a:txBody>
                    <a:bodyPr/>
                    <a:lstStyle/>
                    <a:p>
                      <a:pPr algn="r"/>
                      <a:r>
                        <a:rPr lang="en-US" sz="2400" b="1" dirty="0" smtClean="0">
                          <a:solidFill>
                            <a:srgbClr val="FF0000"/>
                          </a:solidFill>
                          <a:latin typeface="+mn-lt"/>
                        </a:rPr>
                        <a:t>28 %</a:t>
                      </a:r>
                      <a:endParaRPr lang="en-US" sz="2400" b="1" dirty="0">
                        <a:solidFill>
                          <a:srgbClr val="FF0000"/>
                        </a:solidFill>
                        <a:latin typeface="+mn-lt"/>
                      </a:endParaRPr>
                    </a:p>
                  </a:txBody>
                  <a:tcPr/>
                </a:tc>
              </a:tr>
              <a:tr h="540813">
                <a:tc>
                  <a:txBody>
                    <a:bodyPr/>
                    <a:lstStyle/>
                    <a:p>
                      <a:pPr algn="ctr"/>
                      <a:r>
                        <a:rPr lang="en-US" sz="2400" b="1" dirty="0" smtClean="0">
                          <a:latin typeface="+mn-lt"/>
                        </a:rPr>
                        <a:t>2013</a:t>
                      </a:r>
                      <a:endParaRPr lang="en-US" sz="2400" b="1" dirty="0">
                        <a:latin typeface="+mn-lt"/>
                      </a:endParaRPr>
                    </a:p>
                  </a:txBody>
                  <a:tcPr/>
                </a:tc>
                <a:tc>
                  <a:txBody>
                    <a:bodyPr/>
                    <a:lstStyle/>
                    <a:p>
                      <a:pPr algn="r"/>
                      <a:r>
                        <a:rPr lang="en-US" sz="2800" b="1" dirty="0" smtClean="0">
                          <a:solidFill>
                            <a:schemeClr val="accent6">
                              <a:lumMod val="75000"/>
                            </a:schemeClr>
                          </a:solidFill>
                          <a:latin typeface="+mn-lt"/>
                        </a:rPr>
                        <a:t>$ 2.66 </a:t>
                      </a:r>
                      <a:r>
                        <a:rPr lang="en-US" sz="2400" b="1" dirty="0" smtClean="0">
                          <a:solidFill>
                            <a:schemeClr val="accent6">
                              <a:lumMod val="75000"/>
                            </a:schemeClr>
                          </a:solidFill>
                          <a:latin typeface="+mn-lt"/>
                        </a:rPr>
                        <a:t>Billion</a:t>
                      </a:r>
                      <a:endParaRPr lang="en-US" sz="2400" b="1" dirty="0">
                        <a:solidFill>
                          <a:schemeClr val="accent6">
                            <a:lumMod val="75000"/>
                          </a:schemeClr>
                        </a:solidFill>
                        <a:latin typeface="+mn-lt"/>
                      </a:endParaRPr>
                    </a:p>
                  </a:txBody>
                  <a:tcPr/>
                </a:tc>
                <a:tc>
                  <a:txBody>
                    <a:bodyPr/>
                    <a:lstStyle/>
                    <a:p>
                      <a:pPr algn="ctr"/>
                      <a:r>
                        <a:rPr lang="en-US" sz="2400" b="1" dirty="0" smtClean="0">
                          <a:solidFill>
                            <a:srgbClr val="FF0000"/>
                          </a:solidFill>
                          <a:latin typeface="+mn-lt"/>
                        </a:rPr>
                        <a:t>83%</a:t>
                      </a:r>
                      <a:endParaRPr lang="en-US" sz="2400" b="1" dirty="0">
                        <a:solidFill>
                          <a:srgbClr val="FF0000"/>
                        </a:solidFill>
                        <a:latin typeface="+mn-lt"/>
                      </a:endParaRPr>
                    </a:p>
                  </a:txBody>
                  <a:tcPr/>
                </a:tc>
                <a:tc>
                  <a:txBody>
                    <a:bodyPr/>
                    <a:lstStyle/>
                    <a:p>
                      <a:pPr algn="r"/>
                      <a:r>
                        <a:rPr lang="en-US" sz="2800" b="1" dirty="0" smtClean="0">
                          <a:solidFill>
                            <a:schemeClr val="accent6">
                              <a:lumMod val="75000"/>
                            </a:schemeClr>
                          </a:solidFill>
                          <a:latin typeface="+mn-lt"/>
                        </a:rPr>
                        <a:t>$ 563 </a:t>
                      </a:r>
                      <a:r>
                        <a:rPr lang="en-US" sz="2400" b="1" dirty="0" smtClean="0">
                          <a:solidFill>
                            <a:schemeClr val="accent6">
                              <a:lumMod val="75000"/>
                            </a:schemeClr>
                          </a:solidFill>
                          <a:latin typeface="+mn-lt"/>
                        </a:rPr>
                        <a:t>Million</a:t>
                      </a:r>
                      <a:endParaRPr lang="en-US" sz="2400" b="1" dirty="0">
                        <a:solidFill>
                          <a:schemeClr val="accent6">
                            <a:lumMod val="75000"/>
                          </a:schemeClr>
                        </a:solidFill>
                        <a:latin typeface="+mn-lt"/>
                      </a:endParaRPr>
                    </a:p>
                  </a:txBody>
                  <a:tcPr/>
                </a:tc>
                <a:tc>
                  <a:txBody>
                    <a:bodyPr/>
                    <a:lstStyle/>
                    <a:p>
                      <a:pPr algn="r"/>
                      <a:r>
                        <a:rPr lang="en-US" sz="2400" b="1" dirty="0" smtClean="0">
                          <a:solidFill>
                            <a:srgbClr val="FF0000"/>
                          </a:solidFill>
                          <a:latin typeface="+mn-lt"/>
                        </a:rPr>
                        <a:t>17%</a:t>
                      </a:r>
                      <a:endParaRPr lang="en-US" sz="2400" b="1" dirty="0">
                        <a:solidFill>
                          <a:srgbClr val="FF0000"/>
                        </a:solidFill>
                        <a:latin typeface="+mn-lt"/>
                      </a:endParaRPr>
                    </a:p>
                  </a:txBody>
                  <a:tcPr/>
                </a:tc>
              </a:tr>
              <a:tr h="564032">
                <a:tc>
                  <a:txBody>
                    <a:bodyPr/>
                    <a:lstStyle/>
                    <a:p>
                      <a:pPr algn="ctr"/>
                      <a:r>
                        <a:rPr lang="en-US" sz="2400" b="1" dirty="0" smtClean="0">
                          <a:latin typeface="+mn-lt"/>
                        </a:rPr>
                        <a:t>2017</a:t>
                      </a:r>
                      <a:endParaRPr lang="en-US" sz="2400" b="1" dirty="0">
                        <a:latin typeface="+mn-lt"/>
                      </a:endParaRPr>
                    </a:p>
                  </a:txBody>
                  <a:tcPr/>
                </a:tc>
                <a:tc>
                  <a:txBody>
                    <a:bodyPr/>
                    <a:lstStyle/>
                    <a:p>
                      <a:pPr algn="r"/>
                      <a:r>
                        <a:rPr lang="en-US" sz="2800" b="1" dirty="0" smtClean="0">
                          <a:solidFill>
                            <a:schemeClr val="accent6">
                              <a:lumMod val="75000"/>
                            </a:schemeClr>
                          </a:solidFill>
                          <a:latin typeface="+mn-lt"/>
                        </a:rPr>
                        <a:t>$</a:t>
                      </a:r>
                      <a:r>
                        <a:rPr lang="en-US" sz="2800" b="1" baseline="0" dirty="0" smtClean="0">
                          <a:solidFill>
                            <a:schemeClr val="accent6">
                              <a:lumMod val="75000"/>
                            </a:schemeClr>
                          </a:solidFill>
                          <a:latin typeface="+mn-lt"/>
                        </a:rPr>
                        <a:t> 3 </a:t>
                      </a:r>
                      <a:r>
                        <a:rPr lang="en-US" sz="2400" b="1" baseline="0" dirty="0" smtClean="0">
                          <a:solidFill>
                            <a:schemeClr val="accent6">
                              <a:lumMod val="75000"/>
                            </a:schemeClr>
                          </a:solidFill>
                          <a:latin typeface="+mn-lt"/>
                        </a:rPr>
                        <a:t>Billion</a:t>
                      </a:r>
                      <a:endParaRPr lang="en-US" sz="2400" b="1" dirty="0">
                        <a:solidFill>
                          <a:schemeClr val="accent6">
                            <a:lumMod val="75000"/>
                          </a:schemeClr>
                        </a:solidFill>
                        <a:latin typeface="+mn-lt"/>
                      </a:endParaRPr>
                    </a:p>
                  </a:txBody>
                  <a:tcPr/>
                </a:tc>
                <a:tc>
                  <a:txBody>
                    <a:bodyPr/>
                    <a:lstStyle/>
                    <a:p>
                      <a:pPr algn="ctr"/>
                      <a:r>
                        <a:rPr lang="en-US" sz="2400" b="1" dirty="0" smtClean="0">
                          <a:solidFill>
                            <a:srgbClr val="FF0000"/>
                          </a:solidFill>
                          <a:latin typeface="+mn-lt"/>
                        </a:rPr>
                        <a:t>82%</a:t>
                      </a:r>
                      <a:endParaRPr lang="en-US" sz="2400" b="1" dirty="0">
                        <a:solidFill>
                          <a:srgbClr val="FF0000"/>
                        </a:solidFill>
                        <a:latin typeface="+mn-lt"/>
                      </a:endParaRPr>
                    </a:p>
                  </a:txBody>
                  <a:tcPr/>
                </a:tc>
                <a:tc>
                  <a:txBody>
                    <a:bodyPr/>
                    <a:lstStyle/>
                    <a:p>
                      <a:pPr algn="r"/>
                      <a:r>
                        <a:rPr lang="en-US" sz="2800" b="1" dirty="0" smtClean="0">
                          <a:solidFill>
                            <a:schemeClr val="accent6">
                              <a:lumMod val="75000"/>
                            </a:schemeClr>
                          </a:solidFill>
                          <a:latin typeface="+mn-lt"/>
                        </a:rPr>
                        <a:t>$ 662 </a:t>
                      </a:r>
                      <a:r>
                        <a:rPr lang="en-US" sz="2400" b="1" dirty="0" smtClean="0">
                          <a:solidFill>
                            <a:schemeClr val="accent6">
                              <a:lumMod val="75000"/>
                            </a:schemeClr>
                          </a:solidFill>
                          <a:latin typeface="+mn-lt"/>
                        </a:rPr>
                        <a:t>Million</a:t>
                      </a:r>
                      <a:endParaRPr lang="en-US" sz="2400" b="1" dirty="0">
                        <a:solidFill>
                          <a:schemeClr val="accent6">
                            <a:lumMod val="75000"/>
                          </a:schemeClr>
                        </a:solidFill>
                        <a:latin typeface="+mn-lt"/>
                      </a:endParaRPr>
                    </a:p>
                  </a:txBody>
                  <a:tcPr/>
                </a:tc>
                <a:tc>
                  <a:txBody>
                    <a:bodyPr/>
                    <a:lstStyle/>
                    <a:p>
                      <a:pPr algn="r"/>
                      <a:r>
                        <a:rPr lang="en-US" sz="2400" b="1" dirty="0" smtClean="0">
                          <a:solidFill>
                            <a:srgbClr val="FF0000"/>
                          </a:solidFill>
                          <a:latin typeface="+mn-lt"/>
                        </a:rPr>
                        <a:t>18 %</a:t>
                      </a:r>
                      <a:endParaRPr lang="en-US" sz="2400" b="1" dirty="0">
                        <a:solidFill>
                          <a:srgbClr val="FF0000"/>
                        </a:solidFill>
                        <a:latin typeface="+mn-lt"/>
                      </a:endParaRPr>
                    </a:p>
                  </a:txBody>
                  <a:tcPr/>
                </a:tc>
              </a:tr>
            </a:tbl>
          </a:graphicData>
        </a:graphic>
      </p:graphicFrame>
      <p:pic>
        <p:nvPicPr>
          <p:cNvPr id="3" name="Picture 2"/>
          <p:cNvPicPr>
            <a:picLocks noChangeAspect="1"/>
          </p:cNvPicPr>
          <p:nvPr/>
        </p:nvPicPr>
        <p:blipFill>
          <a:blip r:embed="rId2"/>
          <a:stretch>
            <a:fillRect/>
          </a:stretch>
        </p:blipFill>
        <p:spPr>
          <a:xfrm>
            <a:off x="10672830" y="4057647"/>
            <a:ext cx="912983" cy="912983"/>
          </a:xfrm>
          <a:prstGeom prst="rect">
            <a:avLst/>
          </a:prstGeom>
        </p:spPr>
      </p:pic>
      <p:pic>
        <p:nvPicPr>
          <p:cNvPr id="4" name="Picture 3"/>
          <p:cNvPicPr>
            <a:picLocks noChangeAspect="1"/>
          </p:cNvPicPr>
          <p:nvPr/>
        </p:nvPicPr>
        <p:blipFill>
          <a:blip r:embed="rId3"/>
          <a:stretch>
            <a:fillRect/>
          </a:stretch>
        </p:blipFill>
        <p:spPr>
          <a:xfrm>
            <a:off x="1227261" y="3544360"/>
            <a:ext cx="945679" cy="1426270"/>
          </a:xfrm>
          <a:prstGeom prst="rect">
            <a:avLst/>
          </a:prstGeom>
        </p:spPr>
      </p:pic>
      <p:sp>
        <p:nvSpPr>
          <p:cNvPr id="7" name="TextBox 6"/>
          <p:cNvSpPr txBox="1"/>
          <p:nvPr/>
        </p:nvSpPr>
        <p:spPr>
          <a:xfrm>
            <a:off x="1810139" y="177282"/>
            <a:ext cx="5225143" cy="369332"/>
          </a:xfrm>
          <a:prstGeom prst="rect">
            <a:avLst/>
          </a:prstGeom>
          <a:noFill/>
        </p:spPr>
        <p:txBody>
          <a:bodyPr wrap="square" rtlCol="0">
            <a:spAutoFit/>
          </a:bodyPr>
          <a:lstStyle/>
          <a:p>
            <a:r>
              <a:rPr lang="en-US" u="sng" dirty="0">
                <a:solidFill>
                  <a:srgbClr val="0070C0"/>
                </a:solidFill>
                <a:effectLst>
                  <a:outerShdw blurRad="38100" dist="38100" dir="2700000" algn="tl">
                    <a:srgbClr val="000000">
                      <a:alpha val="43137"/>
                    </a:srgbClr>
                  </a:outerShdw>
                </a:effectLst>
              </a:rPr>
              <a:t>SCHOOL FINANCE FUNDAMENTALS  --- </a:t>
            </a:r>
            <a:r>
              <a:rPr lang="en-US" sz="1100" u="sng" dirty="0" smtClean="0">
                <a:solidFill>
                  <a:srgbClr val="0070C0"/>
                </a:solidFill>
                <a:effectLst>
                  <a:outerShdw blurRad="38100" dist="38100" dir="2700000" algn="tl">
                    <a:srgbClr val="000000">
                      <a:alpha val="43137"/>
                    </a:srgbClr>
                  </a:outerShdw>
                </a:effectLst>
              </a:rPr>
              <a:t>Continued</a:t>
            </a:r>
            <a:endParaRPr lang="en-US" dirty="0"/>
          </a:p>
        </p:txBody>
      </p:sp>
    </p:spTree>
    <p:extLst>
      <p:ext uri="{BB962C8B-B14F-4D97-AF65-F5344CB8AC3E}">
        <p14:creationId xmlns:p14="http://schemas.microsoft.com/office/powerpoint/2010/main" val="4091164519"/>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1" y="1433343"/>
            <a:ext cx="10018713" cy="4843849"/>
          </a:xfrm>
        </p:spPr>
        <p:txBody>
          <a:bodyPr>
            <a:normAutofit lnSpcReduction="10000"/>
          </a:bodyPr>
          <a:lstStyle/>
          <a:p>
            <a:pPr marL="0" indent="0">
              <a:buNone/>
            </a:pPr>
            <a:r>
              <a:rPr lang="en-US" sz="3600" dirty="0" smtClean="0"/>
              <a:t>“In fiscal year 2015, the state spent $630 million from the education fund for higher education, $432 million in general fund for higher education, and $458 million in sales tax earmarks for transportation.  </a:t>
            </a:r>
            <a:r>
              <a:rPr lang="en-US" sz="3600" b="1" i="1" u="sng" dirty="0" smtClean="0">
                <a:solidFill>
                  <a:schemeClr val="accent6">
                    <a:lumMod val="75000"/>
                  </a:schemeClr>
                </a:solidFill>
              </a:rPr>
              <a:t>The budget buckets have become completely co-mingled</a:t>
            </a:r>
            <a:r>
              <a:rPr lang="en-US" sz="3600" dirty="0" smtClean="0">
                <a:solidFill>
                  <a:schemeClr val="accent6">
                    <a:lumMod val="75000"/>
                  </a:schemeClr>
                </a:solidFill>
              </a:rPr>
              <a:t>.</a:t>
            </a:r>
            <a:r>
              <a:rPr lang="en-US" sz="3600" dirty="0" smtClean="0"/>
              <a:t>”</a:t>
            </a:r>
          </a:p>
          <a:p>
            <a:pPr marL="0" indent="0">
              <a:buNone/>
            </a:pPr>
            <a:r>
              <a:rPr lang="en-US" dirty="0"/>
              <a:t> </a:t>
            </a:r>
            <a:r>
              <a:rPr lang="en-US" dirty="0" smtClean="0"/>
              <a:t>                                           Natalie Gochnour – Continued… </a:t>
            </a:r>
            <a:r>
              <a:rPr lang="en-US" sz="1400" dirty="0" smtClean="0"/>
              <a:t>(Deseret News Op Ed: Oct 3, 2014)</a:t>
            </a:r>
          </a:p>
          <a:p>
            <a:pPr marL="0" indent="0">
              <a:buNone/>
            </a:pPr>
            <a:r>
              <a:rPr lang="en-US" dirty="0" smtClean="0"/>
              <a:t>                                             </a:t>
            </a:r>
            <a:r>
              <a:rPr lang="en-US" sz="1400" dirty="0" smtClean="0"/>
              <a:t>Associate Dean, David Eccles School of Business, U of U; Chief Economist, Salt Lake Chamber</a:t>
            </a:r>
          </a:p>
          <a:p>
            <a:pPr marL="0" indent="0">
              <a:buNone/>
            </a:pPr>
            <a:r>
              <a:rPr lang="en-US" dirty="0"/>
              <a:t>	</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381" y="5045983"/>
            <a:ext cx="1406911" cy="1703466"/>
          </a:xfrm>
          <a:prstGeom prst="rect">
            <a:avLst/>
          </a:prstGeom>
        </p:spPr>
      </p:pic>
      <p:sp>
        <p:nvSpPr>
          <p:cNvPr id="7" name="AutoShape 2" descr="data:image/jpeg;base64,/9j/4AAQSkZJRgABAQAAAQABAAD/2wCEAAkGBxQSEhUTExQWFRQVGBgXFhgYFxcUGBcYGBgXFhcXGBcZHCggGBwlHBcUIjEhJSkrLi4uGB8zODQsNygtLiwBCgoKDg0OGhAQGywkICQsLCwsLCwsLCwsLCwsLCwsLCwsLCwsLCwsLCwsLCwsLCwsLCwsLCwsLCwsLCwsLCwsLP/AABEIAKgBLAMBIgACEQEDEQH/xAAbAAEAAgMBAQAAAAAAAAAAAAAABAUDBgcCAf/EAD8QAAEDAQYDBQYEAwcFAAAAAAEAAhEDBAUSITFBBlFhEyJxgZEyobHB0fAUI0LhUmLxBxVTcoKSohYzk7LT/8QAGQEBAQEBAQEAAAAAAAAAAAAAAAMCAQQF/8QAIxEBAQACAwEAAgIDAQAAAAAAAAECEQMhMRJBYVFxBNHwE//aAAwDAQACEQMRAD8A7iiIgIiICIiAiIgIiICIiAiL5iHMIPqLG+u0akKPUtgiZ8BzXLY7pLJhY/xDdJVXaK5iZXlmmuax9tfKbaQJzMnaNlTX7RxUnRrqPFTwTCw2gSCFi3amPTk9stYDy2oJaemipbfdFQuxUnDDqM81uPGVy4mGowfmN1HMeHNaXdN6EOwH0U/H0scsc4uuFbxr03inWhzNju3x5hdSsNYvZDhE6eC5NXcHGAYJ/pC224b1bTa3E5xd7AnTLMH3keiTJ5ufj/MbZQx0tCfXNT7JeZxAOzBI8ROShU64qMBG4UT8Ue0a0CZcB5kqkunks23BERXSFjrV2sjEQJ05nwGp8ljc8vJa0wBk53Xk2cj1O2msxSXXftN14WiwtpEPoU6b3VS7FjDwCBn3sp3KC6/FE+zTeephg8w4hwH+k+aY6v8AAwdcbj7sA+Kkogjfm/yf8k7SrvTb5VCT5AsAnzVXwdxI28KDqzaZphtV9KCQ6SwgEyOcq9QRhbI9tj2eIxDxJYSB5kLPTqBwBaQQdCDIPmot7240KL6op1KpaBFOmMT3kkABo8T5CVrFwcVttFrfZK1mq2K1hnahri0iozIYg5vdfGkEHeDIMBuaLDRqmcLsnDPLQjmPmNvME5kBERAREQEREBEUS2WwNGq5bp2TaWi1+tbM+8+OgK89uQfayWftr4rYl5dUAVQ22wFjNvXLmfKbarUdslBfXymV4bWLl4qUQATM/f7rG61prV8cRupOz7wz6LJcPErbTMSC3ZabxMHdo8uacLSYb8zGuYVtwNeVMs7oAIOY93yXlw5L96enPikw232k4kZ5BZ2YY3Vd+JLsgCZ5D5r3YadSBjEHdejfaEizBRzVjFNemkpsYK9lDsiJ8VoHE3AgxdtZwGumXD9JG8cjoulRKxuZORT1rHK4+OBVn1KFf8wECDHXZWV332ztGDCTTJh/pkfIxn0XTb3uCnUzcwOHgFrVq4OY3OlkOR58uinli9GPJMuqvLqqgWclhmM4nMdFP4VqNrvDgIwmT7x8YVFc1newQGxiyeD6Ze9bjwpdPYNc4iC8yByH2Vrj3bHn5Otr5CiL1vMjXb/2mdWgnxIkk9ZlcvrcOUrff94Uq5qdkLPQLmMqOph5LGgY8JBcBqBpMarqBBpkkAlpMkDVpOpA3B1I1mYmYUOw3RZxaKtspj86s1rKjsTjIYAAMJMNIgbAp+RxuzXpW/uCzzWqTTvBtEOxuDuzDjDS6ZiDEaQANlvl6Wx3/UVkpCocP4So5zA44Zl8FzZiep5K5dwLYjY32Hsj+He81C3G8kPJBxNcSSDIHTyJS5eBrHZarK9Om412Bw7V9R73uDgGnGSe9AAAnTaE/v8A7rRf1/3e3HbJw7TfctstpqVhXoWiq6gW1XNbSLajZLGAxidObtchEQu5XHeIfQsxqPb2tWix8EgOcSxrnEN1Ouyi0uD7I2y1bGKZ/D1nOdUbjfJLiCTixYhmBoVl/wClrL21nr9n+ZZGdnQdif3WYSyCJh2ROZnVJ/ov+1pRtLHlwY9ri04XAEHCeTo0PQrQOALmtNotH97XgS20dm6z06Ip9k2kxrz3syS4mXEf5jrlG4XNw/Z7K6u+gzA60VDVqnE52J5JJPeJjMnIQM1H4duSz3bR/D2cOwlznhhcXvJdE66DICTAG5SCztXt0ueIjywPJ8pDfQKSsFGmZxu9qIA1wjWJ5nKfAclnQEREBERARFGtdaMhqUtGO323AMtfuStB4i4qbRyJxOOg3/YdVa8U3kKbXEn2QT5DYLjrnOq1HVX/AHyChldvZw8UrzffGtpfUcGPLG4sgACfMkLf+GeJzaKbBUGGplPJ3UcvBcUtjoqHxPxXTuC6BeGPGggys3rw1O3Q32jJeLNUxHX9lr3EN9CkAxubvlzVXYb1quLWNkveRz+OwjMlTy5JLpycds26MKgyAUesHDPKNku9oa0AnE6Mzpn06KSajZMxkqeptUve6n2kENZmd9gP6r5wdwebI576xDnuMticIG+uplbi+0BsbL3jxCOnxU5hJdqXK2aYfxABhPxGaiW+lvGYP38FjswnUmPv0Wt1zUTn2qAc16s9pJUF9oZT2nfmVlZbwdPgVqM2LLGvoeq11r67cvkqyvfAG+mq5llMfSY2+NniVGrWXcKkoX/poQtislcVGyN0xzxy8LjcfWKw2YOMeqvQIVZZ2w4Ea/FWitxxLOij1ahLsDTBiXGJgEkCBzMO5xCkKPVpkOxtEkgBw0kAkiDzzOvPZUYeZdTjE4vaSGkkNBBJhvsgSJIGm6yVbK1xkiHaYgS10csTYJHTRY4dUjE0saCDBILiQZHskgCYOuylII3Y1B7NSf8AO0O9MJb75TFVH6abuuJzJ/04XR6lSUQRcdb+Cn/5Hf8AzX380/4bP91Sf/SPf5KSiCN+GcfbqOPMN7g8iO8P9yy0aDWCGgCczzJ5k6k9SsiICIiAiIgIi81H4QSdACfRBhttpFNs7nRU9OuXOkrXrLfT7QS6pkZMDQAbQrazPiFL6+vFPnTQ+JrQ4ta2pIxHfMwDMH3LWra4Bhj3LceLrN3iIGTiR4ESZ9Vz2/6hax2cbBQ/T2YZaxau+gX1YaJkrsFjqCzWZo0OGOey5zwxdxL2k/qIW5cRWjMMGjRGs+5c5c9RnHHd7U1eqXvLnEmTPNXFz2wUZqH2nCBlo3p4/BVdGzYsz7I1PPoFIFDGZce7y2/ovFcu3q+ZZpvtlv2kWA4xO4GZ8MlMpW9jxkdNNRB0GS0N9oDcLG+04gAfZWycO3Q8EPqOwg5YROu0/e69PHyZ5fh5c8MMfyvKjjimCQAAICsbG7Icl6pEAZbGPv73Ue8rRgGIa8ufRV1rtOXfTNeVVuGTyUSw0DhElQ7ZSrVQIDWAkE4jtyy3Uym1zRntyMpO67YkCxsBk5lY6rGjTToo1S0HkfQnwk+qratse0k6iemXIdFq2Q+bUDiW/BRcG4pB1+91U0uI5ywiMx5coWscU2iq6tUeQXtBBGeTZyHlOXoqk25zqbAH1BUOPtQAAzX8sMI7xJGs7lZuH13smUx602y0X5gMxlyA066+4Lo/Ct4CpTaWkEQuKMoF2MdoXAOLQTBzGU9c5Ww8D3nUpvdSJPdMeWoIHOCFm4Tj7a3eTp3WicwVOVLdlpD2ggyrei+QvVx15c4i2s97vYwyBhwB5OKTOLAJgDDAOWZ12k2fFhbi9qBPisiKjAiIgIiICIiAiIgIiICIiAvjmyIOhX1EHOL7sDrPVgZN/S7XuyPUxl4qxstcObIW0XvdjLRTwOyOrXDVp5/stL/A1KDSx0BzT5OHMFRuNxv6Vl3Guf2gUnAuLSR7JmcjiER6rQbVZ3PLcZxGQMxHuXULzY6q1jB3pMQM43+/BaneF3vFVjA3JrpeenL1UMrqr4eJPD13jGDs0T0yVdbXY6pPMrb7PQwUqruVM/BarY6erj4KHLdSLcXdr08gACcvoq61XmWthgxEctPVeL0rd5tOYk5/Er1VYMOECBspYYb7qmeX4iuuS8z2wqVDOcagAdJ3811OlegcQGuEQc+UQAM85kiFxW39wmHDq3L4LbP7P6WNzqrgXEQ1ozMTJPyXvs63Hh33qup0rVAknIfeazB+eJ2XIHYfVVoYWNl2uw138cz12Wpcc8Rua1tBhh7my86YW/KU9axk1tfXzxjTpuLW98jIxEA+Kh0eO6TsnBzeuo9y5eQSJmV8e4AtH8RPoBK38ftn/wBf07jddup1AHNeHA6EHJWb6DHiHAH4+q4PZLVUoOD6by0zpsehG637hzjVtSG1Ja7/AIxzkaecLN69bmr4uLy4RgVHWcMeKgh9KrJBEkjC8EFpnPyGa5tabHVoPLewbTeMgXOqOLMtWhziPB2Z6rtNivFrwIcCNoMqPxFcdO2U4MCo32HjUHkebUlcu99uRXNdxAgd7c8l7ojsrYZ7uODPlBHwWx3fdlVjsD2YSMjmfLPTNWF6cN4iHgd5pBPUbheTPK5WvTjMcZI3Hhmt+W0TtzWzWQ5lapcdIMYANMls1ldmF6+K9R4+Sd1OREXpQEREBERAREQEREBERAREQEREBV983U20MwklpGYcNR9QrBEs2NX4d4R/DvFR9XtHNnCMOECREnMzkT6q7t93UnguexpIBzjP91NXxxWfmSaa+ra5/aqMU62WWAhaDW7rPEn6LsV9UBUp1ABmWnzXIr0ploHQu+RXz/8AJmrHu/x7uVpd62yao6A+uiiW63vwQMhufovXEDIdi5FZrPSDm55jkr8Vw+YjyTP6sVIsrnuDWhsu0DTi/ddz4H4c/DUWtd7Zzd0kDILSP7OrrFS1YiO7SGKP5jk2f+R8l1mva20mFzjAAnwHNUyu08cWC86raVNz3GA0EnwAM+6VwureP4irUru1e6ROzRk0eke9b1xbedS0tDAC2lUyA0dVHX+FvTXPbRaLbrvptGHyy0TC7rfJLJpXUKgxVA0y0HXbPYL4/E5oLT3m6AeizULIGA4cpXqz08yAdSfrqqPPou8PfHaHyyHqt94OwMqMAdH8oGR6ZaLTqFIkwBM7DXwXUuHeH2UA2pOJ8biAJz0OYPip5PRxSr51mY/aDrI7p25eS8OrvoZkl7NzGbR15jqs7XgiDkfvdeqTSDzG30KnZ/C39pTWsqgPEEjfpyXrsYPQrDZKApk4cmnbkpsiYO+Y+YTSdQrCMJI5Ej5hXNN2XmqYGKjx4FWrT3fRMGcot6VTEF7VdTqYXKwBlenHLbz2afURFpwREQEREBERAREQEREBERAREQFCttfYLLa62ERuVU13zmp5ZfhrGPrXy8DYyPULQuN7B2cEaOJ9QB9FubX94HqonE1g7anAiZn6rz8uP3hXo4svnOVwe/qUyrC57sJpy1bTfHDga3x15/crDw/RGEjcLz4Syaq+dlv1F3wjZfwtmc92Re4u8h3Wj3E+awh7rW41H92gw5N/xCMwT0ClXvZXVKVOizQgYjyGpP3zWezURiwBv5bInlA267K/6Zx16jWukwsL6oOFoMN0JGy55eJa55IbhBJgDbouhXvbqcfmCdSG65D9Xmte4uqMa2nTYxoaO8CBrlAg+uvJUlcyx3GptpclGqDC4ZjMe8f1Ckvqk5MyO7joMtuZzXyz2AFzZMnYmTB1yHp6qkrz2fws7lvVtEEtYO1P6yZgTs2MuUrdeHuIu2lrwGunY5GdhO+U+S51RszXGB67R06r6wvpQTLmTBI1HjHmsWfwthnZ67M0Ar5bajgzuTIIOUfPULTeH+ICAGuMtGXULdrPVDgDzEhYVynSTddsxtE6kSR7pHRS6pwtJ/hM+W/uVc6gZxM1nPwjJWhZjYQf1AtPmIK0hvtHqMHaYh+oD9/krOiMh5KkumqX0WzkW5HmDoferyloFzEz66ZKoyUmxVdlgK8UTBWpdVOzcWyLyx0hel6ERERAREQEREBERAREQEREBeajoBK9LBbXQ1cvhEC2uzHh+6hVipFpdn6KJWcpVSMRUim+dfAqKXLJRfBWY1VLflAw4QtSugRVcz+ISF0C+KGJs+RWi2qkWV2OA0cB5GAfio8s7W4ruabYKUNyEkBo+Sw2luFoa0e2c/mVZsGY6j4EqvtWcn+ER81axnG9tE4qBNciYiB5DPVV172mmyzgEYqkwwjrHrmtm4goBzHOjvZEGM41+q0/8C6vWZTbs0uJJy2Ex0krEva9lmPX5YLrsLnlrGCTt8SSryw8N1i9hd3dZJ1AAA0lbHd1lZZ3BjdS2S7KSZ+isK9doznkD5mF25GHFI1C18PdnlTOJwg7ZgkjLlko/wDdNWC8tOsO3zP2M1eGoRUmcsLgD/kdCn2O3TroRn030WdrXjjnAJo1y2MIObfmulcNXgHU8O428Tsq3im6m2iiXUwO0bmwxmY/STvkqTgy8sLxiJ5EHODmu3+Upjq6dVs2cQp7HQPP1VZYquUqyADm5LUQy9QaFDs31QPZd3x55kesq3p6BRcEwd9D6ypYTxnK7ZF8hF9RhKsb8yPNSlAsntKerYeJ5eiIi2yIiICIiAiIgIiICIiAo1sPdKzvdAlRXnunqs5OxUWioopes1pKilR2ronNA7NeRqvIXBNDgQWnda3eljh4y/UD6FXRcsVoHaD+ce/qEy7jWN1WfFAHRxHr/VVtuALhT655a8/gp1qMMcR0d6j9lHqAx2jhDsOm0mJWqT1R3qAWOn2YiOkbLUeH3AWqZgFhEHxC22+qR7J7RyPzK0Ww0x24DhMfNSeufhsb7fjtDwIhoa0EeZKl215bSEZkuaT5fYXkWLC9rwIa4QekaeAWa86JEGAW9NZ+mixbfVJlJ0rXPzpjSWvPmSCduazMcZ7u8T4SYUSsfZI2PoJH0+KsLLJ73L7+Z9Vm5N3KLCxskx/D7zotLvSzilaqhaIbinlmQCYW+WRsNLiIOf1WuX3ZMTHudlJLuXhnstb0jv6bXctsxtaefr5rYKWozXNuBL9bVb2bnQ9uWuo2PwW/0391ViOVl7i0/V7/AFWWnqsNF4LRGwAKkMyXai9FfCV9lfCFyOPdmOan0KmIT5HxCgUcipNlME9fj9/BVwrGUSkRFVMREQEREBERAREQEREEe1HQc8/T7Cw1XZL1aX96OQH1+iiVqinl63EC0hQnuhT6qr67c1LJuPLSvhK+DqvL3BcdZGu2WNxIMjUKO60tG6l5OEhcl26zsh7cvAjlvHxWG8SfZGqw0nYXTtv4KRbakOB2cNRsty7hPVNb6ecDz+i5lVtTqNqc8gljSGvcASGumc/X3rpt9WxtKm+oToDHU54fkub0GtNmrEVcbsTS8EwBidm6P1kkRJ6rGu3oluv6b/cdsFRoP6TpuvN+2o0XtYGw17dRnBnkQtS4OqvY7Di7uo315eYK361WQVcM5wPj9hSv5juWuslRZ7EH+16hReIKjaDAMzJ03cfoFe1XCkAACTsP3Wt3xd1SuS52sZDYeCzqRyZWsNwWx1YPk+yRA2AM6eik8UOigWj2nd0RzPTwVJwzSfTceYcQeueiv691vqVWvMlg0HI5Jtqdeubsa+i7Ew4Xt+R3C2G7eNKoGFzSTOe0j7lbFeXA76xL6JAO4dkD4GMirDhLgMUnGpamse4iGs9prRuXZQXbevPL0/Us3XlssvSz/s7tVWqypUflTkBg5nMujmBIE9Y2W6NKj0GAAAAADIACAByA2WeVkepX1q8YkxLrjI05r0Hw4LxTXrdbjNWSL40yF9V0hERAREQEREBERAXwlEQU1nr4wXbkkn5e5YHuRFCXpW+sZco1Rq+olIxFi8Ppoiy0iVbMFis9QsMH2T7kRTymu47E2qzkqfia8+woCQ4iSMoyOozKIqT0c0vC961pxE+xSZJB5nIOPOCNBqXBVdSoxzmkU8Lx7RBkaDINjLP5hEW9duW3UdD4LukVKVOpGbS5pPMTi90+8rdKDeW2nwRFCTva2Vvj4bHJJOpXt9kaBmvqLXzE91TWW7QCTGpJV3ZbPGy+Is4yR3KrGIC+DNEWqyytdyXtq+IuwrJhhGhEXXGdgXxyIuxxMslUOGWxg+OR+YWdEV8fEr6IiLrgiIgIiIP/2Q==">
            <a:hlinkClick r:id="rId3"/>
          </p:cNvPr>
          <p:cNvSpPr>
            <a:spLocks noChangeAspect="1" noChangeArrowheads="1"/>
          </p:cNvSpPr>
          <p:nvPr/>
        </p:nvSpPr>
        <p:spPr bwMode="auto">
          <a:xfrm>
            <a:off x="511389" y="-1931988"/>
            <a:ext cx="10769321" cy="16800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4" descr="data:image/jpeg;base64,/9j/4AAQSkZJRgABAQAAAQABAAD/2wCEAAkGBxQSEhUTExQWFRQVGBgXFhgYFxcUGBcYGBgXFhcXGBcZHCggGBwlHBcUIjEhJSkrLi4uGB8zODQsNygtLiwBCgoKDg0OGhAQGywkICQsLCwsLCwsLCwsLCwsLCwsLCwsLCwsLCwsLCwsLCwsLCwsLCwsLCwsLCwsLCwsLCwsLP/AABEIAKgBLAMBIgACEQEDEQH/xAAbAAEAAgMBAQAAAAAAAAAAAAAABAUDBgcCAf/EAD8QAAEDAQYDBQYEAwcFAAAAAAEAAhEDBAUSITFBBlFhEyJxgZEyobHB0fAUI0LhUmLxBxVTcoKSohYzk7LT/8QAGQEBAQEBAQEAAAAAAAAAAAAAAAMCAQQF/8QAIxEBAQACAwEAAgIDAQAAAAAAAAECEQMhMRJBYVFxBNHwE//aAAwDAQACEQMRAD8A7iiIgIiICIiAiIgIiICIiAiL5iHMIPqLG+u0akKPUtgiZ8BzXLY7pLJhY/xDdJVXaK5iZXlmmuax9tfKbaQJzMnaNlTX7RxUnRrqPFTwTCw2gSCFi3amPTk9stYDy2oJaemipbfdFQuxUnDDqM81uPGVy4mGowfmN1HMeHNaXdN6EOwH0U/H0scsc4uuFbxr03inWhzNju3x5hdSsNYvZDhE6eC5NXcHGAYJ/pC224b1bTa3E5xd7AnTLMH3keiTJ5ufj/MbZQx0tCfXNT7JeZxAOzBI8ROShU64qMBG4UT8Ue0a0CZcB5kqkunks23BERXSFjrV2sjEQJ05nwGp8ljc8vJa0wBk53Xk2cj1O2msxSXXftN14WiwtpEPoU6b3VS7FjDwCBn3sp3KC6/FE+zTeephg8w4hwH+k+aY6v8AAwdcbj7sA+Kkogjfm/yf8k7SrvTb5VCT5AsAnzVXwdxI28KDqzaZphtV9KCQ6SwgEyOcq9QRhbI9tj2eIxDxJYSB5kLPTqBwBaQQdCDIPmot7240KL6op1KpaBFOmMT3kkABo8T5CVrFwcVttFrfZK1mq2K1hnahri0iozIYg5vdfGkEHeDIMBuaLDRqmcLsnDPLQjmPmNvME5kBERAREQEREBEUS2WwNGq5bp2TaWi1+tbM+8+OgK89uQfayWftr4rYl5dUAVQ22wFjNvXLmfKbarUdslBfXymV4bWLl4qUQATM/f7rG61prV8cRupOz7wz6LJcPErbTMSC3ZabxMHdo8uacLSYb8zGuYVtwNeVMs7oAIOY93yXlw5L96enPikw232k4kZ5BZ2YY3Vd+JLsgCZ5D5r3YadSBjEHdejfaEizBRzVjFNemkpsYK9lDsiJ8VoHE3AgxdtZwGumXD9JG8cjoulRKxuZORT1rHK4+OBVn1KFf8wECDHXZWV332ztGDCTTJh/pkfIxn0XTb3uCnUzcwOHgFrVq4OY3OlkOR58uinli9GPJMuqvLqqgWclhmM4nMdFP4VqNrvDgIwmT7x8YVFc1newQGxiyeD6Ze9bjwpdPYNc4iC8yByH2Vrj3bHn5Otr5CiL1vMjXb/2mdWgnxIkk9ZlcvrcOUrff94Uq5qdkLPQLmMqOph5LGgY8JBcBqBpMarqBBpkkAlpMkDVpOpA3B1I1mYmYUOw3RZxaKtspj86s1rKjsTjIYAAMJMNIgbAp+RxuzXpW/uCzzWqTTvBtEOxuDuzDjDS6ZiDEaQANlvl6Wx3/UVkpCocP4So5zA44Zl8FzZiep5K5dwLYjY32Hsj+He81C3G8kPJBxNcSSDIHTyJS5eBrHZarK9Om412Bw7V9R73uDgGnGSe9AAAnTaE/v8A7rRf1/3e3HbJw7TfctstpqVhXoWiq6gW1XNbSLajZLGAxidObtchEQu5XHeIfQsxqPb2tWix8EgOcSxrnEN1Ouyi0uD7I2y1bGKZ/D1nOdUbjfJLiCTixYhmBoVl/wClrL21nr9n+ZZGdnQdif3WYSyCJh2ROZnVJ/ov+1pRtLHlwY9ri04XAEHCeTo0PQrQOALmtNotH97XgS20dm6z06Ip9k2kxrz3syS4mXEf5jrlG4XNw/Z7K6u+gzA60VDVqnE52J5JJPeJjMnIQM1H4duSz3bR/D2cOwlznhhcXvJdE66DICTAG5SCztXt0ueIjywPJ8pDfQKSsFGmZxu9qIA1wjWJ5nKfAclnQEREBERARFGtdaMhqUtGO323AMtfuStB4i4qbRyJxOOg3/YdVa8U3kKbXEn2QT5DYLjrnOq1HVX/AHyChldvZw8UrzffGtpfUcGPLG4sgACfMkLf+GeJzaKbBUGGplPJ3UcvBcUtjoqHxPxXTuC6BeGPGggys3rw1O3Q32jJeLNUxHX9lr3EN9CkAxubvlzVXYb1quLWNkveRz+OwjMlTy5JLpycds26MKgyAUesHDPKNku9oa0AnE6Mzpn06KSajZMxkqeptUve6n2kENZmd9gP6r5wdwebI576xDnuMticIG+uplbi+0BsbL3jxCOnxU5hJdqXK2aYfxABhPxGaiW+lvGYP38FjswnUmPv0Wt1zUTn2qAc16s9pJUF9oZT2nfmVlZbwdPgVqM2LLGvoeq11r67cvkqyvfAG+mq5llMfSY2+NniVGrWXcKkoX/poQtislcVGyN0xzxy8LjcfWKw2YOMeqvQIVZZ2w4Ea/FWitxxLOij1ahLsDTBiXGJgEkCBzMO5xCkKPVpkOxtEkgBw0kAkiDzzOvPZUYeZdTjE4vaSGkkNBBJhvsgSJIGm6yVbK1xkiHaYgS10csTYJHTRY4dUjE0saCDBILiQZHskgCYOuylII3Y1B7NSf8AO0O9MJb75TFVH6abuuJzJ/04XR6lSUQRcdb+Cn/5Hf8AzX380/4bP91Sf/SPf5KSiCN+GcfbqOPMN7g8iO8P9yy0aDWCGgCczzJ5k6k9SsiICIiAiIgIi81H4QSdACfRBhttpFNs7nRU9OuXOkrXrLfT7QS6pkZMDQAbQrazPiFL6+vFPnTQ+JrQ4ta2pIxHfMwDMH3LWra4Bhj3LceLrN3iIGTiR4ESZ9Vz2/6hax2cbBQ/T2YZaxau+gX1YaJkrsFjqCzWZo0OGOey5zwxdxL2k/qIW5cRWjMMGjRGs+5c5c9RnHHd7U1eqXvLnEmTPNXFz2wUZqH2nCBlo3p4/BVdGzYsz7I1PPoFIFDGZce7y2/ovFcu3q+ZZpvtlv2kWA4xO4GZ8MlMpW9jxkdNNRB0GS0N9oDcLG+04gAfZWycO3Q8EPqOwg5YROu0/e69PHyZ5fh5c8MMfyvKjjimCQAAICsbG7Icl6pEAZbGPv73Ue8rRgGIa8ufRV1rtOXfTNeVVuGTyUSw0DhElQ7ZSrVQIDWAkE4jtyy3Uym1zRntyMpO67YkCxsBk5lY6rGjTToo1S0HkfQnwk+qratse0k6iemXIdFq2Q+bUDiW/BRcG4pB1+91U0uI5ywiMx5coWscU2iq6tUeQXtBBGeTZyHlOXoqk25zqbAH1BUOPtQAAzX8sMI7xJGs7lZuH13smUx602y0X5gMxlyA066+4Lo/Ct4CpTaWkEQuKMoF2MdoXAOLQTBzGU9c5Ww8D3nUpvdSJPdMeWoIHOCFm4Tj7a3eTp3WicwVOVLdlpD2ggyrei+QvVx15c4i2s97vYwyBhwB5OKTOLAJgDDAOWZ12k2fFhbi9qBPisiKjAiIgIiICIiAiIgIiICIiAvjmyIOhX1EHOL7sDrPVgZN/S7XuyPUxl4qxstcObIW0XvdjLRTwOyOrXDVp5/stL/A1KDSx0BzT5OHMFRuNxv6Vl3Guf2gUnAuLSR7JmcjiER6rQbVZ3PLcZxGQMxHuXULzY6q1jB3pMQM43+/BaneF3vFVjA3JrpeenL1UMrqr4eJPD13jGDs0T0yVdbXY6pPMrb7PQwUqruVM/BarY6erj4KHLdSLcXdr08gACcvoq61XmWthgxEctPVeL0rd5tOYk5/Er1VYMOECBspYYb7qmeX4iuuS8z2wqVDOcagAdJ3811OlegcQGuEQc+UQAM85kiFxW39wmHDq3L4LbP7P6WNzqrgXEQ1ozMTJPyXvs63Hh33qup0rVAknIfeazB+eJ2XIHYfVVoYWNl2uw138cz12Wpcc8Rua1tBhh7my86YW/KU9axk1tfXzxjTpuLW98jIxEA+Kh0eO6TsnBzeuo9y5eQSJmV8e4AtH8RPoBK38ftn/wBf07jddup1AHNeHA6EHJWb6DHiHAH4+q4PZLVUoOD6by0zpsehG637hzjVtSG1Ja7/AIxzkaecLN69bmr4uLy4RgVHWcMeKgh9KrJBEkjC8EFpnPyGa5tabHVoPLewbTeMgXOqOLMtWhziPB2Z6rtNivFrwIcCNoMqPxFcdO2U4MCo32HjUHkebUlcu99uRXNdxAgd7c8l7ojsrYZ7uODPlBHwWx3fdlVjsD2YSMjmfLPTNWF6cN4iHgd5pBPUbheTPK5WvTjMcZI3Hhmt+W0TtzWzWQ5lapcdIMYANMls1ldmF6+K9R4+Sd1OREXpQEREBERAREQEREBERAREQEREBV983U20MwklpGYcNR9QrBEs2NX4d4R/DvFR9XtHNnCMOECREnMzkT6q7t93UnguexpIBzjP91NXxxWfmSaa+ra5/aqMU62WWAhaDW7rPEn6LsV9UBUp1ABmWnzXIr0ploHQu+RXz/8AJmrHu/x7uVpd62yao6A+uiiW63vwQMhufovXEDIdi5FZrPSDm55jkr8Vw+YjyTP6sVIsrnuDWhsu0DTi/ddz4H4c/DUWtd7Zzd0kDILSP7OrrFS1YiO7SGKP5jk2f+R8l1mva20mFzjAAnwHNUyu08cWC86raVNz3GA0EnwAM+6VwureP4irUru1e6ROzRk0eke9b1xbedS0tDAC2lUyA0dVHX+FvTXPbRaLbrvptGHyy0TC7rfJLJpXUKgxVA0y0HXbPYL4/E5oLT3m6AeizULIGA4cpXqz08yAdSfrqqPPou8PfHaHyyHqt94OwMqMAdH8oGR6ZaLTqFIkwBM7DXwXUuHeH2UA2pOJ8biAJz0OYPip5PRxSr51mY/aDrI7p25eS8OrvoZkl7NzGbR15jqs7XgiDkfvdeqTSDzG30KnZ/C39pTWsqgPEEjfpyXrsYPQrDZKApk4cmnbkpsiYO+Y+YTSdQrCMJI5Ej5hXNN2XmqYGKjx4FWrT3fRMGcot6VTEF7VdTqYXKwBlenHLbz2afURFpwREQEREBERAREQEREBERAREQFCttfYLLa62ERuVU13zmp5ZfhrGPrXy8DYyPULQuN7B2cEaOJ9QB9FubX94HqonE1g7anAiZn6rz8uP3hXo4svnOVwe/qUyrC57sJpy1bTfHDga3x15/crDw/RGEjcLz4Syaq+dlv1F3wjZfwtmc92Re4u8h3Wj3E+awh7rW41H92gw5N/xCMwT0ClXvZXVKVOizQgYjyGpP3zWezURiwBv5bInlA267K/6Zx16jWukwsL6oOFoMN0JGy55eJa55IbhBJgDbouhXvbqcfmCdSG65D9Xmte4uqMa2nTYxoaO8CBrlAg+uvJUlcyx3GptpclGqDC4ZjMe8f1Ckvqk5MyO7joMtuZzXyz2AFzZMnYmTB1yHp6qkrz2fws7lvVtEEtYO1P6yZgTs2MuUrdeHuIu2lrwGunY5GdhO+U+S51RszXGB67R06r6wvpQTLmTBI1HjHmsWfwthnZ67M0Ar5bajgzuTIIOUfPULTeH+ICAGuMtGXULdrPVDgDzEhYVynSTddsxtE6kSR7pHRS6pwtJ/hM+W/uVc6gZxM1nPwjJWhZjYQf1AtPmIK0hvtHqMHaYh+oD9/krOiMh5KkumqX0WzkW5HmDoferyloFzEz66ZKoyUmxVdlgK8UTBWpdVOzcWyLyx0hel6ERERAREQEREBERAREQEREBeajoBK9LBbXQ1cvhEC2uzHh+6hVipFpdn6KJWcpVSMRUim+dfAqKXLJRfBWY1VLflAw4QtSugRVcz+ISF0C+KGJs+RWi2qkWV2OA0cB5GAfio8s7W4ruabYKUNyEkBo+Sw2luFoa0e2c/mVZsGY6j4EqvtWcn+ER81axnG9tE4qBNciYiB5DPVV172mmyzgEYqkwwjrHrmtm4goBzHOjvZEGM41+q0/8C6vWZTbs0uJJy2Ex0krEva9lmPX5YLrsLnlrGCTt8SSryw8N1i9hd3dZJ1AAA0lbHd1lZZ3BjdS2S7KSZ+isK9doznkD5mF25GHFI1C18PdnlTOJwg7ZgkjLlko/wDdNWC8tOsO3zP2M1eGoRUmcsLgD/kdCn2O3TroRn030WdrXjjnAJo1y2MIObfmulcNXgHU8O428Tsq3im6m2iiXUwO0bmwxmY/STvkqTgy8sLxiJ5EHODmu3+Upjq6dVs2cQp7HQPP1VZYquUqyADm5LUQy9QaFDs31QPZd3x55kesq3p6BRcEwd9D6ypYTxnK7ZF8hF9RhKsb8yPNSlAsntKerYeJ5eiIi2yIiICIiAiIgIiICIiAo1sPdKzvdAlRXnunqs5OxUWioopes1pKilR2ronNA7NeRqvIXBNDgQWnda3eljh4y/UD6FXRcsVoHaD+ce/qEy7jWN1WfFAHRxHr/VVtuALhT655a8/gp1qMMcR0d6j9lHqAx2jhDsOm0mJWqT1R3qAWOn2YiOkbLUeH3AWqZgFhEHxC22+qR7J7RyPzK0Ww0x24DhMfNSeufhsb7fjtDwIhoa0EeZKl215bSEZkuaT5fYXkWLC9rwIa4QekaeAWa86JEGAW9NZ+mixbfVJlJ0rXPzpjSWvPmSCduazMcZ7u8T4SYUSsfZI2PoJH0+KsLLJ73L7+Z9Vm5N3KLCxskx/D7zotLvSzilaqhaIbinlmQCYW+WRsNLiIOf1WuX3ZMTHudlJLuXhnstb0jv6bXctsxtaefr5rYKWozXNuBL9bVb2bnQ9uWuo2PwW/0391ViOVl7i0/V7/AFWWnqsNF4LRGwAKkMyXai9FfCV9lfCFyOPdmOan0KmIT5HxCgUcipNlME9fj9/BVwrGUSkRFVMREQEREBERAREQEREEe1HQc8/T7Cw1XZL1aX96OQH1+iiVqinl63EC0hQnuhT6qr67c1LJuPLSvhK+DqvL3BcdZGu2WNxIMjUKO60tG6l5OEhcl26zsh7cvAjlvHxWG8SfZGqw0nYXTtv4KRbakOB2cNRsty7hPVNb6ecDz+i5lVtTqNqc8gljSGvcASGumc/X3rpt9WxtKm+oToDHU54fkub0GtNmrEVcbsTS8EwBidm6P1kkRJ6rGu3oluv6b/cdsFRoP6TpuvN+2o0XtYGw17dRnBnkQtS4OqvY7Di7uo315eYK361WQVcM5wPj9hSv5juWuslRZ7EH+16hReIKjaDAMzJ03cfoFe1XCkAACTsP3Wt3xd1SuS52sZDYeCzqRyZWsNwWx1YPk+yRA2AM6eik8UOigWj2nd0RzPTwVJwzSfTceYcQeueiv691vqVWvMlg0HI5Jtqdeubsa+i7Ew4Xt+R3C2G7eNKoGFzSTOe0j7lbFeXA76xL6JAO4dkD4GMirDhLgMUnGpamse4iGs9prRuXZQXbevPL0/Us3XlssvSz/s7tVWqypUflTkBg5nMujmBIE9Y2W6NKj0GAAAAADIACAByA2WeVkepX1q8YkxLrjI05r0Hw4LxTXrdbjNWSL40yF9V0hERAREQEREBERAXwlEQU1nr4wXbkkn5e5YHuRFCXpW+sZco1Rq+olIxFi8Ppoiy0iVbMFis9QsMH2T7kRTymu47E2qzkqfia8+woCQ4iSMoyOozKIqT0c0vC961pxE+xSZJB5nIOPOCNBqXBVdSoxzmkU8Lx7RBkaDINjLP5hEW9duW3UdD4LukVKVOpGbS5pPMTi90+8rdKDeW2nwRFCTva2Vvj4bHJJOpXt9kaBmvqLXzE91TWW7QCTGpJV3ZbPGy+Is4yR3KrGIC+DNEWqyytdyXtq+IuwrJhhGhEXXGdgXxyIuxxMslUOGWxg+OR+YWdEV8fEr6IiLrgiIgIiIP/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 name="Picture 9"/>
          <p:cNvPicPr>
            <a:picLocks noChangeAspect="1"/>
          </p:cNvPicPr>
          <p:nvPr/>
        </p:nvPicPr>
        <p:blipFill>
          <a:blip r:embed="rId4"/>
          <a:stretch>
            <a:fillRect/>
          </a:stretch>
        </p:blipFill>
        <p:spPr>
          <a:xfrm>
            <a:off x="10172706" y="5627376"/>
            <a:ext cx="1904383" cy="107019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6274" y="5627376"/>
            <a:ext cx="1606764" cy="1055452"/>
          </a:xfrm>
          <a:prstGeom prst="rect">
            <a:avLst/>
          </a:prstGeom>
        </p:spPr>
      </p:pic>
      <p:pic>
        <p:nvPicPr>
          <p:cNvPr id="12" name="Picture 11"/>
          <p:cNvPicPr>
            <a:picLocks noChangeAspect="1"/>
          </p:cNvPicPr>
          <p:nvPr/>
        </p:nvPicPr>
        <p:blipFill>
          <a:blip r:embed="rId6"/>
          <a:stretch>
            <a:fillRect/>
          </a:stretch>
        </p:blipFill>
        <p:spPr>
          <a:xfrm>
            <a:off x="6727371" y="378436"/>
            <a:ext cx="4665305" cy="1247775"/>
          </a:xfrm>
          <a:prstGeom prst="rect">
            <a:avLst/>
          </a:prstGeom>
        </p:spPr>
      </p:pic>
      <p:sp>
        <p:nvSpPr>
          <p:cNvPr id="11" name="AutoShape 4" descr="Image result for paul harvey"/>
          <p:cNvSpPr>
            <a:spLocks noGrp="1" noChangeAspect="1" noChangeArrowheads="1"/>
          </p:cNvSpPr>
          <p:nvPr>
            <p:ph type="title"/>
          </p:nvPr>
        </p:nvSpPr>
        <p:spPr bwMode="auto">
          <a:xfrm>
            <a:off x="1619251" y="131606"/>
            <a:ext cx="4707023" cy="3277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0000"/>
          </a:bodyPr>
          <a:lstStyle/>
          <a:p>
            <a:pPr algn="l"/>
            <a:r>
              <a:rPr lang="en-US" sz="2000" u="sng" dirty="0">
                <a:solidFill>
                  <a:srgbClr val="0070C0"/>
                </a:solidFill>
                <a:effectLst>
                  <a:outerShdw blurRad="38100" dist="38100" dir="2700000" algn="tl">
                    <a:srgbClr val="000000">
                      <a:alpha val="43137"/>
                    </a:srgbClr>
                  </a:outerShdw>
                </a:effectLst>
              </a:rPr>
              <a:t>SCHOOL FINANCE FUNDAMENTALS  --- </a:t>
            </a:r>
            <a:r>
              <a:rPr lang="en-US" sz="1200" u="sng" dirty="0">
                <a:solidFill>
                  <a:srgbClr val="0070C0"/>
                </a:solidFill>
                <a:effectLst>
                  <a:outerShdw blurRad="38100" dist="38100" dir="2700000" algn="tl">
                    <a:srgbClr val="000000">
                      <a:alpha val="43137"/>
                    </a:srgbClr>
                  </a:outerShdw>
                </a:effectLst>
              </a:rPr>
              <a:t>Continued</a:t>
            </a:r>
            <a:r>
              <a:rPr lang="en-US" dirty="0"/>
              <a:t/>
            </a:r>
            <a:br>
              <a:rPr lang="en-US" dirty="0"/>
            </a:br>
            <a:endParaRPr lang="en-US" dirty="0"/>
          </a:p>
        </p:txBody>
      </p:sp>
    </p:spTree>
    <p:extLst>
      <p:ext uri="{BB962C8B-B14F-4D97-AF65-F5344CB8AC3E}">
        <p14:creationId xmlns:p14="http://schemas.microsoft.com/office/powerpoint/2010/main" val="6454190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91144" y="979714"/>
            <a:ext cx="8930747" cy="824930"/>
          </a:xfrm>
        </p:spPr>
        <p:txBody>
          <a:bodyPr>
            <a:normAutofit/>
          </a:bodyPr>
          <a:lstStyle/>
          <a:p>
            <a:pPr algn="ctr"/>
            <a:r>
              <a:rPr lang="en-US" sz="4400" u="sng" dirty="0" smtClean="0">
                <a:solidFill>
                  <a:srgbClr val="0070C0"/>
                </a:solidFill>
                <a:effectLst>
                  <a:outerShdw blurRad="38100" dist="38100" dir="2700000" algn="tl">
                    <a:srgbClr val="000000">
                      <a:alpha val="43137"/>
                    </a:srgbClr>
                  </a:outerShdw>
                </a:effectLst>
              </a:rPr>
              <a:t>STATE FUNDING</a:t>
            </a:r>
            <a:endParaRPr lang="en-US" sz="4400" u="sng" dirty="0">
              <a:solidFill>
                <a:srgbClr val="0070C0"/>
              </a:solidFill>
              <a:effectLst>
                <a:outerShdw blurRad="38100" dist="38100" dir="2700000" algn="tl">
                  <a:srgbClr val="000000">
                    <a:alpha val="43137"/>
                  </a:srgbClr>
                </a:outerShdw>
              </a:effectLst>
            </a:endParaRPr>
          </a:p>
        </p:txBody>
      </p:sp>
      <p:sp>
        <p:nvSpPr>
          <p:cNvPr id="8" name="Text Placeholder 7"/>
          <p:cNvSpPr>
            <a:spLocks noGrp="1"/>
          </p:cNvSpPr>
          <p:nvPr>
            <p:ph type="body" idx="1"/>
          </p:nvPr>
        </p:nvSpPr>
        <p:spPr>
          <a:xfrm>
            <a:off x="1891143" y="2591851"/>
            <a:ext cx="8930748" cy="820900"/>
          </a:xfrm>
        </p:spPr>
        <p:txBody>
          <a:bodyPr>
            <a:noAutofit/>
          </a:bodyPr>
          <a:lstStyle/>
          <a:p>
            <a:pPr algn="ctr"/>
            <a:r>
              <a:rPr lang="en-US" sz="4000" u="sng" dirty="0" smtClean="0">
                <a:effectLst>
                  <a:outerShdw blurRad="38100" dist="38100" dir="2700000" algn="tl">
                    <a:srgbClr val="000000">
                      <a:alpha val="43137"/>
                    </a:srgbClr>
                  </a:outerShdw>
                </a:effectLst>
              </a:rPr>
              <a:t>How</a:t>
            </a:r>
            <a:r>
              <a:rPr lang="en-US" sz="4400" u="sng" dirty="0" smtClean="0">
                <a:effectLst>
                  <a:outerShdw blurRad="38100" dist="38100" dir="2700000" algn="tl">
                    <a:srgbClr val="000000">
                      <a:alpha val="43137"/>
                    </a:srgbClr>
                  </a:outerShdw>
                </a:effectLst>
              </a:rPr>
              <a:t> Does The Money Flow ?</a:t>
            </a:r>
            <a:endParaRPr lang="en-US" sz="4400" u="sng" dirty="0">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1745" y="4507561"/>
            <a:ext cx="2066925" cy="22098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401" y="4656850"/>
            <a:ext cx="2619375" cy="174307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6892" y="4375862"/>
            <a:ext cx="1990725" cy="230505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0329" y="2609903"/>
            <a:ext cx="1894406" cy="1207299"/>
          </a:xfrm>
          <a:prstGeom prst="rect">
            <a:avLst/>
          </a:prstGeom>
        </p:spPr>
      </p:pic>
      <p:sp>
        <p:nvSpPr>
          <p:cNvPr id="2" name="TextBox 1"/>
          <p:cNvSpPr txBox="1"/>
          <p:nvPr/>
        </p:nvSpPr>
        <p:spPr>
          <a:xfrm>
            <a:off x="4876799" y="3616411"/>
            <a:ext cx="2998573" cy="369332"/>
          </a:xfrm>
          <a:prstGeom prst="rect">
            <a:avLst/>
          </a:prstGeom>
          <a:noFill/>
          <a:ln w="38100">
            <a:solidFill>
              <a:srgbClr val="0070C0"/>
            </a:solidFill>
          </a:ln>
        </p:spPr>
        <p:txBody>
          <a:bodyPr wrap="square" rtlCol="0">
            <a:spAutoFit/>
          </a:bodyPr>
          <a:lstStyle/>
          <a:p>
            <a:pPr algn="ctr"/>
            <a:r>
              <a:rPr lang="en-US" b="1" dirty="0" smtClean="0">
                <a:effectLst>
                  <a:outerShdw blurRad="38100" dist="38100" dir="2700000" algn="tl">
                    <a:srgbClr val="000000">
                      <a:alpha val="43137"/>
                    </a:srgbClr>
                  </a:outerShdw>
                </a:effectLst>
              </a:rPr>
              <a:t>Funding Distribution?</a:t>
            </a:r>
            <a:endParaRPr lang="en-US" b="1" dirty="0">
              <a:effectLst>
                <a:outerShdw blurRad="38100" dist="38100" dir="2700000" algn="tl">
                  <a:srgbClr val="000000">
                    <a:alpha val="43137"/>
                  </a:srgbClr>
                </a:outerShdw>
              </a:effectLst>
            </a:endParaRPr>
          </a:p>
        </p:txBody>
      </p:sp>
      <p:sp>
        <p:nvSpPr>
          <p:cNvPr id="3" name="TextBox 2"/>
          <p:cNvSpPr txBox="1"/>
          <p:nvPr/>
        </p:nvSpPr>
        <p:spPr>
          <a:xfrm>
            <a:off x="1891143" y="251927"/>
            <a:ext cx="5078824" cy="369332"/>
          </a:xfrm>
          <a:prstGeom prst="rect">
            <a:avLst/>
          </a:prstGeom>
          <a:noFill/>
        </p:spPr>
        <p:txBody>
          <a:bodyPr wrap="square" rtlCol="0">
            <a:spAutoFit/>
          </a:bodyPr>
          <a:lstStyle/>
          <a:p>
            <a:r>
              <a:rPr lang="en-US" u="sng" dirty="0">
                <a:solidFill>
                  <a:srgbClr val="0070C0"/>
                </a:solidFill>
                <a:effectLst>
                  <a:outerShdw blurRad="38100" dist="38100" dir="2700000" algn="tl">
                    <a:srgbClr val="000000">
                      <a:alpha val="43137"/>
                    </a:srgbClr>
                  </a:outerShdw>
                </a:effectLst>
              </a:rPr>
              <a:t>SCHOOL FINANCE FUNDAMENTALS  --- </a:t>
            </a:r>
            <a:r>
              <a:rPr lang="en-US" sz="1100" u="sng" dirty="0" smtClean="0">
                <a:solidFill>
                  <a:srgbClr val="0070C0"/>
                </a:solidFill>
                <a:effectLst>
                  <a:outerShdw blurRad="38100" dist="38100" dir="2700000" algn="tl">
                    <a:srgbClr val="000000">
                      <a:alpha val="43137"/>
                    </a:srgbClr>
                  </a:outerShdw>
                </a:effectLst>
              </a:rPr>
              <a:t>Continued</a:t>
            </a:r>
            <a:endParaRPr lang="en-US"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1964" y="2609903"/>
            <a:ext cx="1840874" cy="1146353"/>
          </a:xfrm>
          <a:prstGeom prst="rect">
            <a:avLst/>
          </a:prstGeom>
        </p:spPr>
      </p:pic>
    </p:spTree>
    <p:extLst>
      <p:ext uri="{BB962C8B-B14F-4D97-AF65-F5344CB8AC3E}">
        <p14:creationId xmlns:p14="http://schemas.microsoft.com/office/powerpoint/2010/main" val="3013882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u="sng" dirty="0" smtClean="0">
                <a:effectLst>
                  <a:outerShdw blurRad="38100" dist="38100" dir="2700000" algn="tl">
                    <a:srgbClr val="000000">
                      <a:alpha val="43137"/>
                    </a:srgbClr>
                  </a:outerShdw>
                </a:effectLst>
              </a:rPr>
              <a:t>MINIMUM SCHOOL PROGRAM</a:t>
            </a:r>
            <a:r>
              <a:rPr lang="en-US" dirty="0" smtClean="0"/>
              <a:t/>
            </a:r>
            <a:br>
              <a:rPr lang="en-US" dirty="0" smtClean="0"/>
            </a:br>
            <a:r>
              <a:rPr lang="en-US" dirty="0" smtClean="0"/>
              <a:t>(MSP)</a:t>
            </a:r>
            <a:endParaRPr lang="en-US" dirty="0"/>
          </a:p>
        </p:txBody>
      </p:sp>
      <p:sp>
        <p:nvSpPr>
          <p:cNvPr id="3" name="Content Placeholder 2"/>
          <p:cNvSpPr>
            <a:spLocks noGrp="1"/>
          </p:cNvSpPr>
          <p:nvPr>
            <p:ph idx="1"/>
          </p:nvPr>
        </p:nvSpPr>
        <p:spPr>
          <a:xfrm>
            <a:off x="1771135" y="2314832"/>
            <a:ext cx="9992496" cy="4480013"/>
          </a:xfrm>
        </p:spPr>
        <p:txBody>
          <a:bodyPr>
            <a:normAutofit/>
          </a:bodyPr>
          <a:lstStyle/>
          <a:p>
            <a:r>
              <a:rPr lang="en-US" b="1" u="sng" dirty="0" smtClean="0">
                <a:solidFill>
                  <a:srgbClr val="0070C0"/>
                </a:solidFill>
                <a:effectLst>
                  <a:outerShdw blurRad="38100" dist="38100" dir="2700000" algn="tl">
                    <a:srgbClr val="000000">
                      <a:alpha val="43137"/>
                    </a:srgbClr>
                  </a:outerShdw>
                </a:effectLst>
              </a:rPr>
              <a:t>Primary </a:t>
            </a:r>
            <a:r>
              <a:rPr lang="en-US" b="1" u="sng" dirty="0">
                <a:solidFill>
                  <a:srgbClr val="0070C0"/>
                </a:solidFill>
                <a:effectLst>
                  <a:outerShdw blurRad="38100" dist="38100" dir="2700000" algn="tl">
                    <a:srgbClr val="000000">
                      <a:alpha val="43137"/>
                    </a:srgbClr>
                  </a:outerShdw>
                </a:effectLst>
              </a:rPr>
              <a:t>funding source for school districts and charter schools in Utah. </a:t>
            </a:r>
            <a:r>
              <a:rPr lang="en-US" dirty="0"/>
              <a:t>The Fiscal Year (FY) </a:t>
            </a:r>
            <a:r>
              <a:rPr lang="en-US" dirty="0" smtClean="0"/>
              <a:t>2017 </a:t>
            </a:r>
            <a:r>
              <a:rPr lang="en-US" dirty="0"/>
              <a:t>total budget is </a:t>
            </a:r>
            <a:r>
              <a:rPr lang="en-US" dirty="0" smtClean="0"/>
              <a:t>$3,844,894,400, including State &amp; Local Revenue</a:t>
            </a:r>
          </a:p>
          <a:p>
            <a:r>
              <a:rPr lang="en-US" b="1" u="sng" dirty="0" smtClean="0">
                <a:solidFill>
                  <a:srgbClr val="0070C0"/>
                </a:solidFill>
                <a:effectLst>
                  <a:outerShdw blurRad="38100" dist="38100" dir="2700000" algn="tl">
                    <a:srgbClr val="000000">
                      <a:alpha val="43137"/>
                    </a:srgbClr>
                  </a:outerShdw>
                </a:effectLst>
              </a:rPr>
              <a:t>Used </a:t>
            </a:r>
            <a:r>
              <a:rPr lang="en-US" b="1" u="sng" dirty="0">
                <a:solidFill>
                  <a:srgbClr val="0070C0"/>
                </a:solidFill>
                <a:effectLst>
                  <a:outerShdw blurRad="38100" dist="38100" dir="2700000" algn="tl">
                    <a:srgbClr val="000000">
                      <a:alpha val="43137"/>
                    </a:srgbClr>
                  </a:outerShdw>
                </a:effectLst>
              </a:rPr>
              <a:t>to support over 1,000 traditional, alternative, special education and charter schools for </a:t>
            </a:r>
            <a:r>
              <a:rPr lang="en-US" b="1" u="sng" dirty="0" smtClean="0">
                <a:solidFill>
                  <a:srgbClr val="0070C0"/>
                </a:solidFill>
                <a:effectLst>
                  <a:outerShdw blurRad="38100" dist="38100" dir="2700000" algn="tl">
                    <a:srgbClr val="000000">
                      <a:alpha val="43137"/>
                    </a:srgbClr>
                  </a:outerShdw>
                </a:effectLst>
              </a:rPr>
              <a:t>about</a:t>
            </a:r>
            <a:r>
              <a:rPr lang="en-US" b="1" u="sng" dirty="0">
                <a:solidFill>
                  <a:srgbClr val="0070C0"/>
                </a:solidFill>
                <a:effectLst>
                  <a:outerShdw blurRad="38100" dist="38100" dir="2700000" algn="tl">
                    <a:srgbClr val="000000">
                      <a:alpha val="43137"/>
                    </a:srgbClr>
                  </a:outerShdw>
                </a:effectLst>
              </a:rPr>
              <a:t> </a:t>
            </a:r>
            <a:r>
              <a:rPr lang="en-US" b="1" u="sng" dirty="0" smtClean="0">
                <a:solidFill>
                  <a:srgbClr val="0070C0"/>
                </a:solidFill>
                <a:effectLst>
                  <a:outerShdw blurRad="38100" dist="38100" dir="2700000" algn="tl">
                    <a:srgbClr val="000000">
                      <a:alpha val="43137"/>
                    </a:srgbClr>
                  </a:outerShdw>
                </a:effectLst>
              </a:rPr>
              <a:t>650,000 </a:t>
            </a:r>
            <a:r>
              <a:rPr lang="en-US" b="1" u="sng" dirty="0">
                <a:solidFill>
                  <a:srgbClr val="0070C0"/>
                </a:solidFill>
                <a:effectLst>
                  <a:outerShdw blurRad="38100" dist="38100" dir="2700000" algn="tl">
                    <a:srgbClr val="000000">
                      <a:alpha val="43137"/>
                    </a:srgbClr>
                  </a:outerShdw>
                </a:effectLst>
              </a:rPr>
              <a:t>Utah students</a:t>
            </a:r>
            <a:r>
              <a:rPr lang="en-US" b="1" u="sng" dirty="0" smtClean="0">
                <a:solidFill>
                  <a:srgbClr val="0070C0"/>
                </a:solidFill>
                <a:effectLst>
                  <a:outerShdw blurRad="38100" dist="38100" dir="2700000" algn="tl">
                    <a:srgbClr val="000000">
                      <a:alpha val="43137"/>
                    </a:srgbClr>
                  </a:outerShdw>
                </a:effectLst>
              </a:rPr>
              <a:t>.</a:t>
            </a:r>
          </a:p>
          <a:p>
            <a:r>
              <a:rPr lang="en-US" b="1" u="sng" dirty="0" smtClean="0">
                <a:solidFill>
                  <a:srgbClr val="0070C0"/>
                </a:solidFill>
                <a:effectLst>
                  <a:outerShdw blurRad="38100" dist="38100" dir="2700000" algn="tl">
                    <a:srgbClr val="000000">
                      <a:alpha val="43137"/>
                    </a:srgbClr>
                  </a:outerShdw>
                </a:effectLst>
              </a:rPr>
              <a:t>Distributed according to formulas provided by State Law and State Board Rules.</a:t>
            </a:r>
            <a:endParaRPr lang="en-US" b="1" u="sng"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25327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832720"/>
            <a:ext cx="10018713" cy="1046206"/>
          </a:xfrm>
        </p:spPr>
        <p:txBody>
          <a:bodyPr>
            <a:normAutofit fontScale="90000"/>
          </a:bodyPr>
          <a:lstStyle/>
          <a:p>
            <a:r>
              <a:rPr lang="en-US" sz="8000" u="sng" dirty="0" smtClean="0">
                <a:solidFill>
                  <a:srgbClr val="0070C0"/>
                </a:solidFill>
                <a:effectLst>
                  <a:outerShdw blurRad="38100" dist="38100" dir="2700000" algn="tl">
                    <a:srgbClr val="000000">
                      <a:alpha val="43137"/>
                    </a:srgbClr>
                  </a:outerShdw>
                </a:effectLst>
              </a:rPr>
              <a:t>W</a:t>
            </a:r>
            <a:r>
              <a:rPr lang="en-US" sz="6000" u="sng" dirty="0" smtClean="0">
                <a:effectLst>
                  <a:outerShdw blurRad="38100" dist="38100" dir="2700000" algn="tl">
                    <a:srgbClr val="000000">
                      <a:alpha val="43137"/>
                    </a:srgbClr>
                  </a:outerShdw>
                </a:effectLst>
              </a:rPr>
              <a:t>eighted </a:t>
            </a:r>
            <a:r>
              <a:rPr lang="en-US" sz="8000" u="sng" dirty="0" smtClean="0">
                <a:solidFill>
                  <a:srgbClr val="0070C0"/>
                </a:solidFill>
                <a:effectLst>
                  <a:outerShdw blurRad="38100" dist="38100" dir="2700000" algn="tl">
                    <a:srgbClr val="000000">
                      <a:alpha val="43137"/>
                    </a:srgbClr>
                  </a:outerShdw>
                </a:effectLst>
              </a:rPr>
              <a:t>P</a:t>
            </a:r>
            <a:r>
              <a:rPr lang="en-US" sz="6000" u="sng" dirty="0" smtClean="0">
                <a:effectLst>
                  <a:outerShdw blurRad="38100" dist="38100" dir="2700000" algn="tl">
                    <a:srgbClr val="000000">
                      <a:alpha val="43137"/>
                    </a:srgbClr>
                  </a:outerShdw>
                </a:effectLst>
              </a:rPr>
              <a:t>upil </a:t>
            </a:r>
            <a:r>
              <a:rPr lang="en-US" sz="8000" u="sng" dirty="0" smtClean="0">
                <a:solidFill>
                  <a:srgbClr val="0070C0"/>
                </a:solidFill>
                <a:effectLst>
                  <a:outerShdw blurRad="38100" dist="38100" dir="2700000" algn="tl">
                    <a:srgbClr val="000000">
                      <a:alpha val="43137"/>
                    </a:srgbClr>
                  </a:outerShdw>
                </a:effectLst>
              </a:rPr>
              <a:t>U</a:t>
            </a:r>
            <a:r>
              <a:rPr lang="en-US" sz="6000" u="sng" dirty="0" smtClean="0">
                <a:effectLst>
                  <a:outerShdw blurRad="38100" dist="38100" dir="2700000" algn="tl">
                    <a:srgbClr val="000000">
                      <a:alpha val="43137"/>
                    </a:srgbClr>
                  </a:outerShdw>
                </a:effectLst>
              </a:rPr>
              <a:t>nit</a:t>
            </a:r>
            <a:endParaRPr lang="en-US" sz="6000"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84310" y="2621902"/>
            <a:ext cx="10018713" cy="3041779"/>
          </a:xfrm>
        </p:spPr>
        <p:txBody>
          <a:bodyPr/>
          <a:lstStyle/>
          <a:p>
            <a:pPr>
              <a:buFont typeface="Arial" panose="020B0604020202020204" pitchFamily="34" charset="0"/>
              <a:buChar char="•"/>
            </a:pPr>
            <a:r>
              <a:rPr lang="en-US" sz="4000" i="1" u="sng" dirty="0" smtClean="0">
                <a:effectLst>
                  <a:outerShdw blurRad="38100" dist="38100" dir="2700000" algn="tl">
                    <a:srgbClr val="000000">
                      <a:alpha val="43137"/>
                    </a:srgbClr>
                  </a:outerShdw>
                </a:effectLst>
              </a:rPr>
              <a:t>PRIMARY DISTRIBUTION UNIT</a:t>
            </a:r>
            <a:r>
              <a:rPr lang="en-US" sz="4000" i="1" dirty="0" smtClean="0">
                <a:effectLst>
                  <a:outerShdw blurRad="38100" dist="38100" dir="2700000" algn="tl">
                    <a:srgbClr val="000000">
                      <a:alpha val="43137"/>
                    </a:srgbClr>
                  </a:outerShdw>
                </a:effectLst>
              </a:rPr>
              <a:t> </a:t>
            </a:r>
            <a:r>
              <a:rPr lang="en-US" sz="3200" dirty="0" smtClean="0"/>
              <a:t>WITHIN MSP</a:t>
            </a:r>
          </a:p>
          <a:p>
            <a:pPr>
              <a:buFont typeface="Arial" panose="020B0604020202020204" pitchFamily="34" charset="0"/>
              <a:buChar char="•"/>
            </a:pPr>
            <a:r>
              <a:rPr lang="en-US" sz="5400" i="1" u="sng" dirty="0" smtClean="0">
                <a:effectLst>
                  <a:outerShdw blurRad="38100" dist="38100" dir="2700000" algn="tl">
                    <a:srgbClr val="000000">
                      <a:alpha val="43137"/>
                    </a:srgbClr>
                  </a:outerShdw>
                </a:effectLst>
              </a:rPr>
              <a:t>180</a:t>
            </a:r>
            <a:r>
              <a:rPr lang="en-US" sz="4000" dirty="0" smtClean="0"/>
              <a:t> </a:t>
            </a:r>
            <a:r>
              <a:rPr lang="en-US" sz="3200" dirty="0" smtClean="0"/>
              <a:t>DAYS OF</a:t>
            </a:r>
            <a:r>
              <a:rPr lang="en-US" sz="4000" dirty="0" smtClean="0"/>
              <a:t> </a:t>
            </a:r>
            <a:r>
              <a:rPr lang="en-US" sz="4000" i="1" u="sng" dirty="0" smtClean="0">
                <a:effectLst>
                  <a:outerShdw blurRad="38100" dist="38100" dir="2700000" algn="tl">
                    <a:srgbClr val="000000">
                      <a:alpha val="43137"/>
                    </a:srgbClr>
                  </a:outerShdw>
                </a:effectLst>
              </a:rPr>
              <a:t>MEMBERSHIP</a:t>
            </a:r>
            <a:r>
              <a:rPr lang="en-US" sz="4000" dirty="0" smtClean="0"/>
              <a:t>              </a:t>
            </a:r>
            <a:r>
              <a:rPr lang="en-US" sz="4000" i="1" dirty="0" smtClean="0">
                <a:effectLst>
                  <a:outerShdw blurRad="38100" dist="38100" dir="2700000" algn="tl">
                    <a:srgbClr val="000000">
                      <a:alpha val="43137"/>
                    </a:srgbClr>
                  </a:outerShdw>
                </a:effectLst>
              </a:rPr>
              <a:t>ONE WPU </a:t>
            </a:r>
          </a:p>
          <a:p>
            <a:pPr marL="457200" lvl="1" indent="0">
              <a:buNone/>
            </a:pPr>
            <a:r>
              <a:rPr lang="en-US" sz="1600" dirty="0" smtClean="0"/>
              <a:t>(Membership Driven not Attendance Driven)</a:t>
            </a:r>
            <a:endParaRPr lang="en-US" sz="3600" dirty="0" smtClean="0"/>
          </a:p>
          <a:p>
            <a:endParaRPr lang="en-US" dirty="0" smtClean="0"/>
          </a:p>
        </p:txBody>
      </p:sp>
      <p:sp>
        <p:nvSpPr>
          <p:cNvPr id="6" name="Right Arrow 5"/>
          <p:cNvSpPr/>
          <p:nvPr/>
        </p:nvSpPr>
        <p:spPr>
          <a:xfrm>
            <a:off x="7942563" y="390047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93387" y="242926"/>
            <a:ext cx="3654334" cy="369332"/>
          </a:xfrm>
          <a:prstGeom prst="rect">
            <a:avLst/>
          </a:prstGeom>
        </p:spPr>
        <p:txBody>
          <a:bodyPr wrap="none">
            <a:spAutoFit/>
          </a:bodyPr>
          <a:lstStyle/>
          <a:p>
            <a:r>
              <a:rPr lang="en-US" u="sng" dirty="0" smtClean="0">
                <a:solidFill>
                  <a:srgbClr val="0070C0"/>
                </a:solidFill>
                <a:effectLst>
                  <a:outerShdw blurRad="38100" dist="38100" dir="2700000" algn="tl">
                    <a:srgbClr val="000000">
                      <a:alpha val="43137"/>
                    </a:srgbClr>
                  </a:outerShdw>
                </a:effectLst>
              </a:rPr>
              <a:t>Minimum School Program  </a:t>
            </a:r>
            <a:r>
              <a:rPr lang="en-US" u="sng" dirty="0">
                <a:solidFill>
                  <a:srgbClr val="0070C0"/>
                </a:solidFill>
                <a:effectLst>
                  <a:outerShdw blurRad="38100" dist="38100" dir="2700000" algn="tl">
                    <a:srgbClr val="000000">
                      <a:alpha val="43137"/>
                    </a:srgbClr>
                  </a:outerShdw>
                </a:effectLst>
              </a:rPr>
              <a:t>--- </a:t>
            </a:r>
            <a:r>
              <a:rPr lang="en-US" sz="1100" u="sng" dirty="0">
                <a:solidFill>
                  <a:srgbClr val="0070C0"/>
                </a:solidFill>
                <a:effectLst>
                  <a:outerShdw blurRad="38100" dist="38100" dir="2700000" algn="tl">
                    <a:srgbClr val="000000">
                      <a:alpha val="43137"/>
                    </a:srgbClr>
                  </a:outerShdw>
                </a:effectLst>
              </a:rPr>
              <a:t>Continued</a:t>
            </a:r>
            <a:endParaRPr lang="en-US" dirty="0"/>
          </a:p>
        </p:txBody>
      </p:sp>
    </p:spTree>
    <p:extLst>
      <p:ext uri="{BB962C8B-B14F-4D97-AF65-F5344CB8AC3E}">
        <p14:creationId xmlns:p14="http://schemas.microsoft.com/office/powerpoint/2010/main" val="13801357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612683"/>
            <a:ext cx="10018713" cy="972065"/>
          </a:xfrm>
        </p:spPr>
        <p:txBody>
          <a:bodyPr>
            <a:normAutofit/>
          </a:bodyPr>
          <a:lstStyle/>
          <a:p>
            <a:r>
              <a:rPr lang="en-US" sz="5400" u="sng" dirty="0" smtClean="0">
                <a:solidFill>
                  <a:srgbClr val="0070C0"/>
                </a:solidFill>
                <a:effectLst>
                  <a:outerShdw blurRad="38100" dist="38100" dir="2700000" algn="tl">
                    <a:srgbClr val="000000">
                      <a:alpha val="43137"/>
                    </a:srgbClr>
                  </a:outerShdw>
                </a:effectLst>
              </a:rPr>
              <a:t>FY17   WPU   VALUE</a:t>
            </a:r>
            <a:endParaRPr lang="en-US" dirty="0"/>
          </a:p>
        </p:txBody>
      </p:sp>
      <p:sp>
        <p:nvSpPr>
          <p:cNvPr id="3" name="Content Placeholder 2"/>
          <p:cNvSpPr>
            <a:spLocks noGrp="1"/>
          </p:cNvSpPr>
          <p:nvPr>
            <p:ph idx="1"/>
          </p:nvPr>
        </p:nvSpPr>
        <p:spPr>
          <a:xfrm>
            <a:off x="4167851" y="3398024"/>
            <a:ext cx="4287028" cy="1297661"/>
          </a:xfrm>
        </p:spPr>
        <p:txBody>
          <a:bodyPr>
            <a:noAutofit/>
          </a:bodyPr>
          <a:lstStyle/>
          <a:p>
            <a:pPr marL="0" indent="0" algn="ctr">
              <a:buNone/>
            </a:pPr>
            <a:r>
              <a:rPr lang="en-US" sz="9600" u="sng" dirty="0" smtClean="0">
                <a:effectLst>
                  <a:outerShdw blurRad="38100" dist="38100" dir="2700000" algn="tl">
                    <a:srgbClr val="000000">
                      <a:alpha val="43137"/>
                    </a:srgbClr>
                  </a:outerShdw>
                </a:effectLst>
                <a:latin typeface="Albertus MT Lt" pitchFamily="18" charset="0"/>
              </a:rPr>
              <a:t>$ 3,184</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311" y="2915523"/>
            <a:ext cx="2162175" cy="2114550"/>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4449" y="2915523"/>
            <a:ext cx="2162175" cy="2114550"/>
          </a:xfrm>
          <a:prstGeom prst="rect">
            <a:avLst/>
          </a:prstGeom>
        </p:spPr>
      </p:pic>
      <p:sp>
        <p:nvSpPr>
          <p:cNvPr id="10" name="Content Placeholder 2"/>
          <p:cNvSpPr txBox="1">
            <a:spLocks/>
          </p:cNvSpPr>
          <p:nvPr/>
        </p:nvSpPr>
        <p:spPr>
          <a:xfrm>
            <a:off x="1390143" y="4088305"/>
            <a:ext cx="10018713" cy="154871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endParaRPr lang="en-US" sz="4000" dirty="0" smtClean="0">
              <a:latin typeface="Albertus MT Lt" pitchFamily="18" charset="0"/>
            </a:endParaRPr>
          </a:p>
        </p:txBody>
      </p:sp>
      <p:sp>
        <p:nvSpPr>
          <p:cNvPr id="8" name="TextBox 7"/>
          <p:cNvSpPr txBox="1"/>
          <p:nvPr/>
        </p:nvSpPr>
        <p:spPr>
          <a:xfrm>
            <a:off x="1903445" y="279918"/>
            <a:ext cx="5318449" cy="369332"/>
          </a:xfrm>
          <a:prstGeom prst="rect">
            <a:avLst/>
          </a:prstGeom>
          <a:noFill/>
        </p:spPr>
        <p:txBody>
          <a:bodyPr wrap="square" rtlCol="0">
            <a:spAutoFit/>
          </a:bodyPr>
          <a:lstStyle/>
          <a:p>
            <a:r>
              <a:rPr lang="en-US" u="sng" dirty="0">
                <a:solidFill>
                  <a:srgbClr val="0070C0"/>
                </a:solidFill>
                <a:effectLst>
                  <a:outerShdw blurRad="38100" dist="38100" dir="2700000" algn="tl">
                    <a:srgbClr val="000000">
                      <a:alpha val="43137"/>
                    </a:srgbClr>
                  </a:outerShdw>
                </a:effectLst>
              </a:rPr>
              <a:t>Minimum School Program  --- </a:t>
            </a:r>
            <a:r>
              <a:rPr lang="en-US" sz="1100" u="sng" dirty="0" smtClean="0">
                <a:solidFill>
                  <a:srgbClr val="0070C0"/>
                </a:solidFill>
                <a:effectLst>
                  <a:outerShdw blurRad="38100" dist="38100" dir="2700000" algn="tl">
                    <a:srgbClr val="000000">
                      <a:alpha val="43137"/>
                    </a:srgbClr>
                  </a:outerShdw>
                </a:effectLst>
              </a:rPr>
              <a:t>Continued</a:t>
            </a:r>
            <a:endParaRPr lang="en-US" dirty="0"/>
          </a:p>
        </p:txBody>
      </p:sp>
      <p:sp>
        <p:nvSpPr>
          <p:cNvPr id="9" name="TextBox 8"/>
          <p:cNvSpPr txBox="1"/>
          <p:nvPr/>
        </p:nvSpPr>
        <p:spPr>
          <a:xfrm>
            <a:off x="3260167" y="5528372"/>
            <a:ext cx="6551743" cy="461665"/>
          </a:xfrm>
          <a:prstGeom prst="rect">
            <a:avLst/>
          </a:prstGeom>
          <a:noFill/>
        </p:spPr>
        <p:txBody>
          <a:bodyPr wrap="square" rtlCol="0">
            <a:spAutoFit/>
          </a:bodyPr>
          <a:lstStyle/>
          <a:p>
            <a:r>
              <a:rPr lang="en-US" sz="2400" b="1" dirty="0" smtClean="0">
                <a:solidFill>
                  <a:srgbClr val="FF0000"/>
                </a:solidFill>
              </a:rPr>
              <a:t>1 %  Increase in the WPU costs about $30 Million</a:t>
            </a:r>
            <a:endParaRPr lang="en-US" sz="2400" b="1" dirty="0">
              <a:solidFill>
                <a:srgbClr val="FF0000"/>
              </a:solidFill>
            </a:endParaRPr>
          </a:p>
        </p:txBody>
      </p:sp>
    </p:spTree>
    <p:extLst>
      <p:ext uri="{BB962C8B-B14F-4D97-AF65-F5344CB8AC3E}">
        <p14:creationId xmlns:p14="http://schemas.microsoft.com/office/powerpoint/2010/main" val="40829907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1000"/>
                                        <p:tgtEl>
                                          <p:spTgt spid="9">
                                            <p:txEl>
                                              <p:pRg st="0" end="0"/>
                                            </p:txEl>
                                          </p:spTgt>
                                        </p:tgtEl>
                                      </p:cBhvr>
                                    </p:animEffect>
                                    <p:anim calcmode="lin" valueType="num">
                                      <p:cBhvr>
                                        <p:cTn id="1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7467" y="919657"/>
            <a:ext cx="6128951" cy="1107591"/>
          </a:xfrm>
        </p:spPr>
        <p:txBody>
          <a:bodyPr>
            <a:normAutofit/>
          </a:bodyPr>
          <a:lstStyle/>
          <a:p>
            <a:r>
              <a:rPr lang="en-US" sz="6000" u="sng" dirty="0" smtClean="0">
                <a:solidFill>
                  <a:srgbClr val="0070C0"/>
                </a:solidFill>
                <a:effectLst>
                  <a:outerShdw blurRad="38100" dist="38100" dir="2700000" algn="tl">
                    <a:srgbClr val="000000">
                      <a:alpha val="43137"/>
                    </a:srgbClr>
                  </a:outerShdw>
                </a:effectLst>
              </a:rPr>
              <a:t>WPU  WEIGHTING</a:t>
            </a:r>
            <a:endParaRPr lang="en-US" sz="6000" dirty="0"/>
          </a:p>
        </p:txBody>
      </p:sp>
      <p:sp>
        <p:nvSpPr>
          <p:cNvPr id="8" name="Text Placeholder 7"/>
          <p:cNvSpPr>
            <a:spLocks noGrp="1"/>
          </p:cNvSpPr>
          <p:nvPr>
            <p:ph type="body" idx="1"/>
          </p:nvPr>
        </p:nvSpPr>
        <p:spPr/>
        <p:txBody>
          <a:bodyPr/>
          <a:lstStyle/>
          <a:p>
            <a:r>
              <a:rPr lang="en-US" sz="2600" u="sng" dirty="0" smtClean="0">
                <a:solidFill>
                  <a:srgbClr val="FF0000"/>
                </a:solidFill>
                <a:effectLst>
                  <a:outerShdw blurRad="38100" dist="38100" dir="2700000" algn="tl">
                    <a:srgbClr val="000000">
                      <a:alpha val="43137"/>
                    </a:srgbClr>
                  </a:outerShdw>
                </a:effectLst>
              </a:rPr>
              <a:t>SCHOOL DISTRICT STUDENTS</a:t>
            </a:r>
            <a:endParaRPr lang="en-US" sz="2600" u="sng"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half" idx="2"/>
          </p:nvPr>
        </p:nvSpPr>
        <p:spPr>
          <a:xfrm>
            <a:off x="1484311" y="3335337"/>
            <a:ext cx="4895056" cy="1170760"/>
          </a:xfrm>
        </p:spPr>
        <p:txBody>
          <a:bodyPr>
            <a:normAutofit/>
          </a:bodyPr>
          <a:lstStyle/>
          <a:p>
            <a:pPr>
              <a:buFont typeface="Wingdings" panose="05000000000000000000" pitchFamily="2" charset="2"/>
              <a:buChar char="Ø"/>
            </a:pPr>
            <a:r>
              <a:rPr lang="en-US" sz="2400" dirty="0" smtClean="0"/>
              <a:t>Kindergarten Students --- </a:t>
            </a:r>
            <a:r>
              <a:rPr lang="en-US" sz="2400" dirty="0" smtClean="0">
                <a:effectLst>
                  <a:outerShdw blurRad="38100" dist="38100" dir="2700000" algn="tl">
                    <a:srgbClr val="000000">
                      <a:alpha val="43137"/>
                    </a:srgbClr>
                  </a:outerShdw>
                </a:effectLst>
              </a:rPr>
              <a:t>55%</a:t>
            </a:r>
          </a:p>
          <a:p>
            <a:pPr>
              <a:buFont typeface="Wingdings" panose="05000000000000000000" pitchFamily="2" charset="2"/>
              <a:buChar char="Ø"/>
            </a:pPr>
            <a:r>
              <a:rPr lang="en-US" sz="2400" dirty="0" smtClean="0"/>
              <a:t>Grades One thru 12     ---- </a:t>
            </a:r>
            <a:r>
              <a:rPr lang="en-US" sz="2400" dirty="0" smtClean="0">
                <a:effectLst>
                  <a:outerShdw blurRad="38100" dist="38100" dir="2700000" algn="tl">
                    <a:srgbClr val="000000">
                      <a:alpha val="43137"/>
                    </a:srgbClr>
                  </a:outerShdw>
                </a:effectLst>
              </a:rPr>
              <a:t>100%</a:t>
            </a:r>
          </a:p>
          <a:p>
            <a:pPr marL="0" indent="0">
              <a:buNone/>
            </a:pPr>
            <a:endParaRPr lang="en-US" dirty="0" smtClean="0"/>
          </a:p>
          <a:p>
            <a:pPr marL="0" indent="0">
              <a:buNone/>
            </a:pPr>
            <a:endParaRPr lang="en-US" dirty="0"/>
          </a:p>
        </p:txBody>
      </p:sp>
      <p:sp>
        <p:nvSpPr>
          <p:cNvPr id="9" name="Text Placeholder 8"/>
          <p:cNvSpPr>
            <a:spLocks noGrp="1"/>
          </p:cNvSpPr>
          <p:nvPr>
            <p:ph type="body" sz="quarter" idx="3"/>
          </p:nvPr>
        </p:nvSpPr>
        <p:spPr/>
        <p:txBody>
          <a:bodyPr/>
          <a:lstStyle/>
          <a:p>
            <a:r>
              <a:rPr lang="en-US" sz="2600" u="sng" dirty="0" smtClean="0">
                <a:solidFill>
                  <a:srgbClr val="FF0000"/>
                </a:solidFill>
                <a:effectLst>
                  <a:outerShdw blurRad="38100" dist="38100" dir="2700000" algn="tl">
                    <a:srgbClr val="000000">
                      <a:alpha val="43137"/>
                    </a:srgbClr>
                  </a:outerShdw>
                </a:effectLst>
              </a:rPr>
              <a:t>CHARTER SCHOOL STUDENTS</a:t>
            </a:r>
            <a:endParaRPr lang="en-US" sz="2600" u="sng" dirty="0">
              <a:solidFill>
                <a:srgbClr val="FF0000"/>
              </a:solidFill>
              <a:effectLst>
                <a:outerShdw blurRad="38100" dist="38100" dir="2700000" algn="tl">
                  <a:srgbClr val="000000">
                    <a:alpha val="43137"/>
                  </a:srgbClr>
                </a:outerShdw>
              </a:effectLst>
            </a:endParaRPr>
          </a:p>
        </p:txBody>
      </p:sp>
      <p:sp>
        <p:nvSpPr>
          <p:cNvPr id="10" name="Content Placeholder 9"/>
          <p:cNvSpPr>
            <a:spLocks noGrp="1"/>
          </p:cNvSpPr>
          <p:nvPr>
            <p:ph sz="quarter" idx="4"/>
          </p:nvPr>
        </p:nvSpPr>
        <p:spPr/>
        <p:txBody>
          <a:bodyPr/>
          <a:lstStyle/>
          <a:p>
            <a:pPr>
              <a:buFont typeface="Wingdings" panose="05000000000000000000" pitchFamily="2" charset="2"/>
              <a:buChar char="Ø"/>
            </a:pPr>
            <a:r>
              <a:rPr lang="en-US" sz="2400" dirty="0"/>
              <a:t>Kindergarten Students --- </a:t>
            </a:r>
            <a:r>
              <a:rPr lang="en-US" sz="2400" dirty="0">
                <a:effectLst>
                  <a:outerShdw blurRad="38100" dist="38100" dir="2700000" algn="tl">
                    <a:srgbClr val="000000">
                      <a:alpha val="43137"/>
                    </a:srgbClr>
                  </a:outerShdw>
                </a:effectLst>
              </a:rPr>
              <a:t>55%</a:t>
            </a:r>
          </a:p>
          <a:p>
            <a:pPr>
              <a:buFont typeface="Wingdings" panose="05000000000000000000" pitchFamily="2" charset="2"/>
              <a:buChar char="Ø"/>
            </a:pPr>
            <a:r>
              <a:rPr lang="en-US" sz="2400" dirty="0"/>
              <a:t>Grades One thru Six </a:t>
            </a:r>
            <a:r>
              <a:rPr lang="en-US" sz="2400" dirty="0" smtClean="0"/>
              <a:t>     ---- </a:t>
            </a:r>
            <a:r>
              <a:rPr lang="en-US" sz="2400" dirty="0">
                <a:effectLst>
                  <a:outerShdw blurRad="38100" dist="38100" dir="2700000" algn="tl">
                    <a:srgbClr val="000000">
                      <a:alpha val="43137"/>
                    </a:srgbClr>
                  </a:outerShdw>
                </a:effectLst>
              </a:rPr>
              <a:t>90%</a:t>
            </a:r>
          </a:p>
          <a:p>
            <a:pPr>
              <a:buFont typeface="Wingdings" panose="05000000000000000000" pitchFamily="2" charset="2"/>
              <a:buChar char="Ø"/>
            </a:pPr>
            <a:r>
              <a:rPr lang="en-US" sz="2400" dirty="0"/>
              <a:t>Grades Seven &amp; Eight </a:t>
            </a:r>
            <a:r>
              <a:rPr lang="en-US" sz="2400" dirty="0" smtClean="0"/>
              <a:t> ----- </a:t>
            </a:r>
            <a:r>
              <a:rPr lang="en-US" sz="2400" dirty="0">
                <a:effectLst>
                  <a:outerShdw blurRad="38100" dist="38100" dir="2700000" algn="tl">
                    <a:srgbClr val="000000">
                      <a:alpha val="43137"/>
                    </a:srgbClr>
                  </a:outerShdw>
                </a:effectLst>
              </a:rPr>
              <a:t>99%</a:t>
            </a:r>
          </a:p>
          <a:p>
            <a:pPr>
              <a:buFont typeface="Wingdings" panose="05000000000000000000" pitchFamily="2" charset="2"/>
              <a:buChar char="Ø"/>
            </a:pPr>
            <a:r>
              <a:rPr lang="en-US" sz="2400" dirty="0"/>
              <a:t>Grades Nine thru 12 </a:t>
            </a:r>
            <a:r>
              <a:rPr lang="en-US" sz="2400" dirty="0" smtClean="0"/>
              <a:t>     ---- </a:t>
            </a:r>
            <a:r>
              <a:rPr lang="en-US" sz="2400" dirty="0">
                <a:effectLst>
                  <a:outerShdw blurRad="38100" dist="38100" dir="2700000" algn="tl">
                    <a:srgbClr val="000000">
                      <a:alpha val="43137"/>
                    </a:srgbClr>
                  </a:outerShdw>
                </a:effectLst>
              </a:rPr>
              <a:t>120%</a:t>
            </a:r>
          </a:p>
          <a:p>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7625" y="5475302"/>
            <a:ext cx="1895739" cy="1147532"/>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7234" y="1242161"/>
            <a:ext cx="1696866" cy="1129187"/>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860" y="1473453"/>
            <a:ext cx="915044" cy="91504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0908" y="4403509"/>
            <a:ext cx="2057400" cy="2219325"/>
          </a:xfrm>
          <a:prstGeom prst="rect">
            <a:avLst/>
          </a:prstGeom>
        </p:spPr>
      </p:pic>
      <p:sp>
        <p:nvSpPr>
          <p:cNvPr id="5" name="TextBox 4"/>
          <p:cNvSpPr txBox="1"/>
          <p:nvPr/>
        </p:nvSpPr>
        <p:spPr>
          <a:xfrm>
            <a:off x="1772179" y="251927"/>
            <a:ext cx="4607188" cy="369332"/>
          </a:xfrm>
          <a:prstGeom prst="rect">
            <a:avLst/>
          </a:prstGeom>
          <a:noFill/>
        </p:spPr>
        <p:txBody>
          <a:bodyPr wrap="square" rtlCol="0">
            <a:spAutoFit/>
          </a:bodyPr>
          <a:lstStyle/>
          <a:p>
            <a:r>
              <a:rPr lang="en-US" u="sng" dirty="0">
                <a:solidFill>
                  <a:srgbClr val="0070C0"/>
                </a:solidFill>
                <a:effectLst>
                  <a:outerShdw blurRad="38100" dist="38100" dir="2700000" algn="tl">
                    <a:srgbClr val="000000">
                      <a:alpha val="43137"/>
                    </a:srgbClr>
                  </a:outerShdw>
                </a:effectLst>
              </a:rPr>
              <a:t>Minimum School Program  --- </a:t>
            </a:r>
            <a:r>
              <a:rPr lang="en-US" sz="1100" u="sng" dirty="0" smtClean="0">
                <a:solidFill>
                  <a:srgbClr val="0070C0"/>
                </a:solidFill>
                <a:effectLst>
                  <a:outerShdw blurRad="38100" dist="38100" dir="2700000" algn="tl">
                    <a:srgbClr val="000000">
                      <a:alpha val="43137"/>
                    </a:srgbClr>
                  </a:outerShdw>
                </a:effectLst>
              </a:rPr>
              <a:t>Continued</a:t>
            </a:r>
            <a:endParaRPr lang="en-US" dirty="0"/>
          </a:p>
        </p:txBody>
      </p:sp>
    </p:spTree>
    <p:extLst>
      <p:ext uri="{BB962C8B-B14F-4D97-AF65-F5344CB8AC3E}">
        <p14:creationId xmlns:p14="http://schemas.microsoft.com/office/powerpoint/2010/main" val="3917855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709126"/>
            <a:ext cx="3733800" cy="593181"/>
          </a:xfrm>
          <a:ln w="28575">
            <a:solidFill>
              <a:srgbClr val="0070C0"/>
            </a:solidFill>
          </a:ln>
        </p:spPr>
        <p:style>
          <a:lnRef idx="2">
            <a:schemeClr val="accent1"/>
          </a:lnRef>
          <a:fillRef idx="1">
            <a:schemeClr val="lt1"/>
          </a:fillRef>
          <a:effectRef idx="0">
            <a:schemeClr val="accent1"/>
          </a:effectRef>
          <a:fontRef idx="minor">
            <a:schemeClr val="dk1"/>
          </a:fontRef>
        </p:style>
        <p:txBody>
          <a:bodyPr>
            <a:normAutofit fontScale="90000"/>
          </a:bodyPr>
          <a:lstStyle/>
          <a:p>
            <a:r>
              <a:rPr lang="en-US" u="sng" dirty="0" smtClean="0">
                <a:solidFill>
                  <a:srgbClr val="0070C0"/>
                </a:solidFill>
                <a:effectLst>
                  <a:outerShdw blurRad="38100" dist="38100" dir="2700000" algn="tl">
                    <a:srgbClr val="000000">
                      <a:alpha val="43137"/>
                    </a:srgbClr>
                  </a:outerShdw>
                </a:effectLst>
              </a:rPr>
              <a:t>WPU HISTORY</a:t>
            </a:r>
            <a:endParaRPr lang="en-US" u="sng" dirty="0">
              <a:solidFill>
                <a:srgbClr val="0070C0"/>
              </a:solidFill>
              <a:effectLst>
                <a:outerShdw blurRad="38100" dist="38100" dir="2700000" algn="tl">
                  <a:srgbClr val="000000">
                    <a:alpha val="43137"/>
                  </a:srgb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3386138211"/>
              </p:ext>
            </p:extLst>
          </p:nvPr>
        </p:nvGraphicFramePr>
        <p:xfrm>
          <a:off x="2144927" y="1401670"/>
          <a:ext cx="3406346" cy="4551680"/>
        </p:xfrm>
        <a:graphic>
          <a:graphicData uri="http://schemas.openxmlformats.org/drawingml/2006/table">
            <a:tbl>
              <a:tblPr firstRow="1" bandRow="1">
                <a:tableStyleId>{5C22544A-7EE6-4342-B048-85BDC9FD1C3A}</a:tableStyleId>
              </a:tblPr>
              <a:tblGrid>
                <a:gridCol w="1237734"/>
                <a:gridCol w="1046206"/>
                <a:gridCol w="1122406"/>
              </a:tblGrid>
              <a:tr h="381000">
                <a:tc>
                  <a:txBody>
                    <a:bodyPr/>
                    <a:lstStyle/>
                    <a:p>
                      <a:pPr algn="ctr"/>
                      <a:r>
                        <a:rPr lang="en-US" u="sng" dirty="0" smtClean="0"/>
                        <a:t>FISCAL</a:t>
                      </a:r>
                      <a:r>
                        <a:rPr lang="en-US" u="sng" baseline="0" dirty="0" smtClean="0"/>
                        <a:t> </a:t>
                      </a:r>
                      <a:r>
                        <a:rPr lang="en-US" u="sng" dirty="0" smtClean="0"/>
                        <a:t>YEAR</a:t>
                      </a:r>
                      <a:endParaRPr lang="en-US" u="sng" dirty="0"/>
                    </a:p>
                  </a:txBody>
                  <a:tcPr/>
                </a:tc>
                <a:tc>
                  <a:txBody>
                    <a:bodyPr/>
                    <a:lstStyle/>
                    <a:p>
                      <a:pPr algn="ctr"/>
                      <a:r>
                        <a:rPr lang="en-US" u="sng" dirty="0" smtClean="0"/>
                        <a:t>WPU VALUE</a:t>
                      </a:r>
                      <a:endParaRPr lang="en-US" u="sng" dirty="0"/>
                    </a:p>
                  </a:txBody>
                  <a:tcPr/>
                </a:tc>
                <a:tc>
                  <a:txBody>
                    <a:bodyPr/>
                    <a:lstStyle/>
                    <a:p>
                      <a:pPr algn="ctr"/>
                      <a:r>
                        <a:rPr lang="en-US" u="sng" dirty="0" smtClean="0"/>
                        <a:t>CPI Adjusted</a:t>
                      </a:r>
                      <a:endParaRPr lang="en-US" u="sng" dirty="0"/>
                    </a:p>
                  </a:txBody>
                  <a:tcPr/>
                </a:tc>
              </a:tr>
              <a:tr h="558800">
                <a:tc>
                  <a:txBody>
                    <a:bodyPr/>
                    <a:lstStyle/>
                    <a:p>
                      <a:pPr algn="ctr"/>
                      <a:r>
                        <a:rPr lang="en-US" sz="2400" b="0" dirty="0" smtClean="0">
                          <a:effectLst/>
                        </a:rPr>
                        <a:t>1986-87</a:t>
                      </a:r>
                      <a:endParaRPr lang="en-US" sz="2400" b="0" dirty="0">
                        <a:effectLst/>
                      </a:endParaRPr>
                    </a:p>
                  </a:txBody>
                  <a:tcPr/>
                </a:tc>
                <a:tc>
                  <a:txBody>
                    <a:bodyPr/>
                    <a:lstStyle/>
                    <a:p>
                      <a:pPr algn="ctr"/>
                      <a:r>
                        <a:rPr lang="en-US" sz="2400" b="0" dirty="0" smtClean="0">
                          <a:effectLst/>
                        </a:rPr>
                        <a:t>$1,204</a:t>
                      </a:r>
                    </a:p>
                  </a:txBody>
                  <a:tcPr/>
                </a:tc>
                <a:tc>
                  <a:txBody>
                    <a:bodyPr/>
                    <a:lstStyle/>
                    <a:p>
                      <a:pPr algn="ctr"/>
                      <a:r>
                        <a:rPr lang="en-US" sz="2400" b="0" dirty="0" smtClean="0">
                          <a:solidFill>
                            <a:schemeClr val="accent6">
                              <a:lumMod val="75000"/>
                            </a:schemeClr>
                          </a:solidFill>
                          <a:effectLst/>
                        </a:rPr>
                        <a:t>$2,656</a:t>
                      </a:r>
                    </a:p>
                  </a:txBody>
                  <a:tcPr/>
                </a:tc>
              </a:tr>
              <a:tr h="558800">
                <a:tc>
                  <a:txBody>
                    <a:bodyPr/>
                    <a:lstStyle/>
                    <a:p>
                      <a:pPr algn="ctr"/>
                      <a:r>
                        <a:rPr lang="en-US" sz="2400" b="0" dirty="0" smtClean="0">
                          <a:effectLst/>
                        </a:rPr>
                        <a:t>1994-95</a:t>
                      </a:r>
                      <a:endParaRPr lang="en-US" sz="2400" b="0" dirty="0">
                        <a:effectLst/>
                      </a:endParaRPr>
                    </a:p>
                  </a:txBody>
                  <a:tcPr/>
                </a:tc>
                <a:tc>
                  <a:txBody>
                    <a:bodyPr/>
                    <a:lstStyle/>
                    <a:p>
                      <a:pPr algn="ctr"/>
                      <a:r>
                        <a:rPr lang="en-US" sz="2400" b="0" dirty="0" smtClean="0">
                          <a:effectLst/>
                        </a:rPr>
                        <a:t>$1,608</a:t>
                      </a:r>
                      <a:endParaRPr lang="en-US" sz="2400" b="0" dirty="0">
                        <a:effectLst/>
                      </a:endParaRPr>
                    </a:p>
                  </a:txBody>
                  <a:tcPr/>
                </a:tc>
                <a:tc>
                  <a:txBody>
                    <a:bodyPr/>
                    <a:lstStyle/>
                    <a:p>
                      <a:pPr algn="ctr"/>
                      <a:r>
                        <a:rPr lang="en-US" sz="2400" b="0" dirty="0" smtClean="0">
                          <a:solidFill>
                            <a:schemeClr val="accent6">
                              <a:lumMod val="75000"/>
                            </a:schemeClr>
                          </a:solidFill>
                          <a:effectLst/>
                        </a:rPr>
                        <a:t>$2,623</a:t>
                      </a:r>
                      <a:endParaRPr lang="en-US" sz="2400" b="0" dirty="0">
                        <a:solidFill>
                          <a:schemeClr val="accent6">
                            <a:lumMod val="75000"/>
                          </a:schemeClr>
                        </a:solidFill>
                        <a:effectLst/>
                      </a:endParaRPr>
                    </a:p>
                  </a:txBody>
                  <a:tcPr/>
                </a:tc>
              </a:tr>
              <a:tr h="558800">
                <a:tc>
                  <a:txBody>
                    <a:bodyPr/>
                    <a:lstStyle/>
                    <a:p>
                      <a:pPr algn="ctr"/>
                      <a:r>
                        <a:rPr lang="en-US" sz="2400" b="0" dirty="0" smtClean="0">
                          <a:effectLst/>
                        </a:rPr>
                        <a:t>2000-01</a:t>
                      </a:r>
                      <a:endParaRPr lang="en-US" sz="2400" b="0" dirty="0">
                        <a:effectLst/>
                      </a:endParaRPr>
                    </a:p>
                  </a:txBody>
                  <a:tcPr/>
                </a:tc>
                <a:tc>
                  <a:txBody>
                    <a:bodyPr/>
                    <a:lstStyle/>
                    <a:p>
                      <a:pPr algn="ctr"/>
                      <a:r>
                        <a:rPr lang="en-US" sz="2400" b="0" dirty="0" smtClean="0">
                          <a:effectLst/>
                        </a:rPr>
                        <a:t>$2,006</a:t>
                      </a:r>
                      <a:endParaRPr lang="en-US" sz="2400" b="0" dirty="0">
                        <a:effectLst/>
                      </a:endParaRPr>
                    </a:p>
                  </a:txBody>
                  <a:tcPr/>
                </a:tc>
                <a:tc>
                  <a:txBody>
                    <a:bodyPr/>
                    <a:lstStyle/>
                    <a:p>
                      <a:pPr algn="ctr"/>
                      <a:r>
                        <a:rPr lang="en-US" sz="2400" b="0" dirty="0" smtClean="0">
                          <a:solidFill>
                            <a:schemeClr val="accent6">
                              <a:lumMod val="75000"/>
                            </a:schemeClr>
                          </a:solidFill>
                          <a:effectLst/>
                        </a:rPr>
                        <a:t>$2,816</a:t>
                      </a:r>
                      <a:endParaRPr lang="en-US" sz="2400" b="0" dirty="0">
                        <a:solidFill>
                          <a:schemeClr val="accent6">
                            <a:lumMod val="75000"/>
                          </a:schemeClr>
                        </a:solidFill>
                        <a:effectLst/>
                      </a:endParaRPr>
                    </a:p>
                  </a:txBody>
                  <a:tcPr/>
                </a:tc>
              </a:tr>
              <a:tr h="558800">
                <a:tc>
                  <a:txBody>
                    <a:bodyPr/>
                    <a:lstStyle/>
                    <a:p>
                      <a:pPr algn="ctr"/>
                      <a:r>
                        <a:rPr lang="en-US" sz="2400" b="0" dirty="0" smtClean="0">
                          <a:effectLst/>
                        </a:rPr>
                        <a:t>2006-07</a:t>
                      </a:r>
                      <a:endParaRPr lang="en-US" sz="2400" b="0" dirty="0">
                        <a:effectLst/>
                      </a:endParaRPr>
                    </a:p>
                  </a:txBody>
                  <a:tcPr/>
                </a:tc>
                <a:tc>
                  <a:txBody>
                    <a:bodyPr/>
                    <a:lstStyle/>
                    <a:p>
                      <a:pPr algn="ctr"/>
                      <a:r>
                        <a:rPr lang="en-US" sz="2400" b="0" dirty="0" smtClean="0">
                          <a:effectLst/>
                        </a:rPr>
                        <a:t>$2,417</a:t>
                      </a:r>
                      <a:endParaRPr lang="en-US" sz="2400" b="0" dirty="0">
                        <a:effectLst/>
                      </a:endParaRPr>
                    </a:p>
                  </a:txBody>
                  <a:tcPr/>
                </a:tc>
                <a:tc>
                  <a:txBody>
                    <a:bodyPr/>
                    <a:lstStyle/>
                    <a:p>
                      <a:pPr algn="ctr"/>
                      <a:r>
                        <a:rPr lang="en-US" sz="2400" b="0" dirty="0" smtClean="0">
                          <a:solidFill>
                            <a:schemeClr val="accent6">
                              <a:lumMod val="75000"/>
                            </a:schemeClr>
                          </a:solidFill>
                          <a:effectLst/>
                        </a:rPr>
                        <a:t>$2,898</a:t>
                      </a:r>
                      <a:endParaRPr lang="en-US" sz="2400" b="0" dirty="0">
                        <a:solidFill>
                          <a:schemeClr val="accent6">
                            <a:lumMod val="75000"/>
                          </a:schemeClr>
                        </a:solidFill>
                        <a:effectLst/>
                      </a:endParaRPr>
                    </a:p>
                  </a:txBody>
                  <a:tcPr/>
                </a:tc>
              </a:tr>
              <a:tr h="558800">
                <a:tc>
                  <a:txBody>
                    <a:bodyPr/>
                    <a:lstStyle/>
                    <a:p>
                      <a:pPr algn="ctr"/>
                      <a:r>
                        <a:rPr lang="en-US" sz="2400" b="0" dirty="0" smtClean="0">
                          <a:effectLst/>
                        </a:rPr>
                        <a:t>2008-09</a:t>
                      </a:r>
                      <a:endParaRPr lang="en-US" sz="2400" b="0" dirty="0">
                        <a:effectLst/>
                      </a:endParaRPr>
                    </a:p>
                  </a:txBody>
                  <a:tcPr/>
                </a:tc>
                <a:tc>
                  <a:txBody>
                    <a:bodyPr/>
                    <a:lstStyle/>
                    <a:p>
                      <a:pPr algn="ctr"/>
                      <a:r>
                        <a:rPr lang="en-US" sz="2400" b="0" dirty="0" smtClean="0">
                          <a:effectLst/>
                        </a:rPr>
                        <a:t>$2,577</a:t>
                      </a:r>
                      <a:endParaRPr lang="en-US" sz="2400" b="0" dirty="0">
                        <a:effectLst/>
                      </a:endParaRPr>
                    </a:p>
                  </a:txBody>
                  <a:tcPr/>
                </a:tc>
                <a:tc>
                  <a:txBody>
                    <a:bodyPr/>
                    <a:lstStyle/>
                    <a:p>
                      <a:pPr algn="ctr"/>
                      <a:r>
                        <a:rPr lang="en-US" sz="2400" b="0" dirty="0" smtClean="0">
                          <a:solidFill>
                            <a:schemeClr val="accent6">
                              <a:lumMod val="75000"/>
                            </a:schemeClr>
                          </a:solidFill>
                          <a:effectLst/>
                        </a:rPr>
                        <a:t>$2,893</a:t>
                      </a:r>
                    </a:p>
                  </a:txBody>
                  <a:tcPr/>
                </a:tc>
              </a:tr>
              <a:tr h="558800">
                <a:tc>
                  <a:txBody>
                    <a:bodyPr/>
                    <a:lstStyle/>
                    <a:p>
                      <a:pPr algn="ctr"/>
                      <a:r>
                        <a:rPr lang="en-US" sz="2400" b="0" dirty="0" smtClean="0">
                          <a:effectLst/>
                        </a:rPr>
                        <a:t>2011-12</a:t>
                      </a:r>
                      <a:endParaRPr lang="en-US" sz="2400" b="0" dirty="0">
                        <a:effectLst/>
                      </a:endParaRPr>
                    </a:p>
                  </a:txBody>
                  <a:tcPr/>
                </a:tc>
                <a:tc>
                  <a:txBody>
                    <a:bodyPr/>
                    <a:lstStyle/>
                    <a:p>
                      <a:pPr algn="ctr"/>
                      <a:r>
                        <a:rPr lang="en-US" sz="2400" b="0" dirty="0" smtClean="0">
                          <a:effectLst/>
                        </a:rPr>
                        <a:t>$2,816</a:t>
                      </a:r>
                      <a:endParaRPr lang="en-US" sz="2400" b="0" dirty="0">
                        <a:effectLst/>
                      </a:endParaRPr>
                    </a:p>
                  </a:txBody>
                  <a:tcPr/>
                </a:tc>
                <a:tc>
                  <a:txBody>
                    <a:bodyPr/>
                    <a:lstStyle/>
                    <a:p>
                      <a:pPr algn="ctr"/>
                      <a:r>
                        <a:rPr lang="en-US" sz="2400" b="0" dirty="0" smtClean="0">
                          <a:solidFill>
                            <a:schemeClr val="accent6">
                              <a:lumMod val="75000"/>
                            </a:schemeClr>
                          </a:solidFill>
                          <a:effectLst/>
                        </a:rPr>
                        <a:t>$3,026</a:t>
                      </a:r>
                      <a:endParaRPr lang="en-US" sz="2400" b="0" dirty="0">
                        <a:solidFill>
                          <a:schemeClr val="accent6">
                            <a:lumMod val="75000"/>
                          </a:schemeClr>
                        </a:solidFill>
                        <a:effectLst/>
                      </a:endParaRPr>
                    </a:p>
                  </a:txBody>
                  <a:tcPr/>
                </a:tc>
              </a:tr>
              <a:tr h="558800">
                <a:tc>
                  <a:txBody>
                    <a:bodyPr/>
                    <a:lstStyle/>
                    <a:p>
                      <a:pPr algn="ctr"/>
                      <a:r>
                        <a:rPr lang="en-US" sz="2400" b="0" dirty="0" smtClean="0">
                          <a:effectLst/>
                        </a:rPr>
                        <a:t>2016-17</a:t>
                      </a:r>
                      <a:endParaRPr lang="en-US" sz="2400" b="0" dirty="0">
                        <a:effectLst/>
                      </a:endParaRPr>
                    </a:p>
                  </a:txBody>
                  <a:tcPr/>
                </a:tc>
                <a:tc>
                  <a:txBody>
                    <a:bodyPr/>
                    <a:lstStyle/>
                    <a:p>
                      <a:pPr algn="ctr"/>
                      <a:r>
                        <a:rPr lang="en-US" sz="2400" b="0" dirty="0" smtClean="0">
                          <a:effectLst/>
                        </a:rPr>
                        <a:t>$3,184</a:t>
                      </a:r>
                      <a:endParaRPr lang="en-US" sz="2400" b="0" dirty="0">
                        <a:effectLst/>
                      </a:endParaRPr>
                    </a:p>
                  </a:txBody>
                  <a:tcPr/>
                </a:tc>
                <a:tc>
                  <a:txBody>
                    <a:bodyPr/>
                    <a:lstStyle/>
                    <a:p>
                      <a:pPr algn="ctr"/>
                      <a:r>
                        <a:rPr lang="en-US" sz="2400" b="0" dirty="0" smtClean="0">
                          <a:solidFill>
                            <a:schemeClr val="accent6">
                              <a:lumMod val="75000"/>
                            </a:schemeClr>
                          </a:solidFill>
                          <a:effectLst/>
                        </a:rPr>
                        <a:t>$3,184</a:t>
                      </a:r>
                      <a:endParaRPr lang="en-US" sz="2400" b="0" dirty="0">
                        <a:solidFill>
                          <a:schemeClr val="accent6">
                            <a:lumMod val="75000"/>
                          </a:schemeClr>
                        </a:solidFill>
                        <a:effectLst/>
                      </a:endParaRPr>
                    </a:p>
                  </a:txBody>
                  <a:tcPr/>
                </a:tc>
              </a:tr>
            </a:tbl>
          </a:graphicData>
        </a:graphic>
      </p:graphicFrame>
      <p:sp>
        <p:nvSpPr>
          <p:cNvPr id="2" name="TextBox 1"/>
          <p:cNvSpPr txBox="1"/>
          <p:nvPr/>
        </p:nvSpPr>
        <p:spPr>
          <a:xfrm>
            <a:off x="7957861" y="3649363"/>
            <a:ext cx="3278550" cy="461665"/>
          </a:xfrm>
          <a:prstGeom prst="rect">
            <a:avLst/>
          </a:prstGeom>
          <a:ln w="28575"/>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smtClean="0">
                <a:ln w="0"/>
                <a:solidFill>
                  <a:srgbClr val="0070C0"/>
                </a:solidFill>
                <a:effectLst>
                  <a:outerShdw blurRad="38100" dist="38100" dir="2700000" algn="tl">
                    <a:srgbClr val="000000">
                      <a:alpha val="43137"/>
                    </a:srgbClr>
                  </a:outerShdw>
                </a:effectLst>
              </a:rPr>
              <a:t>CPI Adjusted WPU Value </a:t>
            </a:r>
            <a:endParaRPr lang="en-US" sz="2400" dirty="0">
              <a:ln w="0"/>
              <a:solidFill>
                <a:srgbClr val="0070C0"/>
              </a:solidFill>
              <a:effectLst>
                <a:outerShdw blurRad="38100" dist="38100" dir="2700000" algn="tl">
                  <a:srgbClr val="000000">
                    <a:alpha val="43137"/>
                  </a:srgbClr>
                </a:outerShdw>
              </a:effectLst>
            </a:endParaRPr>
          </a:p>
        </p:txBody>
      </p:sp>
      <p:sp>
        <p:nvSpPr>
          <p:cNvPr id="13" name="TextBox 12"/>
          <p:cNvSpPr txBox="1"/>
          <p:nvPr/>
        </p:nvSpPr>
        <p:spPr>
          <a:xfrm>
            <a:off x="9295306" y="6087762"/>
            <a:ext cx="1165912" cy="400110"/>
          </a:xfrm>
          <a:prstGeom prst="rect">
            <a:avLst/>
          </a:prstGeom>
          <a:noFill/>
        </p:spPr>
        <p:txBody>
          <a:bodyPr wrap="square" rtlCol="0">
            <a:spAutoFit/>
          </a:bodyPr>
          <a:lstStyle/>
          <a:p>
            <a:r>
              <a:rPr lang="en-US" sz="1000" dirty="0" smtClean="0"/>
              <a:t>Source: Bureau of Labor Statistics</a:t>
            </a:r>
            <a:endParaRPr lang="en-US" sz="1000" dirty="0"/>
          </a:p>
        </p:txBody>
      </p:sp>
      <p:graphicFrame>
        <p:nvGraphicFramePr>
          <p:cNvPr id="15" name="Content Placeholder 3"/>
          <p:cNvGraphicFramePr>
            <a:graphicFrameLocks/>
          </p:cNvGraphicFramePr>
          <p:nvPr>
            <p:extLst>
              <p:ext uri="{D42A27DB-BD31-4B8C-83A1-F6EECF244321}">
                <p14:modId xmlns:p14="http://schemas.microsoft.com/office/powerpoint/2010/main" val="737297872"/>
              </p:ext>
            </p:extLst>
          </p:nvPr>
        </p:nvGraphicFramePr>
        <p:xfrm>
          <a:off x="6766034" y="846138"/>
          <a:ext cx="4648200" cy="2716428"/>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15"/>
          <p:cNvSpPr/>
          <p:nvPr/>
        </p:nvSpPr>
        <p:spPr>
          <a:xfrm>
            <a:off x="8733053" y="499975"/>
            <a:ext cx="1728165" cy="461665"/>
          </a:xfrm>
          <a:prstGeom prst="rect">
            <a:avLst/>
          </a:prstGeom>
          <a:ln w="28575">
            <a:solidFill>
              <a:srgbClr val="FF0000"/>
            </a:solidFill>
          </a:ln>
        </p:spPr>
        <p:txBody>
          <a:bodyPr wrap="none">
            <a:spAutoFit/>
          </a:bodyPr>
          <a:lstStyle/>
          <a:p>
            <a:pPr algn="ctr"/>
            <a:r>
              <a:rPr lang="en-US" sz="2400" u="sng" dirty="0">
                <a:ln w="0"/>
                <a:solidFill>
                  <a:srgbClr val="0070C0"/>
                </a:solidFill>
                <a:effectLst>
                  <a:outerShdw blurRad="38100" dist="38100" dir="2700000" algn="tl">
                    <a:srgbClr val="000000">
                      <a:alpha val="43137"/>
                    </a:srgbClr>
                  </a:outerShdw>
                </a:effectLst>
              </a:rPr>
              <a:t>WPU </a:t>
            </a:r>
            <a:r>
              <a:rPr lang="en-US" sz="2400" u="sng" dirty="0" smtClean="0">
                <a:ln w="0"/>
                <a:solidFill>
                  <a:srgbClr val="0070C0"/>
                </a:solidFill>
                <a:effectLst>
                  <a:outerShdw blurRad="38100" dist="38100" dir="2700000" algn="tl">
                    <a:srgbClr val="000000">
                      <a:alpha val="43137"/>
                    </a:srgbClr>
                  </a:outerShdw>
                </a:effectLst>
              </a:rPr>
              <a:t>Value </a:t>
            </a:r>
            <a:endParaRPr lang="en-US" sz="2400" u="sng" dirty="0">
              <a:solidFill>
                <a:srgbClr val="0070C0"/>
              </a:solidFill>
              <a:effectLst>
                <a:outerShdw blurRad="38100" dist="38100" dir="2700000" algn="tl">
                  <a:srgbClr val="000000">
                    <a:alpha val="43137"/>
                  </a:srgbClr>
                </a:outerShdw>
              </a:effectLst>
            </a:endParaRPr>
          </a:p>
        </p:txBody>
      </p:sp>
      <p:graphicFrame>
        <p:nvGraphicFramePr>
          <p:cNvPr id="11" name="Content Placeholder 3"/>
          <p:cNvGraphicFramePr>
            <a:graphicFrameLocks/>
          </p:cNvGraphicFramePr>
          <p:nvPr>
            <p:extLst>
              <p:ext uri="{D42A27DB-BD31-4B8C-83A1-F6EECF244321}">
                <p14:modId xmlns:p14="http://schemas.microsoft.com/office/powerpoint/2010/main" val="2422774536"/>
              </p:ext>
            </p:extLst>
          </p:nvPr>
        </p:nvGraphicFramePr>
        <p:xfrm>
          <a:off x="6667179" y="3951706"/>
          <a:ext cx="4648200" cy="274114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294469" y="6087762"/>
            <a:ext cx="3183885" cy="400110"/>
          </a:xfrm>
          <a:prstGeom prst="rect">
            <a:avLst/>
          </a:prstGeom>
          <a:noFill/>
          <a:ln w="38100">
            <a:solidFill>
              <a:srgbClr val="FF0000"/>
            </a:solidFill>
          </a:ln>
        </p:spPr>
        <p:txBody>
          <a:bodyPr wrap="none" rtlCol="0">
            <a:spAutoFit/>
          </a:bodyPr>
          <a:lstStyle/>
          <a:p>
            <a:r>
              <a:rPr lang="en-US" sz="2000" b="1" dirty="0" smtClean="0">
                <a:solidFill>
                  <a:srgbClr val="00B050"/>
                </a:solidFill>
                <a:effectLst>
                  <a:outerShdw blurRad="38100" dist="38100" dir="2700000" algn="tl">
                    <a:srgbClr val="000000">
                      <a:alpha val="43137"/>
                    </a:srgbClr>
                  </a:outerShdw>
                </a:effectLst>
              </a:rPr>
              <a:t>Change:    </a:t>
            </a:r>
            <a:r>
              <a:rPr lang="en-US" sz="2000" b="1" dirty="0" smtClean="0">
                <a:effectLst>
                  <a:outerShdw blurRad="38100" dist="38100" dir="2700000" algn="tl">
                    <a:srgbClr val="000000">
                      <a:alpha val="43137"/>
                    </a:srgbClr>
                  </a:outerShdw>
                </a:effectLst>
              </a:rPr>
              <a:t>$ 1,980</a:t>
            </a:r>
            <a:r>
              <a:rPr lang="en-US" sz="2000" b="1" dirty="0" smtClean="0">
                <a:solidFill>
                  <a:srgbClr val="00B050"/>
                </a:solidFill>
                <a:effectLst>
                  <a:outerShdw blurRad="38100" dist="38100" dir="2700000" algn="tl">
                    <a:srgbClr val="000000">
                      <a:alpha val="43137"/>
                    </a:srgbClr>
                  </a:outerShdw>
                </a:effectLst>
              </a:rPr>
              <a:t>       </a:t>
            </a:r>
            <a:r>
              <a:rPr lang="en-US" sz="2000" b="1" dirty="0" smtClean="0">
                <a:solidFill>
                  <a:schemeClr val="accent6">
                    <a:lumMod val="75000"/>
                  </a:schemeClr>
                </a:solidFill>
                <a:effectLst>
                  <a:outerShdw blurRad="38100" dist="38100" dir="2700000" algn="tl">
                    <a:srgbClr val="000000">
                      <a:alpha val="43137"/>
                    </a:srgbClr>
                  </a:outerShdw>
                </a:effectLst>
              </a:rPr>
              <a:t>$   528</a:t>
            </a:r>
            <a:endParaRPr lang="en-US" sz="2000" b="1" dirty="0">
              <a:solidFill>
                <a:schemeClr val="accent6">
                  <a:lumMod val="75000"/>
                </a:schemeClr>
              </a:solidFill>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8311" y="2908600"/>
            <a:ext cx="1811681" cy="126798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122" y="4405056"/>
            <a:ext cx="1146861" cy="105663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1218" y="5140496"/>
            <a:ext cx="1518048" cy="1210879"/>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23273" y="2539570"/>
            <a:ext cx="1113138" cy="738059"/>
          </a:xfrm>
          <a:prstGeom prst="rect">
            <a:avLst/>
          </a:prstGeom>
        </p:spPr>
      </p:pic>
      <p:sp>
        <p:nvSpPr>
          <p:cNvPr id="5" name="Rectangle 4"/>
          <p:cNvSpPr/>
          <p:nvPr/>
        </p:nvSpPr>
        <p:spPr>
          <a:xfrm>
            <a:off x="1851880" y="205382"/>
            <a:ext cx="3863120" cy="369332"/>
          </a:xfrm>
          <a:prstGeom prst="rect">
            <a:avLst/>
          </a:prstGeom>
        </p:spPr>
        <p:txBody>
          <a:bodyPr wrap="square">
            <a:spAutoFit/>
          </a:bodyPr>
          <a:lstStyle/>
          <a:p>
            <a:r>
              <a:rPr lang="en-US" u="sng" dirty="0">
                <a:solidFill>
                  <a:srgbClr val="0070C0"/>
                </a:solidFill>
                <a:effectLst>
                  <a:outerShdw blurRad="38100" dist="38100" dir="2700000" algn="tl">
                    <a:srgbClr val="000000">
                      <a:alpha val="43137"/>
                    </a:srgbClr>
                  </a:outerShdw>
                </a:effectLst>
              </a:rPr>
              <a:t>Minimum </a:t>
            </a:r>
            <a:r>
              <a:rPr lang="en-US" u="sng" dirty="0" smtClean="0">
                <a:solidFill>
                  <a:srgbClr val="0070C0"/>
                </a:solidFill>
                <a:effectLst>
                  <a:outerShdw blurRad="38100" dist="38100" dir="2700000" algn="tl">
                    <a:srgbClr val="000000">
                      <a:alpha val="43137"/>
                    </a:srgbClr>
                  </a:outerShdw>
                </a:effectLst>
              </a:rPr>
              <a:t>School Program--- </a:t>
            </a:r>
            <a:r>
              <a:rPr lang="en-US" sz="1100" u="sng" dirty="0">
                <a:solidFill>
                  <a:srgbClr val="0070C0"/>
                </a:solidFill>
                <a:effectLst>
                  <a:outerShdw blurRad="38100" dist="38100" dir="2700000" algn="tl">
                    <a:srgbClr val="000000">
                      <a:alpha val="43137"/>
                    </a:srgbClr>
                  </a:outerShdw>
                </a:effectLst>
              </a:rPr>
              <a:t>Continued</a:t>
            </a:r>
            <a:endParaRPr lang="en-US" dirty="0"/>
          </a:p>
        </p:txBody>
      </p:sp>
    </p:spTree>
    <p:extLst>
      <p:ext uri="{BB962C8B-B14F-4D97-AF65-F5344CB8AC3E}">
        <p14:creationId xmlns:p14="http://schemas.microsoft.com/office/powerpoint/2010/main" val="2859218936"/>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9762" y="799070"/>
            <a:ext cx="7389341" cy="5371069"/>
          </a:xfrm>
          <a:prstGeom prst="rect">
            <a:avLst/>
          </a:prstGeom>
        </p:spPr>
      </p:pic>
    </p:spTree>
    <p:extLst>
      <p:ext uri="{BB962C8B-B14F-4D97-AF65-F5344CB8AC3E}">
        <p14:creationId xmlns:p14="http://schemas.microsoft.com/office/powerpoint/2010/main" val="3656540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110" y="850790"/>
            <a:ext cx="6228455" cy="874643"/>
          </a:xfrm>
        </p:spPr>
        <p:txBody>
          <a:bodyPr>
            <a:normAutofit fontScale="90000"/>
          </a:bodyPr>
          <a:lstStyle/>
          <a:p>
            <a:r>
              <a:rPr lang="en-US" sz="6000" u="sng" dirty="0" smtClean="0">
                <a:ln w="0"/>
                <a:solidFill>
                  <a:srgbClr val="0070C0"/>
                </a:solidFill>
                <a:effectLst>
                  <a:outerShdw blurRad="38100" dist="38100" dir="2700000" algn="tl">
                    <a:srgbClr val="000000">
                      <a:alpha val="43137"/>
                    </a:srgbClr>
                  </a:outerShdw>
                </a:effectLst>
                <a:uFill>
                  <a:solidFill>
                    <a:schemeClr val="accent1">
                      <a:lumMod val="75000"/>
                    </a:schemeClr>
                  </a:solidFill>
                </a:uFill>
              </a:rPr>
              <a:t>CALENDARS</a:t>
            </a:r>
            <a:r>
              <a:rPr lang="en-US" sz="4400" u="sng" dirty="0" smtClean="0">
                <a:ln w="0"/>
                <a:solidFill>
                  <a:srgbClr val="0070C0"/>
                </a:solidFill>
                <a:effectLst>
                  <a:outerShdw blurRad="38100" dist="38100" dir="2700000" algn="tl">
                    <a:srgbClr val="000000">
                      <a:alpha val="43137"/>
                    </a:srgbClr>
                  </a:outerShdw>
                </a:effectLst>
                <a:uFill>
                  <a:solidFill>
                    <a:schemeClr val="accent1">
                      <a:lumMod val="75000"/>
                    </a:schemeClr>
                  </a:solidFill>
                </a:uFill>
              </a:rPr>
              <a:t> </a:t>
            </a:r>
            <a:r>
              <a:rPr lang="en-US" dirty="0" smtClean="0">
                <a:solidFill>
                  <a:srgbClr val="0070C0"/>
                </a:solidFill>
              </a:rPr>
              <a:t>	</a:t>
            </a:r>
            <a:endParaRPr lang="en-US" dirty="0">
              <a:solidFill>
                <a:srgbClr val="0070C0"/>
              </a:solidFill>
            </a:endParaRPr>
          </a:p>
        </p:txBody>
      </p:sp>
      <p:sp>
        <p:nvSpPr>
          <p:cNvPr id="3" name="Content Placeholder 2"/>
          <p:cNvSpPr>
            <a:spLocks noGrp="1"/>
          </p:cNvSpPr>
          <p:nvPr>
            <p:ph idx="1"/>
          </p:nvPr>
        </p:nvSpPr>
        <p:spPr>
          <a:xfrm>
            <a:off x="2660822" y="2155372"/>
            <a:ext cx="8842201" cy="4111690"/>
          </a:xfrm>
        </p:spPr>
        <p:txBody>
          <a:bodyPr>
            <a:noAutofit/>
          </a:bodyPr>
          <a:lstStyle/>
          <a:p>
            <a:r>
              <a:rPr lang="en-US" sz="4000" dirty="0" smtClean="0">
                <a:ln w="0"/>
                <a:effectLst>
                  <a:outerShdw blurRad="38100" dist="19050" dir="2700000" algn="tl" rotWithShape="0">
                    <a:schemeClr val="dk1">
                      <a:alpha val="40000"/>
                    </a:schemeClr>
                  </a:outerShdw>
                </a:effectLst>
              </a:rPr>
              <a:t>CALENDAR YEAR (CY)</a:t>
            </a:r>
          </a:p>
          <a:p>
            <a:r>
              <a:rPr lang="en-US" sz="4000" dirty="0" smtClean="0">
                <a:ln w="0"/>
                <a:effectLst>
                  <a:outerShdw blurRad="38100" dist="19050" dir="2700000" algn="tl" rotWithShape="0">
                    <a:schemeClr val="dk1">
                      <a:alpha val="40000"/>
                    </a:schemeClr>
                  </a:outerShdw>
                </a:effectLst>
              </a:rPr>
              <a:t>TAX YEAR (TY)</a:t>
            </a:r>
          </a:p>
          <a:p>
            <a:r>
              <a:rPr lang="en-US" sz="4000" dirty="0" smtClean="0">
                <a:ln w="0"/>
                <a:effectLst>
                  <a:outerShdw blurRad="38100" dist="19050" dir="2700000" algn="tl" rotWithShape="0">
                    <a:schemeClr val="dk1">
                      <a:alpha val="40000"/>
                    </a:schemeClr>
                  </a:outerShdw>
                </a:effectLst>
              </a:rPr>
              <a:t>FISCAL YEAR (FY)</a:t>
            </a:r>
          </a:p>
          <a:p>
            <a:r>
              <a:rPr lang="en-US" sz="4000" dirty="0" smtClean="0">
                <a:ln w="0"/>
                <a:effectLst>
                  <a:outerShdw blurRad="38100" dist="19050" dir="2700000" algn="tl" rotWithShape="0">
                    <a:schemeClr val="dk1">
                      <a:alpha val="40000"/>
                    </a:schemeClr>
                  </a:outerShdw>
                </a:effectLst>
              </a:rPr>
              <a:t>SCHOOL YEAR (SY)</a:t>
            </a:r>
            <a:endParaRPr lang="en-US" sz="4000" dirty="0">
              <a:ln w="0"/>
              <a:effectLst>
                <a:outerShdw blurRad="38100" dist="19050" dir="2700000" algn="tl" rotWithShape="0">
                  <a:schemeClr val="dk1">
                    <a:alpha val="40000"/>
                  </a:schemeClr>
                </a:outerShdw>
              </a:effectLst>
            </a:endParaRPr>
          </a:p>
        </p:txBody>
      </p:sp>
      <p:pic>
        <p:nvPicPr>
          <p:cNvPr id="4" name="Picture 3"/>
          <p:cNvPicPr>
            <a:picLocks noChangeAspect="1"/>
          </p:cNvPicPr>
          <p:nvPr/>
        </p:nvPicPr>
        <p:blipFill>
          <a:blip r:embed="rId2"/>
          <a:stretch>
            <a:fillRect/>
          </a:stretch>
        </p:blipFill>
        <p:spPr>
          <a:xfrm>
            <a:off x="7405128" y="3481331"/>
            <a:ext cx="4569290" cy="3040655"/>
          </a:xfrm>
          <a:prstGeom prst="rect">
            <a:avLst/>
          </a:prstGeom>
        </p:spPr>
      </p:pic>
    </p:spTree>
    <p:extLst>
      <p:ext uri="{BB962C8B-B14F-4D97-AF65-F5344CB8AC3E}">
        <p14:creationId xmlns:p14="http://schemas.microsoft.com/office/powerpoint/2010/main" val="5015761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41462" y="1680841"/>
            <a:ext cx="8229600" cy="4881465"/>
          </a:xfrm>
        </p:spPr>
        <p:txBody>
          <a:bodyPr>
            <a:normAutofit fontScale="92500" lnSpcReduction="10000"/>
          </a:bodyPr>
          <a:lstStyle/>
          <a:p>
            <a:pPr marL="514350" indent="-514350">
              <a:buFont typeface="+mj-lt"/>
              <a:buAutoNum type="alphaUcPeriod"/>
            </a:pPr>
            <a:r>
              <a:rPr lang="en-US" sz="4000" dirty="0" smtClean="0">
                <a:effectLst>
                  <a:outerShdw blurRad="38100" dist="38100" dir="2700000" algn="tl">
                    <a:srgbClr val="000000">
                      <a:alpha val="43137"/>
                    </a:srgbClr>
                  </a:outerShdw>
                </a:effectLst>
              </a:rPr>
              <a:t>Basic School Programs</a:t>
            </a:r>
          </a:p>
          <a:p>
            <a:pPr lvl="1">
              <a:buFont typeface="Wingdings" panose="05000000000000000000" pitchFamily="2" charset="2"/>
              <a:buChar char="Ø"/>
            </a:pPr>
            <a:r>
              <a:rPr lang="en-US" sz="3600" dirty="0" smtClean="0">
                <a:effectLst>
                  <a:outerShdw blurRad="38100" dist="38100" dir="2700000" algn="tl">
                    <a:srgbClr val="000000">
                      <a:alpha val="43137"/>
                    </a:srgbClr>
                  </a:outerShdw>
                </a:effectLst>
              </a:rPr>
              <a:t>Regular</a:t>
            </a:r>
          </a:p>
          <a:p>
            <a:pPr lvl="1">
              <a:buFont typeface="Wingdings" panose="05000000000000000000" pitchFamily="2" charset="2"/>
              <a:buChar char="Ø"/>
            </a:pPr>
            <a:r>
              <a:rPr lang="en-US" sz="3600" dirty="0" smtClean="0">
                <a:effectLst>
                  <a:outerShdw blurRad="38100" dist="38100" dir="2700000" algn="tl">
                    <a:srgbClr val="000000">
                      <a:alpha val="43137"/>
                    </a:srgbClr>
                  </a:outerShdw>
                </a:effectLst>
              </a:rPr>
              <a:t>Restricted</a:t>
            </a:r>
          </a:p>
          <a:p>
            <a:pPr marL="514350" indent="-514350">
              <a:buFont typeface="+mj-lt"/>
              <a:buAutoNum type="alphaUcPeriod"/>
            </a:pPr>
            <a:r>
              <a:rPr lang="en-US" sz="4000" dirty="0" smtClean="0">
                <a:effectLst>
                  <a:outerShdw blurRad="38100" dist="38100" dir="2700000" algn="tl">
                    <a:srgbClr val="000000">
                      <a:alpha val="43137"/>
                    </a:srgbClr>
                  </a:outerShdw>
                </a:effectLst>
              </a:rPr>
              <a:t>Related to Basic School Programs</a:t>
            </a:r>
            <a:endParaRPr lang="en-US" sz="4000" dirty="0">
              <a:effectLst>
                <a:outerShdw blurRad="38100" dist="38100" dir="2700000" algn="tl">
                  <a:srgbClr val="000000">
                    <a:alpha val="43137"/>
                  </a:srgbClr>
                </a:outerShdw>
              </a:effectLst>
            </a:endParaRPr>
          </a:p>
          <a:p>
            <a:pPr marL="514350" indent="-514350">
              <a:buFont typeface="+mj-lt"/>
              <a:buAutoNum type="alphaUcPeriod"/>
            </a:pPr>
            <a:r>
              <a:rPr lang="en-US" sz="4000" dirty="0" smtClean="0">
                <a:effectLst>
                  <a:outerShdw blurRad="38100" dist="38100" dir="2700000" algn="tl">
                    <a:srgbClr val="000000">
                      <a:alpha val="43137"/>
                    </a:srgbClr>
                  </a:outerShdw>
                </a:effectLst>
              </a:rPr>
              <a:t>Board and Voted Local Levy Programs </a:t>
            </a:r>
            <a:endParaRPr lang="en-US" sz="4000" dirty="0">
              <a:effectLst>
                <a:outerShdw blurRad="38100" dist="38100" dir="2700000" algn="tl">
                  <a:srgbClr val="000000">
                    <a:alpha val="43137"/>
                  </a:srgbClr>
                </a:outerShdw>
              </a:effectLst>
            </a:endParaRPr>
          </a:p>
          <a:p>
            <a:pPr marL="514350" indent="-514350">
              <a:buFont typeface="+mj-lt"/>
              <a:buAutoNum type="alphaUcPeriod"/>
            </a:pPr>
            <a:r>
              <a:rPr lang="en-US" sz="4000" dirty="0" smtClean="0">
                <a:effectLst>
                  <a:outerShdw blurRad="38100" dist="38100" dir="2700000" algn="tl">
                    <a:srgbClr val="000000">
                      <a:alpha val="43137"/>
                    </a:srgbClr>
                  </a:outerShdw>
                </a:effectLst>
              </a:rPr>
              <a:t>School Building Programs                               (</a:t>
            </a:r>
            <a:r>
              <a:rPr lang="en-US" sz="3000" dirty="0" smtClean="0">
                <a:effectLst>
                  <a:outerShdw blurRad="38100" dist="38100" dir="2700000" algn="tl">
                    <a:srgbClr val="000000">
                      <a:alpha val="43137"/>
                    </a:srgbClr>
                  </a:outerShdw>
                </a:effectLst>
              </a:rPr>
              <a:t>Funded Separately from MSP</a:t>
            </a:r>
            <a:r>
              <a:rPr lang="en-US" sz="4000" dirty="0" smtClean="0">
                <a:effectLst>
                  <a:outerShdw blurRad="38100" dist="38100" dir="2700000" algn="tl">
                    <a:srgbClr val="000000">
                      <a:alpha val="43137"/>
                    </a:srgbClr>
                  </a:outerShdw>
                </a:effectLst>
              </a:rPr>
              <a:t>)</a:t>
            </a:r>
          </a:p>
          <a:p>
            <a:pPr>
              <a:buNone/>
            </a:pPr>
            <a:endParaRPr lang="en-US" dirty="0" smtClean="0"/>
          </a:p>
        </p:txBody>
      </p:sp>
      <p:sp>
        <p:nvSpPr>
          <p:cNvPr id="3" name="Title 2"/>
          <p:cNvSpPr>
            <a:spLocks noGrp="1"/>
          </p:cNvSpPr>
          <p:nvPr>
            <p:ph type="title"/>
          </p:nvPr>
        </p:nvSpPr>
        <p:spPr>
          <a:xfrm>
            <a:off x="2501213" y="533400"/>
            <a:ext cx="7441857" cy="762000"/>
          </a:xfrm>
          <a:ln>
            <a:noFill/>
          </a:ln>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sz="5400" b="1" u="sng" dirty="0" smtClean="0">
                <a:solidFill>
                  <a:schemeClr val="accent5">
                    <a:lumMod val="75000"/>
                  </a:schemeClr>
                </a:solidFill>
                <a:effectLst>
                  <a:outerShdw blurRad="38100" dist="38100" dir="2700000" algn="tl">
                    <a:srgbClr val="000000">
                      <a:alpha val="43137"/>
                    </a:srgbClr>
                  </a:outerShdw>
                </a:effectLst>
              </a:rPr>
              <a:t>M</a:t>
            </a:r>
            <a:r>
              <a:rPr lang="en-US" sz="5400" b="1" u="sng" dirty="0" smtClean="0">
                <a:solidFill>
                  <a:srgbClr val="0070C0"/>
                </a:solidFill>
                <a:effectLst>
                  <a:outerShdw blurRad="38100" dist="38100" dir="2700000" algn="tl">
                    <a:srgbClr val="000000">
                      <a:alpha val="43137"/>
                    </a:srgbClr>
                  </a:outerShdw>
                </a:effectLst>
              </a:rPr>
              <a:t>inimum </a:t>
            </a:r>
            <a:r>
              <a:rPr lang="en-US" sz="5400" b="1" u="sng" dirty="0" smtClean="0">
                <a:solidFill>
                  <a:schemeClr val="accent5">
                    <a:lumMod val="75000"/>
                  </a:schemeClr>
                </a:solidFill>
                <a:effectLst>
                  <a:outerShdw blurRad="38100" dist="38100" dir="2700000" algn="tl">
                    <a:srgbClr val="000000">
                      <a:alpha val="43137"/>
                    </a:srgbClr>
                  </a:outerShdw>
                </a:effectLst>
              </a:rPr>
              <a:t>S</a:t>
            </a:r>
            <a:r>
              <a:rPr lang="en-US" sz="5400" b="1" u="sng" dirty="0" smtClean="0">
                <a:solidFill>
                  <a:srgbClr val="0070C0"/>
                </a:solidFill>
                <a:effectLst>
                  <a:outerShdw blurRad="38100" dist="38100" dir="2700000" algn="tl">
                    <a:srgbClr val="000000">
                      <a:alpha val="43137"/>
                    </a:srgbClr>
                  </a:outerShdw>
                </a:effectLst>
              </a:rPr>
              <a:t>chool </a:t>
            </a:r>
            <a:r>
              <a:rPr lang="en-US" sz="5400" b="1" u="sng" dirty="0" smtClean="0">
                <a:solidFill>
                  <a:schemeClr val="accent5">
                    <a:lumMod val="75000"/>
                  </a:schemeClr>
                </a:solidFill>
                <a:effectLst>
                  <a:outerShdw blurRad="38100" dist="38100" dir="2700000" algn="tl">
                    <a:srgbClr val="000000">
                      <a:alpha val="43137"/>
                    </a:srgbClr>
                  </a:outerShdw>
                </a:effectLst>
              </a:rPr>
              <a:t>P</a:t>
            </a:r>
            <a:r>
              <a:rPr lang="en-US" sz="5400" b="1" u="sng" dirty="0" smtClean="0">
                <a:solidFill>
                  <a:srgbClr val="0070C0"/>
                </a:solidFill>
                <a:effectLst>
                  <a:outerShdw blurRad="38100" dist="38100" dir="2700000" algn="tl">
                    <a:srgbClr val="000000">
                      <a:alpha val="43137"/>
                    </a:srgbClr>
                  </a:outerShdw>
                </a:effectLst>
              </a:rPr>
              <a:t>rograms</a:t>
            </a:r>
            <a:endParaRPr lang="en-US" sz="5400" b="1" u="sng" dirty="0">
              <a:solidFill>
                <a:srgbClr val="0070C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0859" y="4920692"/>
            <a:ext cx="2286000" cy="15144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9237" y="1680841"/>
            <a:ext cx="2845514" cy="1910856"/>
          </a:xfrm>
          <a:prstGeom prst="rect">
            <a:avLst/>
          </a:prstGeom>
        </p:spPr>
      </p:pic>
      <p:sp>
        <p:nvSpPr>
          <p:cNvPr id="4" name="TextBox 3"/>
          <p:cNvSpPr txBox="1"/>
          <p:nvPr/>
        </p:nvSpPr>
        <p:spPr>
          <a:xfrm>
            <a:off x="1800808" y="186612"/>
            <a:ext cx="4161453" cy="369332"/>
          </a:xfrm>
          <a:prstGeom prst="rect">
            <a:avLst/>
          </a:prstGeom>
          <a:noFill/>
        </p:spPr>
        <p:txBody>
          <a:bodyPr wrap="square" rtlCol="0">
            <a:spAutoFit/>
          </a:bodyPr>
          <a:lstStyle/>
          <a:p>
            <a:r>
              <a:rPr lang="en-US" u="sng" dirty="0">
                <a:solidFill>
                  <a:srgbClr val="0070C0"/>
                </a:solidFill>
                <a:effectLst>
                  <a:outerShdw blurRad="38100" dist="38100" dir="2700000" algn="tl">
                    <a:srgbClr val="000000">
                      <a:alpha val="43137"/>
                    </a:srgbClr>
                  </a:outerShdw>
                </a:effectLst>
              </a:rPr>
              <a:t>Minimum School Program  --- </a:t>
            </a:r>
            <a:r>
              <a:rPr lang="en-US" sz="1100" u="sng" dirty="0" smtClean="0">
                <a:solidFill>
                  <a:srgbClr val="0070C0"/>
                </a:solidFill>
                <a:effectLst>
                  <a:outerShdw blurRad="38100" dist="38100" dir="2700000" algn="tl">
                    <a:srgbClr val="000000">
                      <a:alpha val="43137"/>
                    </a:srgbClr>
                  </a:outerShdw>
                </a:effectLst>
              </a:rPr>
              <a:t>Continued</a:t>
            </a:r>
            <a:endParaRPr lang="en-US" dirty="0"/>
          </a:p>
        </p:txBody>
      </p:sp>
    </p:spTree>
    <p:extLst>
      <p:ext uri="{BB962C8B-B14F-4D97-AF65-F5344CB8AC3E}">
        <p14:creationId xmlns:p14="http://schemas.microsoft.com/office/powerpoint/2010/main" val="5888935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linds(horizontal)">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linds(horizontal)">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blinds(horizontal)">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854" y="475256"/>
            <a:ext cx="10018713" cy="647034"/>
          </a:xfrm>
        </p:spPr>
        <p:txBody>
          <a:bodyPr>
            <a:normAutofit fontScale="90000"/>
          </a:bodyPr>
          <a:lstStyle/>
          <a:p>
            <a:r>
              <a:rPr lang="en-US" sz="4800" u="sng" dirty="0" smtClean="0">
                <a:solidFill>
                  <a:srgbClr val="0070C0"/>
                </a:solidFill>
                <a:effectLst>
                  <a:outerShdw blurRad="38100" dist="38100" dir="2700000" algn="tl">
                    <a:srgbClr val="000000">
                      <a:alpha val="43137"/>
                    </a:srgbClr>
                  </a:outerShdw>
                </a:effectLst>
              </a:rPr>
              <a:t>MSP ---- The Equalizer</a:t>
            </a:r>
            <a:endParaRPr lang="en-US" sz="48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817080159"/>
              </p:ext>
            </p:extLst>
          </p:nvPr>
        </p:nvGraphicFramePr>
        <p:xfrm>
          <a:off x="1622854" y="1318053"/>
          <a:ext cx="10102592" cy="3253123"/>
        </p:xfrm>
        <a:graphic>
          <a:graphicData uri="http://schemas.openxmlformats.org/drawingml/2006/table">
            <a:tbl>
              <a:tblPr firstRow="1" bandRow="1">
                <a:tableStyleId>{5C22544A-7EE6-4342-B048-85BDC9FD1C3A}</a:tableStyleId>
              </a:tblPr>
              <a:tblGrid>
                <a:gridCol w="2496066"/>
                <a:gridCol w="1548713"/>
                <a:gridCol w="1457429"/>
                <a:gridCol w="1497216"/>
                <a:gridCol w="1625593"/>
                <a:gridCol w="1477575"/>
              </a:tblGrid>
              <a:tr h="140498">
                <a:tc>
                  <a:txBody>
                    <a:bodyPr/>
                    <a:lstStyle/>
                    <a:p>
                      <a:pPr algn="ctr"/>
                      <a:r>
                        <a:rPr lang="en-US" dirty="0" smtClean="0"/>
                        <a:t>DISTRICT</a:t>
                      </a:r>
                      <a:endParaRPr lang="en-US" dirty="0"/>
                    </a:p>
                  </a:txBody>
                  <a:tcPr/>
                </a:tc>
                <a:tc>
                  <a:txBody>
                    <a:bodyPr/>
                    <a:lstStyle/>
                    <a:p>
                      <a:pPr algn="ctr"/>
                      <a:r>
                        <a:rPr lang="en-US" dirty="0" smtClean="0"/>
                        <a:t>ALPINE</a:t>
                      </a:r>
                      <a:endParaRPr lang="en-US" dirty="0"/>
                    </a:p>
                  </a:txBody>
                  <a:tcPr/>
                </a:tc>
                <a:tc>
                  <a:txBody>
                    <a:bodyPr/>
                    <a:lstStyle/>
                    <a:p>
                      <a:pPr algn="ctr"/>
                      <a:r>
                        <a:rPr lang="en-US" dirty="0" smtClean="0"/>
                        <a:t>SALT LAKE</a:t>
                      </a:r>
                      <a:endParaRPr lang="en-US" dirty="0"/>
                    </a:p>
                  </a:txBody>
                  <a:tcPr/>
                </a:tc>
                <a:tc>
                  <a:txBody>
                    <a:bodyPr/>
                    <a:lstStyle/>
                    <a:p>
                      <a:pPr algn="ctr"/>
                      <a:r>
                        <a:rPr lang="en-US" dirty="0" smtClean="0"/>
                        <a:t>PARK</a:t>
                      </a:r>
                      <a:r>
                        <a:rPr lang="en-US" baseline="0" dirty="0" smtClean="0"/>
                        <a:t> CITY</a:t>
                      </a:r>
                      <a:endParaRPr lang="en-US" dirty="0"/>
                    </a:p>
                  </a:txBody>
                  <a:tcPr/>
                </a:tc>
                <a:tc>
                  <a:txBody>
                    <a:bodyPr/>
                    <a:lstStyle/>
                    <a:p>
                      <a:pPr algn="ctr"/>
                      <a:r>
                        <a:rPr lang="en-US" dirty="0" smtClean="0"/>
                        <a:t>SOUTH</a:t>
                      </a:r>
                      <a:r>
                        <a:rPr lang="en-US" baseline="0" dirty="0" smtClean="0"/>
                        <a:t> SANPETE</a:t>
                      </a:r>
                      <a:endParaRPr lang="en-US" dirty="0"/>
                    </a:p>
                  </a:txBody>
                  <a:tcPr/>
                </a:tc>
                <a:tc>
                  <a:txBody>
                    <a:bodyPr/>
                    <a:lstStyle/>
                    <a:p>
                      <a:pPr algn="ctr"/>
                      <a:r>
                        <a:rPr lang="en-US" dirty="0" smtClean="0"/>
                        <a:t>Morgan</a:t>
                      </a:r>
                      <a:endParaRPr lang="en-US" dirty="0"/>
                    </a:p>
                  </a:txBody>
                  <a:tcPr/>
                </a:tc>
              </a:tr>
              <a:tr h="683285">
                <a:tc>
                  <a:txBody>
                    <a:bodyPr/>
                    <a:lstStyle/>
                    <a:p>
                      <a:r>
                        <a:rPr lang="en-US" b="1" dirty="0" smtClean="0"/>
                        <a:t>BASIC SCHOOL</a:t>
                      </a:r>
                      <a:r>
                        <a:rPr lang="en-US" b="1" baseline="0" dirty="0" smtClean="0"/>
                        <a:t> </a:t>
                      </a:r>
                      <a:r>
                        <a:rPr lang="en-US" b="1" dirty="0" smtClean="0"/>
                        <a:t>PROGRAMS </a:t>
                      </a:r>
                      <a:r>
                        <a:rPr lang="en-US" dirty="0" smtClean="0"/>
                        <a:t>Allocation</a:t>
                      </a:r>
                      <a:endParaRPr lang="en-US" dirty="0"/>
                    </a:p>
                  </a:txBody>
                  <a:tcPr>
                    <a:solidFill>
                      <a:srgbClr val="92D050"/>
                    </a:solidFill>
                  </a:tcPr>
                </a:tc>
                <a:tc>
                  <a:txBody>
                    <a:bodyPr/>
                    <a:lstStyle/>
                    <a:p>
                      <a:pPr algn="ctr"/>
                      <a:r>
                        <a:rPr lang="en-US" b="1" dirty="0" smtClean="0"/>
                        <a:t>$261,651,891  </a:t>
                      </a:r>
                      <a:endParaRPr lang="en-US" b="1" dirty="0"/>
                    </a:p>
                  </a:txBody>
                  <a:tcPr>
                    <a:solidFill>
                      <a:srgbClr val="92D050"/>
                    </a:solidFill>
                  </a:tcPr>
                </a:tc>
                <a:tc>
                  <a:txBody>
                    <a:bodyPr/>
                    <a:lstStyle/>
                    <a:p>
                      <a:pPr algn="ctr"/>
                      <a:r>
                        <a:rPr lang="en-US" b="1" dirty="0" smtClean="0"/>
                        <a:t>$</a:t>
                      </a:r>
                      <a:r>
                        <a:rPr lang="en-US" b="1" baseline="0" dirty="0" smtClean="0"/>
                        <a:t> 89,430,154</a:t>
                      </a:r>
                      <a:endParaRPr lang="en-US" b="1" dirty="0"/>
                    </a:p>
                  </a:txBody>
                  <a:tcPr>
                    <a:solidFill>
                      <a:srgbClr val="92D050"/>
                    </a:solidFill>
                  </a:tcPr>
                </a:tc>
                <a:tc>
                  <a:txBody>
                    <a:bodyPr/>
                    <a:lstStyle/>
                    <a:p>
                      <a:pPr algn="ctr"/>
                      <a:r>
                        <a:rPr lang="en-US" b="1" dirty="0" smtClean="0"/>
                        <a:t>$ 17,054,766</a:t>
                      </a:r>
                      <a:endParaRPr lang="en-US" b="1" dirty="0"/>
                    </a:p>
                  </a:txBody>
                  <a:tcPr>
                    <a:solidFill>
                      <a:srgbClr val="92D050"/>
                    </a:solidFill>
                  </a:tcPr>
                </a:tc>
                <a:tc>
                  <a:txBody>
                    <a:bodyPr/>
                    <a:lstStyle/>
                    <a:p>
                      <a:pPr algn="ctr"/>
                      <a:r>
                        <a:rPr lang="en-US" b="1" dirty="0" smtClean="0"/>
                        <a:t>$ 13,516,830</a:t>
                      </a:r>
                      <a:endParaRPr lang="en-US" b="1" dirty="0"/>
                    </a:p>
                  </a:txBody>
                  <a:tcPr>
                    <a:solidFill>
                      <a:srgbClr val="92D050"/>
                    </a:solidFill>
                  </a:tcPr>
                </a:tc>
                <a:tc>
                  <a:txBody>
                    <a:bodyPr/>
                    <a:lstStyle/>
                    <a:p>
                      <a:pPr algn="ctr"/>
                      <a:r>
                        <a:rPr lang="en-US" b="1" dirty="0" smtClean="0"/>
                        <a:t>$ 9,603,534</a:t>
                      </a:r>
                      <a:endParaRPr lang="en-US" b="1" dirty="0"/>
                    </a:p>
                  </a:txBody>
                  <a:tcPr>
                    <a:solidFill>
                      <a:srgbClr val="92D050"/>
                    </a:solidFill>
                  </a:tcPr>
                </a:tc>
              </a:tr>
              <a:tr h="395871">
                <a:tc>
                  <a:txBody>
                    <a:bodyPr/>
                    <a:lstStyle/>
                    <a:p>
                      <a:r>
                        <a:rPr lang="en-US" sz="2000" dirty="0" smtClean="0">
                          <a:solidFill>
                            <a:srgbClr val="FF0000"/>
                          </a:solidFill>
                        </a:rPr>
                        <a:t>Actual Locally Funded</a:t>
                      </a:r>
                      <a:r>
                        <a:rPr lang="en-US" sz="2000" baseline="0" dirty="0" smtClean="0">
                          <a:solidFill>
                            <a:srgbClr val="FF0000"/>
                          </a:solidFill>
                        </a:rPr>
                        <a:t>             </a:t>
                      </a:r>
                      <a:r>
                        <a:rPr lang="en-US" sz="1400" dirty="0" smtClean="0">
                          <a:solidFill>
                            <a:srgbClr val="FF0000"/>
                          </a:solidFill>
                        </a:rPr>
                        <a:t>(FY 14</a:t>
                      </a:r>
                      <a:r>
                        <a:rPr lang="en-US" sz="1400" baseline="0" dirty="0" smtClean="0">
                          <a:solidFill>
                            <a:srgbClr val="FF0000"/>
                          </a:solidFill>
                        </a:rPr>
                        <a:t> Basic Rate </a:t>
                      </a:r>
                      <a:r>
                        <a:rPr lang="en-US" sz="1400" baseline="0" dirty="0" smtClean="0">
                          <a:solidFill>
                            <a:srgbClr val="FF0000"/>
                          </a:solidFill>
                          <a:sym typeface="Wingdings" panose="05000000000000000000" pitchFamily="2" charset="2"/>
                        </a:rPr>
                        <a:t></a:t>
                      </a:r>
                      <a:r>
                        <a:rPr lang="en-US" sz="1400" dirty="0" smtClean="0">
                          <a:solidFill>
                            <a:srgbClr val="FF0000"/>
                          </a:solidFill>
                        </a:rPr>
                        <a:t>.001535)</a:t>
                      </a:r>
                      <a:endParaRPr lang="en-US" sz="1400" dirty="0">
                        <a:solidFill>
                          <a:srgbClr val="FF0000"/>
                        </a:solidFill>
                      </a:endParaRPr>
                    </a:p>
                  </a:txBody>
                  <a:tcPr/>
                </a:tc>
                <a:tc>
                  <a:txBody>
                    <a:bodyPr/>
                    <a:lstStyle/>
                    <a:p>
                      <a:pPr algn="ctr"/>
                      <a:r>
                        <a:rPr lang="en-US" dirty="0" smtClean="0">
                          <a:solidFill>
                            <a:srgbClr val="FF0000"/>
                          </a:solidFill>
                        </a:rPr>
                        <a:t> $ 25,446,597</a:t>
                      </a:r>
                      <a:endParaRPr lang="en-US" dirty="0">
                        <a:solidFill>
                          <a:srgbClr val="FF0000"/>
                        </a:solidFill>
                      </a:endParaRPr>
                    </a:p>
                  </a:txBody>
                  <a:tcPr/>
                </a:tc>
                <a:tc>
                  <a:txBody>
                    <a:bodyPr/>
                    <a:lstStyle/>
                    <a:p>
                      <a:pPr algn="ctr"/>
                      <a:r>
                        <a:rPr lang="en-US" dirty="0" smtClean="0">
                          <a:solidFill>
                            <a:srgbClr val="FF0000"/>
                          </a:solidFill>
                        </a:rPr>
                        <a:t>$ 27,479,103</a:t>
                      </a:r>
                      <a:endParaRPr lang="en-US" dirty="0">
                        <a:solidFill>
                          <a:srgbClr val="FF0000"/>
                        </a:solidFill>
                      </a:endParaRPr>
                    </a:p>
                  </a:txBody>
                  <a:tcPr/>
                </a:tc>
                <a:tc>
                  <a:txBody>
                    <a:bodyPr/>
                    <a:lstStyle/>
                    <a:p>
                      <a:pPr algn="ctr"/>
                      <a:r>
                        <a:rPr lang="en-US" dirty="0" smtClean="0">
                          <a:solidFill>
                            <a:srgbClr val="FF0000"/>
                          </a:solidFill>
                        </a:rPr>
                        <a:t>$ 17,054,766</a:t>
                      </a:r>
                      <a:endParaRPr lang="en-US" dirty="0">
                        <a:solidFill>
                          <a:srgbClr val="FF0000"/>
                        </a:solidFill>
                      </a:endParaRPr>
                    </a:p>
                  </a:txBody>
                  <a:tcPr/>
                </a:tc>
                <a:tc>
                  <a:txBody>
                    <a:bodyPr/>
                    <a:lstStyle/>
                    <a:p>
                      <a:pPr algn="ctr"/>
                      <a:r>
                        <a:rPr lang="en-US" dirty="0" smtClean="0">
                          <a:solidFill>
                            <a:srgbClr val="FF0000"/>
                          </a:solidFill>
                        </a:rPr>
                        <a:t>$   863,974</a:t>
                      </a:r>
                      <a:endParaRPr lang="en-US" dirty="0">
                        <a:solidFill>
                          <a:srgbClr val="FF0000"/>
                        </a:solidFill>
                      </a:endParaRPr>
                    </a:p>
                  </a:txBody>
                  <a:tcPr/>
                </a:tc>
                <a:tc>
                  <a:txBody>
                    <a:bodyPr/>
                    <a:lstStyle/>
                    <a:p>
                      <a:pPr algn="ctr"/>
                      <a:r>
                        <a:rPr lang="en-US" dirty="0" smtClean="0">
                          <a:solidFill>
                            <a:srgbClr val="FF0000"/>
                          </a:solidFill>
                        </a:rPr>
                        <a:t>$   1,430,914</a:t>
                      </a:r>
                      <a:endParaRPr lang="en-US" dirty="0">
                        <a:solidFill>
                          <a:srgbClr val="FF0000"/>
                        </a:solidFill>
                      </a:endParaRPr>
                    </a:p>
                  </a:txBody>
                  <a:tcPr/>
                </a:tc>
              </a:tr>
              <a:tr h="497198">
                <a:tc>
                  <a:txBody>
                    <a:bodyPr/>
                    <a:lstStyle/>
                    <a:p>
                      <a:pPr algn="ctr"/>
                      <a:r>
                        <a:rPr lang="en-US" b="1" dirty="0" smtClean="0">
                          <a:solidFill>
                            <a:schemeClr val="bg1"/>
                          </a:solidFill>
                          <a:effectLst/>
                        </a:rPr>
                        <a:t>MSP STATE</a:t>
                      </a:r>
                      <a:r>
                        <a:rPr lang="en-US" b="1" baseline="0" dirty="0" smtClean="0">
                          <a:solidFill>
                            <a:schemeClr val="bg1"/>
                          </a:solidFill>
                          <a:effectLst/>
                        </a:rPr>
                        <a:t> FUNDED</a:t>
                      </a:r>
                      <a:endParaRPr lang="en-US" b="1" dirty="0">
                        <a:solidFill>
                          <a:schemeClr val="bg1"/>
                        </a:solidFill>
                        <a:effectLst/>
                      </a:endParaRPr>
                    </a:p>
                  </a:txBody>
                  <a:tcPr>
                    <a:solidFill>
                      <a:schemeClr val="accent6">
                        <a:lumMod val="75000"/>
                      </a:schemeClr>
                    </a:solidFill>
                  </a:tcPr>
                </a:tc>
                <a:tc>
                  <a:txBody>
                    <a:bodyPr/>
                    <a:lstStyle/>
                    <a:p>
                      <a:pPr algn="ctr"/>
                      <a:r>
                        <a:rPr lang="en-US" b="1" dirty="0" smtClean="0">
                          <a:solidFill>
                            <a:schemeClr val="bg1"/>
                          </a:solidFill>
                        </a:rPr>
                        <a:t>$236,205,294</a:t>
                      </a:r>
                      <a:endParaRPr lang="en-US" b="1" dirty="0">
                        <a:solidFill>
                          <a:schemeClr val="bg1"/>
                        </a:solidFill>
                      </a:endParaRPr>
                    </a:p>
                  </a:txBody>
                  <a:tcPr>
                    <a:solidFill>
                      <a:schemeClr val="accent6">
                        <a:lumMod val="75000"/>
                      </a:schemeClr>
                    </a:solidFill>
                  </a:tcPr>
                </a:tc>
                <a:tc>
                  <a:txBody>
                    <a:bodyPr/>
                    <a:lstStyle/>
                    <a:p>
                      <a:pPr algn="ctr"/>
                      <a:r>
                        <a:rPr lang="en-US" b="1" dirty="0" smtClean="0">
                          <a:solidFill>
                            <a:schemeClr val="bg1"/>
                          </a:solidFill>
                        </a:rPr>
                        <a:t>$ 61,951,051</a:t>
                      </a:r>
                      <a:endParaRPr lang="en-US" b="1" dirty="0">
                        <a:solidFill>
                          <a:schemeClr val="bg1"/>
                        </a:solidFill>
                      </a:endParaRPr>
                    </a:p>
                  </a:txBody>
                  <a:tcPr>
                    <a:solidFill>
                      <a:schemeClr val="accent6">
                        <a:lumMod val="75000"/>
                      </a:schemeClr>
                    </a:solidFill>
                  </a:tcPr>
                </a:tc>
                <a:tc>
                  <a:txBody>
                    <a:bodyPr/>
                    <a:lstStyle/>
                    <a:p>
                      <a:pPr algn="ctr"/>
                      <a:r>
                        <a:rPr lang="en-US" b="1" dirty="0" smtClean="0">
                          <a:solidFill>
                            <a:schemeClr val="bg1"/>
                          </a:solidFill>
                        </a:rPr>
                        <a:t>N/A</a:t>
                      </a:r>
                      <a:endParaRPr lang="en-US" b="1" dirty="0">
                        <a:solidFill>
                          <a:schemeClr val="bg1"/>
                        </a:solidFill>
                      </a:endParaRPr>
                    </a:p>
                  </a:txBody>
                  <a:tcPr>
                    <a:solidFill>
                      <a:schemeClr val="accent6">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$ 12,652,856</a:t>
                      </a:r>
                    </a:p>
                  </a:txBody>
                  <a:tcPr>
                    <a:solidFill>
                      <a:schemeClr val="accent6">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$ 8,172,620</a:t>
                      </a:r>
                      <a:endParaRPr lang="en-US" b="1" dirty="0">
                        <a:solidFill>
                          <a:srgbClr val="FF0000"/>
                        </a:solidFill>
                      </a:endParaRPr>
                    </a:p>
                  </a:txBody>
                  <a:tcPr>
                    <a:solidFill>
                      <a:schemeClr val="accent6">
                        <a:lumMod val="75000"/>
                      </a:schemeClr>
                    </a:solidFill>
                  </a:tcPr>
                </a:tc>
              </a:tr>
              <a:tr h="395871">
                <a:tc>
                  <a:txBody>
                    <a:bodyPr/>
                    <a:lstStyle/>
                    <a:p>
                      <a:pPr algn="r"/>
                      <a:r>
                        <a:rPr lang="en-US" sz="2400" baseline="0" dirty="0" smtClean="0">
                          <a:solidFill>
                            <a:schemeClr val="accent6">
                              <a:lumMod val="75000"/>
                            </a:schemeClr>
                          </a:solidFill>
                        </a:rPr>
                        <a:t>Percent  State Funded</a:t>
                      </a:r>
                      <a:endParaRPr lang="en-US" sz="2400" dirty="0">
                        <a:solidFill>
                          <a:schemeClr val="accent6">
                            <a:lumMod val="75000"/>
                          </a:schemeClr>
                        </a:solidFill>
                      </a:endParaRPr>
                    </a:p>
                  </a:txBody>
                  <a:tcPr>
                    <a:solidFill>
                      <a:schemeClr val="accent6">
                        <a:lumMod val="20000"/>
                        <a:lumOff val="80000"/>
                      </a:schemeClr>
                    </a:solidFill>
                  </a:tcPr>
                </a:tc>
                <a:tc>
                  <a:txBody>
                    <a:bodyPr/>
                    <a:lstStyle/>
                    <a:p>
                      <a:pPr algn="ctr"/>
                      <a:r>
                        <a:rPr lang="en-US" sz="2800" dirty="0" smtClean="0">
                          <a:solidFill>
                            <a:schemeClr val="accent6">
                              <a:lumMod val="75000"/>
                            </a:schemeClr>
                          </a:solidFill>
                        </a:rPr>
                        <a:t>90%</a:t>
                      </a:r>
                      <a:endParaRPr lang="en-US" sz="2800" dirty="0">
                        <a:solidFill>
                          <a:schemeClr val="accent6">
                            <a:lumMod val="75000"/>
                          </a:schemeClr>
                        </a:solidFill>
                      </a:endParaRPr>
                    </a:p>
                  </a:txBody>
                  <a:tcPr>
                    <a:solidFill>
                      <a:schemeClr val="accent6">
                        <a:lumMod val="20000"/>
                        <a:lumOff val="80000"/>
                      </a:schemeClr>
                    </a:solidFill>
                  </a:tcPr>
                </a:tc>
                <a:tc>
                  <a:txBody>
                    <a:bodyPr/>
                    <a:lstStyle/>
                    <a:p>
                      <a:pPr algn="ctr"/>
                      <a:r>
                        <a:rPr lang="en-US" sz="2800" dirty="0" smtClean="0">
                          <a:solidFill>
                            <a:schemeClr val="accent6">
                              <a:lumMod val="75000"/>
                            </a:schemeClr>
                          </a:solidFill>
                        </a:rPr>
                        <a:t>69%</a:t>
                      </a:r>
                      <a:endParaRPr lang="en-US" sz="2800" dirty="0">
                        <a:solidFill>
                          <a:schemeClr val="accent6">
                            <a:lumMod val="75000"/>
                          </a:schemeClr>
                        </a:solidFill>
                      </a:endParaRPr>
                    </a:p>
                  </a:txBody>
                  <a:tcPr>
                    <a:solidFill>
                      <a:schemeClr val="accent6">
                        <a:lumMod val="20000"/>
                        <a:lumOff val="80000"/>
                      </a:schemeClr>
                    </a:solidFill>
                  </a:tcPr>
                </a:tc>
                <a:tc>
                  <a:txBody>
                    <a:bodyPr/>
                    <a:lstStyle/>
                    <a:p>
                      <a:pPr algn="ctr"/>
                      <a:r>
                        <a:rPr lang="en-US" sz="2800" dirty="0" smtClean="0">
                          <a:solidFill>
                            <a:schemeClr val="accent6">
                              <a:lumMod val="75000"/>
                            </a:schemeClr>
                          </a:solidFill>
                        </a:rPr>
                        <a:t>Zero</a:t>
                      </a:r>
                      <a:endParaRPr lang="en-US" sz="2800" dirty="0">
                        <a:solidFill>
                          <a:schemeClr val="accent6">
                            <a:lumMod val="75000"/>
                          </a:schemeClr>
                        </a:solidFill>
                      </a:endParaRPr>
                    </a:p>
                  </a:txBody>
                  <a:tcPr>
                    <a:solidFill>
                      <a:schemeClr val="accent6">
                        <a:lumMod val="20000"/>
                        <a:lumOff val="80000"/>
                      </a:schemeClr>
                    </a:solidFill>
                  </a:tcPr>
                </a:tc>
                <a:tc>
                  <a:txBody>
                    <a:bodyPr/>
                    <a:lstStyle/>
                    <a:p>
                      <a:pPr algn="ctr"/>
                      <a:r>
                        <a:rPr lang="en-US" sz="2800" dirty="0" smtClean="0">
                          <a:solidFill>
                            <a:schemeClr val="accent6">
                              <a:lumMod val="75000"/>
                            </a:schemeClr>
                          </a:solidFill>
                        </a:rPr>
                        <a:t>95%</a:t>
                      </a:r>
                      <a:endParaRPr lang="en-US" sz="2800" dirty="0">
                        <a:solidFill>
                          <a:schemeClr val="accent6">
                            <a:lumMod val="75000"/>
                          </a:schemeClr>
                        </a:solidFill>
                      </a:endParaRPr>
                    </a:p>
                  </a:txBody>
                  <a:tcPr>
                    <a:solidFill>
                      <a:schemeClr val="accent6">
                        <a:lumMod val="20000"/>
                        <a:lumOff val="80000"/>
                      </a:schemeClr>
                    </a:solidFill>
                  </a:tcPr>
                </a:tc>
                <a:tc>
                  <a:txBody>
                    <a:bodyPr/>
                    <a:lstStyle/>
                    <a:p>
                      <a:pPr algn="ctr"/>
                      <a:r>
                        <a:rPr lang="en-US" sz="2800" dirty="0" smtClean="0">
                          <a:solidFill>
                            <a:schemeClr val="accent6">
                              <a:lumMod val="75000"/>
                            </a:schemeClr>
                          </a:solidFill>
                        </a:rPr>
                        <a:t>85%</a:t>
                      </a:r>
                      <a:endParaRPr lang="en-US" sz="2800" dirty="0">
                        <a:solidFill>
                          <a:schemeClr val="accent6">
                            <a:lumMod val="75000"/>
                          </a:schemeClr>
                        </a:solidFill>
                      </a:endParaRPr>
                    </a:p>
                  </a:txBody>
                  <a:tcPr>
                    <a:solidFill>
                      <a:schemeClr val="accent6">
                        <a:lumMod val="20000"/>
                        <a:lumOff val="80000"/>
                      </a:schemeClr>
                    </a:solidFill>
                  </a:tcPr>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630" y="4962525"/>
            <a:ext cx="2533650" cy="18097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8119" y="5105400"/>
            <a:ext cx="2990850" cy="1524000"/>
          </a:xfrm>
          <a:prstGeom prst="rect">
            <a:avLst/>
          </a:prstGeom>
        </p:spPr>
      </p:pic>
      <p:sp>
        <p:nvSpPr>
          <p:cNvPr id="4" name="TextBox 3"/>
          <p:cNvSpPr txBox="1"/>
          <p:nvPr/>
        </p:nvSpPr>
        <p:spPr>
          <a:xfrm>
            <a:off x="5023280" y="5413973"/>
            <a:ext cx="3694839" cy="646331"/>
          </a:xfrm>
          <a:prstGeom prst="rect">
            <a:avLst/>
          </a:prstGeom>
          <a:noFill/>
        </p:spPr>
        <p:txBody>
          <a:bodyPr wrap="square" rtlCol="0">
            <a:spAutoFit/>
          </a:bodyPr>
          <a:lstStyle/>
          <a:p>
            <a:r>
              <a:rPr lang="en-US" sz="2400" u="sng" dirty="0" smtClean="0">
                <a:solidFill>
                  <a:srgbClr val="00B050"/>
                </a:solidFill>
                <a:effectLst>
                  <a:outerShdw blurRad="38100" dist="38100" dir="2700000" algn="tl">
                    <a:srgbClr val="000000">
                      <a:alpha val="43137"/>
                    </a:srgbClr>
                  </a:outerShdw>
                </a:effectLst>
              </a:rPr>
              <a:t>Average All Districts  – 85%</a:t>
            </a:r>
          </a:p>
          <a:p>
            <a:pPr algn="ctr"/>
            <a:r>
              <a:rPr lang="en-US" sz="1200" b="1" dirty="0"/>
              <a:t>Source: USOE --   FY14 Final </a:t>
            </a:r>
            <a:r>
              <a:rPr lang="en-US" sz="1200" b="1" dirty="0" smtClean="0"/>
              <a:t>Summaries</a:t>
            </a:r>
            <a:endParaRPr lang="en-US" sz="1200" b="1" dirty="0"/>
          </a:p>
        </p:txBody>
      </p:sp>
      <p:sp>
        <p:nvSpPr>
          <p:cNvPr id="7" name="Rectangle 6"/>
          <p:cNvSpPr/>
          <p:nvPr/>
        </p:nvSpPr>
        <p:spPr>
          <a:xfrm>
            <a:off x="1594117" y="122833"/>
            <a:ext cx="3654334" cy="369332"/>
          </a:xfrm>
          <a:prstGeom prst="rect">
            <a:avLst/>
          </a:prstGeom>
        </p:spPr>
        <p:txBody>
          <a:bodyPr wrap="none">
            <a:spAutoFit/>
          </a:bodyPr>
          <a:lstStyle/>
          <a:p>
            <a:r>
              <a:rPr lang="en-US" u="sng" dirty="0">
                <a:solidFill>
                  <a:srgbClr val="0070C0"/>
                </a:solidFill>
                <a:effectLst>
                  <a:outerShdw blurRad="38100" dist="38100" dir="2700000" algn="tl">
                    <a:srgbClr val="000000">
                      <a:alpha val="43137"/>
                    </a:srgbClr>
                  </a:outerShdw>
                </a:effectLst>
              </a:rPr>
              <a:t>Minimum School Program  --- </a:t>
            </a:r>
            <a:r>
              <a:rPr lang="en-US" sz="1100" u="sng" dirty="0" smtClean="0">
                <a:solidFill>
                  <a:srgbClr val="0070C0"/>
                </a:solidFill>
                <a:effectLst>
                  <a:outerShdw blurRad="38100" dist="38100" dir="2700000" algn="tl">
                    <a:srgbClr val="000000">
                      <a:alpha val="43137"/>
                    </a:srgbClr>
                  </a:outerShdw>
                </a:effectLst>
              </a:rPr>
              <a:t>Continued</a:t>
            </a:r>
            <a:endParaRPr lang="en-US" dirty="0"/>
          </a:p>
        </p:txBody>
      </p:sp>
    </p:spTree>
    <p:extLst>
      <p:ext uri="{BB962C8B-B14F-4D97-AF65-F5344CB8AC3E}">
        <p14:creationId xmlns:p14="http://schemas.microsoft.com/office/powerpoint/2010/main" val="1160845703"/>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2604" y="1054444"/>
            <a:ext cx="7294001" cy="1383956"/>
          </a:xfrm>
        </p:spPr>
        <p:txBody>
          <a:bodyPr>
            <a:noAutofit/>
          </a:bodyPr>
          <a:lstStyle/>
          <a:p>
            <a:pPr marL="0" indent="0" algn="ctr">
              <a:buNone/>
            </a:pPr>
            <a:r>
              <a:rPr lang="en-US" sz="6000" b="1" u="sng" dirty="0" smtClean="0">
                <a:solidFill>
                  <a:srgbClr val="0070C0"/>
                </a:solidFill>
                <a:effectLst>
                  <a:outerShdw blurRad="38100" dist="38100" dir="2700000" algn="tl">
                    <a:srgbClr val="000000">
                      <a:alpha val="43137"/>
                    </a:srgbClr>
                  </a:outerShdw>
                </a:effectLst>
              </a:rPr>
              <a:t>The </a:t>
            </a:r>
            <a:r>
              <a:rPr lang="en-US" sz="6000" b="1" u="sng" dirty="0">
                <a:solidFill>
                  <a:srgbClr val="0070C0"/>
                </a:solidFill>
                <a:effectLst>
                  <a:outerShdw blurRad="38100" dist="38100" dir="2700000" algn="tl">
                    <a:srgbClr val="000000">
                      <a:alpha val="43137"/>
                    </a:srgbClr>
                  </a:outerShdw>
                </a:effectLst>
              </a:rPr>
              <a:t>Infamous “</a:t>
            </a:r>
            <a:r>
              <a:rPr lang="en-US" sz="6000" b="1" u="sng" dirty="0" smtClean="0">
                <a:solidFill>
                  <a:srgbClr val="FF0000"/>
                </a:solidFill>
                <a:effectLst>
                  <a:outerShdw blurRad="38100" dist="38100" dir="2700000" algn="tl">
                    <a:srgbClr val="000000">
                      <a:alpha val="43137"/>
                    </a:srgbClr>
                  </a:outerShdw>
                </a:effectLst>
              </a:rPr>
              <a:t>LINE</a:t>
            </a:r>
            <a:r>
              <a:rPr lang="en-US" sz="6000" b="1" u="sng" dirty="0" smtClean="0">
                <a:solidFill>
                  <a:srgbClr val="0070C0"/>
                </a:solidFill>
                <a:effectLst>
                  <a:outerShdw blurRad="38100" dist="38100" dir="2700000" algn="tl">
                    <a:srgbClr val="000000">
                      <a:alpha val="43137"/>
                    </a:srgbClr>
                  </a:outerShdw>
                </a:effectLst>
              </a:rPr>
              <a:t>”</a:t>
            </a:r>
            <a:endParaRPr lang="en-US" sz="6000" b="1" u="sng" dirty="0">
              <a:solidFill>
                <a:srgbClr val="0070C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3647" y="2911560"/>
            <a:ext cx="4291913" cy="2706645"/>
          </a:xfrm>
          <a:prstGeom prst="rect">
            <a:avLst/>
          </a:prstGeom>
        </p:spPr>
      </p:pic>
      <p:sp>
        <p:nvSpPr>
          <p:cNvPr id="2" name="TextBox 1"/>
          <p:cNvSpPr txBox="1"/>
          <p:nvPr/>
        </p:nvSpPr>
        <p:spPr>
          <a:xfrm>
            <a:off x="1866122" y="242596"/>
            <a:ext cx="3778898" cy="369332"/>
          </a:xfrm>
          <a:prstGeom prst="rect">
            <a:avLst/>
          </a:prstGeom>
          <a:noFill/>
        </p:spPr>
        <p:txBody>
          <a:bodyPr wrap="square" rtlCol="0">
            <a:spAutoFit/>
          </a:bodyPr>
          <a:lstStyle/>
          <a:p>
            <a:r>
              <a:rPr lang="en-US" u="sng" dirty="0">
                <a:solidFill>
                  <a:srgbClr val="0070C0"/>
                </a:solidFill>
                <a:effectLst>
                  <a:outerShdw blurRad="38100" dist="38100" dir="2700000" algn="tl">
                    <a:srgbClr val="000000">
                      <a:alpha val="43137"/>
                    </a:srgbClr>
                  </a:outerShdw>
                </a:effectLst>
              </a:rPr>
              <a:t>Minimum School Program  --- </a:t>
            </a:r>
            <a:r>
              <a:rPr lang="en-US" sz="1100" u="sng" dirty="0" smtClean="0">
                <a:solidFill>
                  <a:srgbClr val="0070C0"/>
                </a:solidFill>
                <a:effectLst>
                  <a:outerShdw blurRad="38100" dist="38100" dir="2700000" algn="tl">
                    <a:srgbClr val="000000">
                      <a:alpha val="43137"/>
                    </a:srgbClr>
                  </a:outerShdw>
                </a:effectLst>
              </a:rPr>
              <a:t>Continued</a:t>
            </a:r>
            <a:endParaRPr lang="en-US" dirty="0"/>
          </a:p>
        </p:txBody>
      </p:sp>
    </p:spTree>
    <p:extLst>
      <p:ext uri="{BB962C8B-B14F-4D97-AF65-F5344CB8AC3E}">
        <p14:creationId xmlns:p14="http://schemas.microsoft.com/office/powerpoint/2010/main" val="2464601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515762"/>
            <a:ext cx="8229600" cy="5163065"/>
          </a:xfrm>
        </p:spPr>
        <p:txBody>
          <a:bodyPr>
            <a:normAutofit/>
          </a:bodyPr>
          <a:lstStyle/>
          <a:p>
            <a:pPr marL="514350" indent="-514350">
              <a:buFont typeface="+mj-lt"/>
              <a:buAutoNum type="alphaUcPeriod"/>
            </a:pPr>
            <a:r>
              <a:rPr lang="en-US" sz="4000" dirty="0" smtClean="0">
                <a:effectLst>
                  <a:outerShdw blurRad="38100" dist="38100" dir="2700000" algn="tl">
                    <a:srgbClr val="000000">
                      <a:alpha val="43137"/>
                    </a:srgbClr>
                  </a:outerShdw>
                </a:effectLst>
              </a:rPr>
              <a:t>Basic School Programs </a:t>
            </a:r>
            <a:r>
              <a:rPr lang="en-US" u="sng" dirty="0" smtClean="0">
                <a:solidFill>
                  <a:srgbClr val="FF0000"/>
                </a:solidFill>
                <a:effectLst>
                  <a:outerShdw blurRad="38100" dist="38100" dir="2700000" algn="tl">
                    <a:srgbClr val="000000">
                      <a:alpha val="43137"/>
                    </a:srgbClr>
                  </a:outerShdw>
                </a:effectLst>
              </a:rPr>
              <a:t>(WPU Driven)</a:t>
            </a:r>
            <a:endParaRPr lang="en-US" sz="4000" u="sng" dirty="0" smtClean="0">
              <a:solidFill>
                <a:srgbClr val="FF0000"/>
              </a:solidFill>
              <a:effectLst>
                <a:outerShdw blurRad="38100" dist="38100" dir="2700000" algn="tl">
                  <a:srgbClr val="000000">
                    <a:alpha val="43137"/>
                  </a:srgbClr>
                </a:outerShdw>
              </a:effectLst>
            </a:endParaRPr>
          </a:p>
          <a:p>
            <a:pPr marL="514350" indent="-514350">
              <a:buFont typeface="+mj-lt"/>
              <a:buAutoNum type="alphaUcPeriod"/>
            </a:pPr>
            <a:endParaRPr lang="en-US" sz="4000" dirty="0">
              <a:effectLst>
                <a:outerShdw blurRad="38100" dist="38100" dir="2700000" algn="tl">
                  <a:srgbClr val="000000">
                    <a:alpha val="43137"/>
                  </a:srgbClr>
                </a:outerShdw>
              </a:effectLst>
            </a:endParaRPr>
          </a:p>
          <a:p>
            <a:pPr marL="514350" indent="-514350">
              <a:buFont typeface="+mj-lt"/>
              <a:buAutoNum type="alphaUcPeriod"/>
            </a:pPr>
            <a:r>
              <a:rPr lang="en-US" sz="4000" dirty="0" smtClean="0">
                <a:effectLst>
                  <a:outerShdw blurRad="38100" dist="38100" dir="2700000" algn="tl">
                    <a:srgbClr val="000000">
                      <a:alpha val="43137"/>
                    </a:srgbClr>
                  </a:outerShdw>
                </a:effectLst>
              </a:rPr>
              <a:t>Related to Basic School Programs</a:t>
            </a:r>
            <a:endParaRPr lang="en-US" sz="4000" dirty="0">
              <a:effectLst>
                <a:outerShdw blurRad="38100" dist="38100" dir="2700000" algn="tl">
                  <a:srgbClr val="000000">
                    <a:alpha val="43137"/>
                  </a:srgbClr>
                </a:outerShdw>
              </a:effectLst>
            </a:endParaRPr>
          </a:p>
          <a:p>
            <a:pPr marL="514350" indent="-514350">
              <a:buFont typeface="+mj-lt"/>
              <a:buAutoNum type="alphaUcPeriod"/>
            </a:pPr>
            <a:r>
              <a:rPr lang="en-US" sz="4000" dirty="0" smtClean="0">
                <a:effectLst>
                  <a:outerShdw blurRad="38100" dist="38100" dir="2700000" algn="tl">
                    <a:srgbClr val="000000">
                      <a:alpha val="43137"/>
                    </a:srgbClr>
                  </a:outerShdw>
                </a:effectLst>
              </a:rPr>
              <a:t>Board and Voted Local Levy           Programs </a:t>
            </a:r>
            <a:endParaRPr lang="en-US" sz="4000" dirty="0">
              <a:effectLst>
                <a:outerShdw blurRad="38100" dist="38100" dir="2700000" algn="tl">
                  <a:srgbClr val="000000">
                    <a:alpha val="43137"/>
                  </a:srgbClr>
                </a:outerShdw>
              </a:effectLst>
            </a:endParaRPr>
          </a:p>
          <a:p>
            <a:pPr marL="514350" indent="-514350">
              <a:buFont typeface="+mj-lt"/>
              <a:buAutoNum type="alphaUcPeriod"/>
            </a:pPr>
            <a:r>
              <a:rPr lang="en-US" sz="4000" dirty="0" smtClean="0">
                <a:effectLst>
                  <a:outerShdw blurRad="38100" dist="38100" dir="2700000" algn="tl">
                    <a:srgbClr val="000000">
                      <a:alpha val="43137"/>
                    </a:srgbClr>
                  </a:outerShdw>
                </a:effectLst>
              </a:rPr>
              <a:t>School Building Programs                               </a:t>
            </a:r>
            <a:r>
              <a:rPr lang="en-US" dirty="0" smtClean="0">
                <a:effectLst>
                  <a:outerShdw blurRad="38100" dist="38100" dir="2700000" algn="tl">
                    <a:srgbClr val="000000">
                      <a:alpha val="43137"/>
                    </a:srgbClr>
                  </a:outerShdw>
                </a:effectLst>
              </a:rPr>
              <a:t>(Funded Separately from MSP)</a:t>
            </a:r>
          </a:p>
          <a:p>
            <a:pPr>
              <a:buNone/>
            </a:pPr>
            <a:endParaRPr lang="en-US" dirty="0" smtClean="0"/>
          </a:p>
        </p:txBody>
      </p:sp>
      <p:sp>
        <p:nvSpPr>
          <p:cNvPr id="3" name="Title 2"/>
          <p:cNvSpPr>
            <a:spLocks noGrp="1"/>
          </p:cNvSpPr>
          <p:nvPr>
            <p:ph type="title"/>
          </p:nvPr>
        </p:nvSpPr>
        <p:spPr>
          <a:xfrm>
            <a:off x="2501213" y="533400"/>
            <a:ext cx="7441857" cy="762000"/>
          </a:xfrm>
          <a:ln>
            <a:noFill/>
          </a:ln>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sz="5400" b="1" u="sng" dirty="0" smtClean="0">
                <a:solidFill>
                  <a:srgbClr val="0070C0"/>
                </a:solidFill>
                <a:effectLst>
                  <a:outerShdw blurRad="38100" dist="38100" dir="2700000" algn="tl">
                    <a:srgbClr val="000000">
                      <a:alpha val="43137"/>
                    </a:srgbClr>
                  </a:outerShdw>
                </a:effectLst>
              </a:rPr>
              <a:t>Minimum School Programs</a:t>
            </a:r>
            <a:endParaRPr lang="en-US" sz="5400" b="1" u="sng" dirty="0">
              <a:solidFill>
                <a:srgbClr val="0070C0"/>
              </a:solidFill>
              <a:effectLst>
                <a:outerShdw blurRad="38100" dist="38100" dir="2700000" algn="tl">
                  <a:srgbClr val="000000">
                    <a:alpha val="43137"/>
                  </a:srgbClr>
                </a:outerShdw>
              </a:effectLst>
            </a:endParaRPr>
          </a:p>
        </p:txBody>
      </p:sp>
      <p:sp>
        <p:nvSpPr>
          <p:cNvPr id="4" name="TextBox 3"/>
          <p:cNvSpPr txBox="1"/>
          <p:nvPr/>
        </p:nvSpPr>
        <p:spPr>
          <a:xfrm>
            <a:off x="1981200" y="2232454"/>
            <a:ext cx="7961870" cy="461665"/>
          </a:xfrm>
          <a:prstGeom prst="rect">
            <a:avLst/>
          </a:prstGeom>
          <a:solidFill>
            <a:srgbClr val="92D050"/>
          </a:solidFill>
        </p:spPr>
        <p:txBody>
          <a:bodyPr wrap="square" rtlCol="0">
            <a:spAutoFit/>
          </a:bodyPr>
          <a:lstStyle/>
          <a:p>
            <a:pPr algn="ctr"/>
            <a:r>
              <a:rPr lang="en-US" sz="2400" b="1" i="1" dirty="0" smtClean="0">
                <a:solidFill>
                  <a:srgbClr val="0070C0"/>
                </a:solidFill>
                <a:effectLst>
                  <a:outerShdw blurRad="38100" dist="38100" dir="2700000" algn="tl">
                    <a:srgbClr val="000000">
                      <a:alpha val="43137"/>
                    </a:srgbClr>
                  </a:outerShdw>
                </a:effectLst>
              </a:rPr>
              <a:t>T H E  “L I N E”</a:t>
            </a:r>
            <a:endParaRPr lang="en-US" sz="2400" b="1" i="1" dirty="0">
              <a:solidFill>
                <a:srgbClr val="0070C0"/>
              </a:solidFill>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6309" y="3757465"/>
            <a:ext cx="2619375" cy="1743075"/>
          </a:xfrm>
          <a:prstGeom prst="rect">
            <a:avLst/>
          </a:prstGeom>
        </p:spPr>
      </p:pic>
      <p:sp>
        <p:nvSpPr>
          <p:cNvPr id="5" name="TextBox 4"/>
          <p:cNvSpPr txBox="1"/>
          <p:nvPr/>
        </p:nvSpPr>
        <p:spPr>
          <a:xfrm>
            <a:off x="1595535" y="83084"/>
            <a:ext cx="3965510" cy="369332"/>
          </a:xfrm>
          <a:prstGeom prst="rect">
            <a:avLst/>
          </a:prstGeom>
          <a:noFill/>
        </p:spPr>
        <p:txBody>
          <a:bodyPr wrap="square" rtlCol="0">
            <a:spAutoFit/>
          </a:bodyPr>
          <a:lstStyle/>
          <a:p>
            <a:r>
              <a:rPr lang="en-US" u="sng" dirty="0">
                <a:solidFill>
                  <a:srgbClr val="0070C0"/>
                </a:solidFill>
                <a:effectLst>
                  <a:outerShdw blurRad="38100" dist="38100" dir="2700000" algn="tl">
                    <a:srgbClr val="000000">
                      <a:alpha val="43137"/>
                    </a:srgbClr>
                  </a:outerShdw>
                </a:effectLst>
              </a:rPr>
              <a:t>Minimum School Program  --- </a:t>
            </a:r>
            <a:r>
              <a:rPr lang="en-US" sz="1100" u="sng" dirty="0" smtClean="0">
                <a:solidFill>
                  <a:srgbClr val="0070C0"/>
                </a:solidFill>
                <a:effectLst>
                  <a:outerShdw blurRad="38100" dist="38100" dir="2700000" algn="tl">
                    <a:srgbClr val="000000">
                      <a:alpha val="43137"/>
                    </a:srgbClr>
                  </a:outerShdw>
                </a:effectLst>
              </a:rPr>
              <a:t>Continued</a:t>
            </a:r>
            <a:endParaRPr lang="en-US" dirty="0"/>
          </a:p>
        </p:txBody>
      </p:sp>
    </p:spTree>
    <p:extLst>
      <p:ext uri="{BB962C8B-B14F-4D97-AF65-F5344CB8AC3E}">
        <p14:creationId xmlns:p14="http://schemas.microsoft.com/office/powerpoint/2010/main" val="35672812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0788" y="3138548"/>
            <a:ext cx="7294001" cy="815546"/>
          </a:xfrm>
        </p:spPr>
        <p:txBody>
          <a:bodyPr>
            <a:noAutofit/>
          </a:bodyPr>
          <a:lstStyle/>
          <a:p>
            <a:pPr marL="0" indent="0" algn="ctr">
              <a:buNone/>
            </a:pPr>
            <a:r>
              <a:rPr lang="en-US" sz="6000" b="1" u="sng" dirty="0" smtClean="0">
                <a:solidFill>
                  <a:srgbClr val="0070C0"/>
                </a:solidFill>
                <a:effectLst>
                  <a:outerShdw blurRad="38100" dist="38100" dir="2700000" algn="tl">
                    <a:srgbClr val="000000">
                      <a:alpha val="43137"/>
                    </a:srgbClr>
                  </a:outerShdw>
                </a:effectLst>
              </a:rPr>
              <a:t>The “LINE”</a:t>
            </a:r>
            <a:endParaRPr lang="en-US" sz="6000" b="1" u="sng" dirty="0">
              <a:solidFill>
                <a:srgbClr val="0070C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002" y="2644346"/>
            <a:ext cx="2350653" cy="2143125"/>
          </a:xfrm>
          <a:prstGeom prst="rect">
            <a:avLst/>
          </a:prstGeom>
        </p:spPr>
      </p:pic>
      <p:sp>
        <p:nvSpPr>
          <p:cNvPr id="2" name="TextBox 1"/>
          <p:cNvSpPr txBox="1"/>
          <p:nvPr/>
        </p:nvSpPr>
        <p:spPr>
          <a:xfrm>
            <a:off x="3657599" y="855934"/>
            <a:ext cx="4720281" cy="1077218"/>
          </a:xfrm>
          <a:prstGeom prst="rect">
            <a:avLst/>
          </a:prstGeom>
          <a:noFill/>
          <a:ln w="28575">
            <a:solidFill>
              <a:srgbClr val="FF0000"/>
            </a:solidFill>
          </a:ln>
        </p:spPr>
        <p:txBody>
          <a:bodyPr wrap="square" rtlCol="0">
            <a:spAutoFit/>
          </a:bodyPr>
          <a:lstStyle/>
          <a:p>
            <a:pPr algn="ctr"/>
            <a:r>
              <a:rPr lang="en-US" sz="3200" dirty="0" smtClean="0">
                <a:solidFill>
                  <a:schemeClr val="accent6">
                    <a:lumMod val="75000"/>
                  </a:schemeClr>
                </a:solidFill>
                <a:effectLst>
                  <a:outerShdw blurRad="38100" dist="38100" dir="2700000" algn="tl">
                    <a:srgbClr val="000000">
                      <a:alpha val="43137"/>
                    </a:srgbClr>
                  </a:outerShdw>
                </a:effectLst>
              </a:rPr>
              <a:t>Basic School Programs</a:t>
            </a:r>
          </a:p>
          <a:p>
            <a:pPr algn="ctr"/>
            <a:r>
              <a:rPr lang="en-US" sz="3200" dirty="0" smtClean="0"/>
              <a:t> </a:t>
            </a:r>
            <a:r>
              <a:rPr lang="en-US" sz="2400" b="1" dirty="0" smtClean="0">
                <a:solidFill>
                  <a:schemeClr val="accent6">
                    <a:lumMod val="75000"/>
                  </a:schemeClr>
                </a:solidFill>
              </a:rPr>
              <a:t>(WPU DRIVEN FUNDING)</a:t>
            </a:r>
            <a:endParaRPr lang="en-US" sz="2400" b="1" dirty="0">
              <a:solidFill>
                <a:schemeClr val="accent6">
                  <a:lumMod val="75000"/>
                </a:schemeClr>
              </a:solidFill>
            </a:endParaRPr>
          </a:p>
        </p:txBody>
      </p:sp>
      <p:sp>
        <p:nvSpPr>
          <p:cNvPr id="5" name="TextBox 4"/>
          <p:cNvSpPr txBox="1"/>
          <p:nvPr/>
        </p:nvSpPr>
        <p:spPr>
          <a:xfrm>
            <a:off x="2963862" y="5235030"/>
            <a:ext cx="6277233" cy="1077218"/>
          </a:xfrm>
          <a:prstGeom prst="rect">
            <a:avLst/>
          </a:prstGeom>
          <a:noFill/>
          <a:ln w="28575">
            <a:solidFill>
              <a:srgbClr val="FF0000"/>
            </a:solidFill>
          </a:ln>
        </p:spPr>
        <p:txBody>
          <a:bodyPr wrap="square" rtlCol="0">
            <a:spAutoFit/>
          </a:bodyPr>
          <a:lstStyle/>
          <a:p>
            <a:pPr algn="ctr"/>
            <a:r>
              <a:rPr lang="en-US" sz="3200" dirty="0" smtClean="0"/>
              <a:t>   </a:t>
            </a:r>
            <a:r>
              <a:rPr lang="en-US" sz="3200" dirty="0" smtClean="0">
                <a:solidFill>
                  <a:schemeClr val="accent2">
                    <a:lumMod val="75000"/>
                  </a:schemeClr>
                </a:solidFill>
                <a:effectLst>
                  <a:outerShdw blurRad="38100" dist="38100" dir="2700000" algn="tl">
                    <a:srgbClr val="000000">
                      <a:alpha val="43137"/>
                    </a:srgbClr>
                  </a:outerShdw>
                </a:effectLst>
              </a:rPr>
              <a:t>Related to Basic School Programs  </a:t>
            </a:r>
            <a:r>
              <a:rPr lang="en-US" sz="3200" dirty="0" smtClean="0">
                <a:solidFill>
                  <a:schemeClr val="accent2">
                    <a:lumMod val="75000"/>
                  </a:schemeClr>
                </a:solidFill>
                <a:effectLst>
                  <a:outerShdw blurRad="38100" dist="38100" dir="2700000" algn="tl">
                    <a:srgbClr val="000000">
                      <a:alpha val="43137"/>
                    </a:srgbClr>
                  </a:outerShdw>
                </a:effectLst>
                <a:sym typeface="Wingdings" panose="05000000000000000000" pitchFamily="2" charset="2"/>
              </a:rPr>
              <a:t> </a:t>
            </a:r>
            <a:r>
              <a:rPr lang="en-US" sz="2400" b="1" dirty="0" smtClean="0">
                <a:solidFill>
                  <a:schemeClr val="accent2">
                    <a:lumMod val="75000"/>
                  </a:schemeClr>
                </a:solidFill>
                <a:sym typeface="Wingdings" panose="05000000000000000000" pitchFamily="2" charset="2"/>
              </a:rPr>
              <a:t>(Non-WPU Formula Driven Funding)</a:t>
            </a:r>
            <a:r>
              <a:rPr lang="en-US" sz="3200" dirty="0" smtClean="0">
                <a:solidFill>
                  <a:schemeClr val="accent2">
                    <a:lumMod val="75000"/>
                  </a:schemeClr>
                </a:solidFill>
                <a:sym typeface="Wingdings" panose="05000000000000000000" pitchFamily="2" charset="2"/>
              </a:rPr>
              <a:t> </a:t>
            </a:r>
            <a:endParaRPr lang="en-US" sz="3200" dirty="0">
              <a:solidFill>
                <a:schemeClr val="accent2">
                  <a:lumMod val="75000"/>
                </a:schemeClr>
              </a:solidFill>
            </a:endParaRPr>
          </a:p>
        </p:txBody>
      </p:sp>
      <p:sp>
        <p:nvSpPr>
          <p:cNvPr id="6" name="TextBox 5"/>
          <p:cNvSpPr txBox="1"/>
          <p:nvPr/>
        </p:nvSpPr>
        <p:spPr>
          <a:xfrm>
            <a:off x="5391011" y="2314099"/>
            <a:ext cx="1455736" cy="584775"/>
          </a:xfrm>
          <a:prstGeom prst="rect">
            <a:avLst/>
          </a:prstGeom>
          <a:noFill/>
        </p:spPr>
        <p:txBody>
          <a:bodyPr wrap="square" rtlCol="0">
            <a:spAutoFit/>
          </a:bodyPr>
          <a:lstStyle/>
          <a:p>
            <a:r>
              <a:rPr lang="en-US" sz="3200" u="sng" dirty="0" smtClean="0">
                <a:solidFill>
                  <a:srgbClr val="0070C0"/>
                </a:solidFill>
                <a:effectLst>
                  <a:outerShdw blurRad="38100" dist="38100" dir="2700000" algn="tl">
                    <a:srgbClr val="000000">
                      <a:alpha val="43137"/>
                    </a:srgbClr>
                  </a:outerShdw>
                </a:effectLst>
              </a:rPr>
              <a:t>ABOVE</a:t>
            </a:r>
            <a:endParaRPr lang="en-US" sz="3200" u="sng" dirty="0">
              <a:solidFill>
                <a:srgbClr val="0070C0"/>
              </a:solidFill>
              <a:effectLst>
                <a:outerShdw blurRad="38100" dist="38100" dir="2700000" algn="tl">
                  <a:srgbClr val="000000">
                    <a:alpha val="43137"/>
                  </a:srgbClr>
                </a:outerShdw>
              </a:effectLst>
            </a:endParaRPr>
          </a:p>
        </p:txBody>
      </p:sp>
      <p:sp>
        <p:nvSpPr>
          <p:cNvPr id="8" name="Rectangle 7"/>
          <p:cNvSpPr/>
          <p:nvPr/>
        </p:nvSpPr>
        <p:spPr>
          <a:xfrm>
            <a:off x="5391011" y="4208733"/>
            <a:ext cx="1513556" cy="584775"/>
          </a:xfrm>
          <a:prstGeom prst="rect">
            <a:avLst/>
          </a:prstGeom>
        </p:spPr>
        <p:txBody>
          <a:bodyPr wrap="none">
            <a:spAutoFit/>
          </a:bodyPr>
          <a:lstStyle/>
          <a:p>
            <a:r>
              <a:rPr lang="en-US" sz="3200" u="sng" dirty="0" smtClean="0">
                <a:solidFill>
                  <a:srgbClr val="0070C0"/>
                </a:solidFill>
                <a:effectLst>
                  <a:outerShdw blurRad="38100" dist="38100" dir="2700000" algn="tl">
                    <a:srgbClr val="000000">
                      <a:alpha val="43137"/>
                    </a:srgbClr>
                  </a:outerShdw>
                </a:effectLst>
              </a:rPr>
              <a:t>BELOW</a:t>
            </a:r>
            <a:endParaRPr lang="en-US" sz="3200" u="sng" dirty="0">
              <a:solidFill>
                <a:srgbClr val="0070C0"/>
              </a:solidFill>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880" y="2599080"/>
            <a:ext cx="2143125" cy="2143125"/>
          </a:xfrm>
          <a:prstGeom prst="rect">
            <a:avLst/>
          </a:prstGeom>
        </p:spPr>
      </p:pic>
      <p:sp>
        <p:nvSpPr>
          <p:cNvPr id="7" name="TextBox 6"/>
          <p:cNvSpPr txBox="1"/>
          <p:nvPr/>
        </p:nvSpPr>
        <p:spPr>
          <a:xfrm>
            <a:off x="1562247" y="105655"/>
            <a:ext cx="4058816" cy="369332"/>
          </a:xfrm>
          <a:prstGeom prst="rect">
            <a:avLst/>
          </a:prstGeom>
          <a:noFill/>
        </p:spPr>
        <p:txBody>
          <a:bodyPr wrap="square" rtlCol="0">
            <a:spAutoFit/>
          </a:bodyPr>
          <a:lstStyle/>
          <a:p>
            <a:r>
              <a:rPr lang="en-US" u="sng" dirty="0">
                <a:solidFill>
                  <a:srgbClr val="0070C0"/>
                </a:solidFill>
                <a:effectLst>
                  <a:outerShdw blurRad="38100" dist="38100" dir="2700000" algn="tl">
                    <a:srgbClr val="000000">
                      <a:alpha val="43137"/>
                    </a:srgbClr>
                  </a:outerShdw>
                </a:effectLst>
              </a:rPr>
              <a:t>Minimum School Program  --- </a:t>
            </a:r>
            <a:r>
              <a:rPr lang="en-US" sz="1100" u="sng" dirty="0">
                <a:solidFill>
                  <a:srgbClr val="0070C0"/>
                </a:solidFill>
                <a:effectLst>
                  <a:outerShdw blurRad="38100" dist="38100" dir="2700000" algn="tl">
                    <a:srgbClr val="000000">
                      <a:alpha val="43137"/>
                    </a:srgbClr>
                  </a:outerShdw>
                </a:effectLst>
              </a:rPr>
              <a:t>Continued</a:t>
            </a:r>
            <a:endParaRPr lang="en-US" dirty="0"/>
          </a:p>
        </p:txBody>
      </p:sp>
    </p:spTree>
    <p:extLst>
      <p:ext uri="{BB962C8B-B14F-4D97-AF65-F5344CB8AC3E}">
        <p14:creationId xmlns:p14="http://schemas.microsoft.com/office/powerpoint/2010/main" val="1249408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62765" y="2452824"/>
            <a:ext cx="9617676" cy="3885986"/>
          </a:xfrm>
        </p:spPr>
        <p:txBody>
          <a:bodyPr>
            <a:normAutofit/>
          </a:bodyPr>
          <a:lstStyle/>
          <a:p>
            <a:pPr marL="514350" indent="-514350">
              <a:buFont typeface="+mj-lt"/>
              <a:buAutoNum type="arabicPeriod"/>
            </a:pPr>
            <a:r>
              <a:rPr lang="en-US" sz="3200" dirty="0" smtClean="0">
                <a:effectLst>
                  <a:outerShdw blurRad="38100" dist="38100" dir="2700000" algn="tl">
                    <a:srgbClr val="000000">
                      <a:alpha val="43137"/>
                    </a:srgbClr>
                  </a:outerShdw>
                </a:effectLst>
              </a:rPr>
              <a:t>Kindergarten   </a:t>
            </a:r>
            <a:r>
              <a:rPr lang="en-US" sz="2000" dirty="0" smtClean="0">
                <a:effectLst>
                  <a:outerShdw blurRad="38100" dist="38100" dir="2700000" algn="tl">
                    <a:srgbClr val="000000">
                      <a:alpha val="43137"/>
                    </a:srgbClr>
                  </a:outerShdw>
                </a:effectLst>
              </a:rPr>
              <a:t>(27,529  WPUs, $87.6 Million)</a:t>
            </a:r>
          </a:p>
          <a:p>
            <a:pPr marL="514350" indent="-514350">
              <a:buFont typeface="+mj-lt"/>
              <a:buAutoNum type="arabicPeriod"/>
            </a:pPr>
            <a:r>
              <a:rPr lang="en-US" sz="3200" dirty="0" smtClean="0">
                <a:effectLst>
                  <a:outerShdw blurRad="38100" dist="38100" dir="2700000" algn="tl">
                    <a:srgbClr val="000000">
                      <a:alpha val="43137"/>
                    </a:srgbClr>
                  </a:outerShdw>
                </a:effectLst>
              </a:rPr>
              <a:t>Grades 1-12   </a:t>
            </a:r>
            <a:r>
              <a:rPr lang="en-US" sz="2000" dirty="0" smtClean="0">
                <a:effectLst>
                  <a:outerShdw blurRad="38100" dist="38100" dir="2700000" algn="tl">
                    <a:srgbClr val="000000">
                      <a:alpha val="43137"/>
                    </a:srgbClr>
                  </a:outerShdw>
                </a:effectLst>
              </a:rPr>
              <a:t>(576,694  WPUs, $1.84 Billion)</a:t>
            </a:r>
            <a:endParaRPr lang="en-US" sz="2000" dirty="0">
              <a:effectLst>
                <a:outerShdw blurRad="38100" dist="38100" dir="2700000" algn="tl">
                  <a:srgbClr val="000000">
                    <a:alpha val="43137"/>
                  </a:srgbClr>
                </a:outerShdw>
              </a:effectLst>
            </a:endParaRPr>
          </a:p>
          <a:p>
            <a:pPr marL="514350" indent="-514350">
              <a:buFont typeface="+mj-lt"/>
              <a:buAutoNum type="arabicPeriod"/>
            </a:pPr>
            <a:r>
              <a:rPr lang="en-US" sz="3200" dirty="0" smtClean="0">
                <a:solidFill>
                  <a:srgbClr val="FF0000"/>
                </a:solidFill>
                <a:effectLst>
                  <a:outerShdw blurRad="38100" dist="38100" dir="2700000" algn="tl">
                    <a:srgbClr val="000000">
                      <a:alpha val="43137"/>
                    </a:srgbClr>
                  </a:outerShdw>
                </a:effectLst>
              </a:rPr>
              <a:t>N</a:t>
            </a:r>
            <a:r>
              <a:rPr lang="en-US" sz="3200" dirty="0" smtClean="0">
                <a:effectLst>
                  <a:outerShdw blurRad="38100" dist="38100" dir="2700000" algn="tl">
                    <a:srgbClr val="000000">
                      <a:alpha val="43137"/>
                    </a:srgbClr>
                  </a:outerShdw>
                </a:effectLst>
              </a:rPr>
              <a:t>ecessarily </a:t>
            </a:r>
            <a:r>
              <a:rPr lang="en-US" sz="3200" dirty="0" smtClean="0">
                <a:solidFill>
                  <a:srgbClr val="FF0000"/>
                </a:solidFill>
                <a:effectLst>
                  <a:outerShdw blurRad="38100" dist="38100" dir="2700000" algn="tl">
                    <a:srgbClr val="000000">
                      <a:alpha val="43137"/>
                    </a:srgbClr>
                  </a:outerShdw>
                </a:effectLst>
              </a:rPr>
              <a:t>E</a:t>
            </a:r>
            <a:r>
              <a:rPr lang="en-US" sz="3200" dirty="0" smtClean="0">
                <a:effectLst>
                  <a:outerShdw blurRad="38100" dist="38100" dir="2700000" algn="tl">
                    <a:srgbClr val="000000">
                      <a:alpha val="43137"/>
                    </a:srgbClr>
                  </a:outerShdw>
                </a:effectLst>
              </a:rPr>
              <a:t>xistent </a:t>
            </a:r>
            <a:r>
              <a:rPr lang="en-US" sz="3200" dirty="0" smtClean="0">
                <a:solidFill>
                  <a:srgbClr val="FF0000"/>
                </a:solidFill>
                <a:effectLst>
                  <a:outerShdw blurRad="38100" dist="38100" dir="2700000" algn="tl">
                    <a:srgbClr val="000000">
                      <a:alpha val="43137"/>
                    </a:srgbClr>
                  </a:outerShdw>
                </a:effectLst>
              </a:rPr>
              <a:t>S</a:t>
            </a:r>
            <a:r>
              <a:rPr lang="en-US" sz="3200" dirty="0" smtClean="0">
                <a:effectLst>
                  <a:outerShdw blurRad="38100" dist="38100" dir="2700000" algn="tl">
                    <a:srgbClr val="000000">
                      <a:alpha val="43137"/>
                    </a:srgbClr>
                  </a:outerShdw>
                </a:effectLst>
              </a:rPr>
              <a:t>mall </a:t>
            </a:r>
            <a:r>
              <a:rPr lang="en-US" sz="3200" dirty="0" smtClean="0">
                <a:solidFill>
                  <a:srgbClr val="FF0000"/>
                </a:solidFill>
                <a:effectLst>
                  <a:outerShdw blurRad="38100" dist="38100" dir="2700000" algn="tl">
                    <a:srgbClr val="000000">
                      <a:alpha val="43137"/>
                    </a:srgbClr>
                  </a:outerShdw>
                </a:effectLst>
              </a:rPr>
              <a:t>S</a:t>
            </a:r>
            <a:r>
              <a:rPr lang="en-US" sz="3200" dirty="0" smtClean="0">
                <a:effectLst>
                  <a:outerShdw blurRad="38100" dist="38100" dir="2700000" algn="tl">
                    <a:srgbClr val="000000">
                      <a:alpha val="43137"/>
                    </a:srgbClr>
                  </a:outerShdw>
                </a:effectLst>
              </a:rPr>
              <a:t>chools </a:t>
            </a:r>
            <a:r>
              <a:rPr lang="en-US" sz="2000" dirty="0" smtClean="0">
                <a:effectLst>
                  <a:outerShdw blurRad="38100" dist="38100" dir="2700000" algn="tl">
                    <a:srgbClr val="000000">
                      <a:alpha val="43137"/>
                    </a:srgbClr>
                  </a:outerShdw>
                </a:effectLst>
              </a:rPr>
              <a:t>(9,514  WPUs, $30.3 Million)</a:t>
            </a:r>
            <a:r>
              <a:rPr lang="en-US" sz="3200" dirty="0" smtClean="0">
                <a:effectLst>
                  <a:outerShdw blurRad="38100" dist="38100" dir="2700000" algn="tl">
                    <a:srgbClr val="000000">
                      <a:alpha val="43137"/>
                    </a:srgbClr>
                  </a:outerShdw>
                </a:effectLst>
              </a:rPr>
              <a:t> </a:t>
            </a:r>
            <a:endParaRPr lang="en-US" sz="3200" dirty="0">
              <a:effectLst>
                <a:outerShdw blurRad="38100" dist="38100" dir="2700000" algn="tl">
                  <a:srgbClr val="000000">
                    <a:alpha val="43137"/>
                  </a:srgbClr>
                </a:outerShdw>
              </a:effectLst>
            </a:endParaRPr>
          </a:p>
          <a:p>
            <a:pPr marL="514350" indent="-514350">
              <a:buFont typeface="+mj-lt"/>
              <a:buAutoNum type="arabicPeriod"/>
            </a:pPr>
            <a:r>
              <a:rPr lang="en-US" sz="3200" dirty="0" smtClean="0">
                <a:effectLst>
                  <a:outerShdw blurRad="38100" dist="38100" dir="2700000" algn="tl">
                    <a:srgbClr val="000000">
                      <a:alpha val="43137"/>
                    </a:srgbClr>
                  </a:outerShdw>
                </a:effectLst>
              </a:rPr>
              <a:t>Professional Staff Cost </a:t>
            </a:r>
            <a:r>
              <a:rPr lang="en-US" sz="2000" dirty="0" smtClean="0">
                <a:effectLst>
                  <a:outerShdw blurRad="38100" dist="38100" dir="2700000" algn="tl">
                    <a:srgbClr val="000000">
                      <a:alpha val="43137"/>
                    </a:srgbClr>
                  </a:outerShdw>
                </a:effectLst>
              </a:rPr>
              <a:t>(55,577 WPUs, $177 Million)</a:t>
            </a:r>
            <a:endParaRPr lang="en-US" sz="3200" dirty="0" smtClean="0">
              <a:effectLst>
                <a:outerShdw blurRad="38100" dist="38100" dir="2700000" algn="tl">
                  <a:srgbClr val="000000">
                    <a:alpha val="43137"/>
                  </a:srgbClr>
                </a:outerShdw>
              </a:effectLst>
            </a:endParaRPr>
          </a:p>
          <a:p>
            <a:pPr marL="514350" indent="-514350">
              <a:buFont typeface="+mj-lt"/>
              <a:buAutoNum type="arabicPeriod"/>
            </a:pPr>
            <a:r>
              <a:rPr lang="en-US" sz="3200" dirty="0" smtClean="0">
                <a:effectLst>
                  <a:outerShdw blurRad="38100" dist="38100" dir="2700000" algn="tl">
                    <a:srgbClr val="000000">
                      <a:alpha val="43137"/>
                    </a:srgbClr>
                  </a:outerShdw>
                </a:effectLst>
              </a:rPr>
              <a:t>Administrative Costs</a:t>
            </a:r>
            <a:r>
              <a:rPr lang="en-US" sz="2000" dirty="0" smtClean="0">
                <a:effectLst>
                  <a:outerShdw blurRad="38100" dist="38100" dir="2700000" algn="tl">
                    <a:srgbClr val="000000">
                      <a:alpha val="43137"/>
                    </a:srgbClr>
                  </a:outerShdw>
                </a:effectLst>
              </a:rPr>
              <a:t>  (1,490  WPUs, $4.7 Million)</a:t>
            </a:r>
            <a:endParaRPr lang="en-US" sz="3200" dirty="0" smtClean="0">
              <a:effectLst>
                <a:outerShdw blurRad="38100" dist="38100" dir="2700000" algn="tl">
                  <a:srgbClr val="000000">
                    <a:alpha val="43137"/>
                  </a:srgbClr>
                </a:outerShdw>
              </a:effectLst>
            </a:endParaRPr>
          </a:p>
          <a:p>
            <a:pPr>
              <a:buNone/>
            </a:pPr>
            <a:endParaRPr lang="en-US" dirty="0" smtClean="0"/>
          </a:p>
        </p:txBody>
      </p:sp>
      <p:sp>
        <p:nvSpPr>
          <p:cNvPr id="3" name="Title 2"/>
          <p:cNvSpPr>
            <a:spLocks noGrp="1"/>
          </p:cNvSpPr>
          <p:nvPr>
            <p:ph type="title"/>
          </p:nvPr>
        </p:nvSpPr>
        <p:spPr>
          <a:xfrm>
            <a:off x="2393010" y="1072069"/>
            <a:ext cx="7557187" cy="1165138"/>
          </a:xfrm>
          <a:ln>
            <a:noFill/>
          </a:ln>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sz="5400" b="1" u="sng" dirty="0" smtClean="0">
                <a:solidFill>
                  <a:srgbClr val="0070C0"/>
                </a:solidFill>
                <a:effectLst>
                  <a:outerShdw blurRad="38100" dist="38100" dir="2700000" algn="tl">
                    <a:srgbClr val="000000">
                      <a:alpha val="43137"/>
                    </a:srgbClr>
                  </a:outerShdw>
                </a:effectLst>
              </a:rPr>
              <a:t>Basic School Programs –Regular </a:t>
            </a:r>
            <a:r>
              <a:rPr lang="en-US" sz="2200" b="1" u="sng" dirty="0" smtClean="0">
                <a:solidFill>
                  <a:srgbClr val="0070C0"/>
                </a:solidFill>
                <a:effectLst>
                  <a:outerShdw blurRad="38100" dist="38100" dir="2700000" algn="tl">
                    <a:srgbClr val="000000">
                      <a:alpha val="43137"/>
                    </a:srgbClr>
                  </a:outerShdw>
                </a:effectLst>
              </a:rPr>
              <a:t>(Above the Line)</a:t>
            </a:r>
            <a:endParaRPr lang="en-US" sz="5400" b="1" u="sng" dirty="0">
              <a:solidFill>
                <a:srgbClr val="0070C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6858" y="4741776"/>
            <a:ext cx="2447925" cy="17240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7312" y="1640102"/>
            <a:ext cx="2466975" cy="1847850"/>
          </a:xfrm>
          <a:prstGeom prst="rect">
            <a:avLst/>
          </a:prstGeom>
        </p:spPr>
      </p:pic>
      <p:sp>
        <p:nvSpPr>
          <p:cNvPr id="6" name="TextBox 5"/>
          <p:cNvSpPr txBox="1"/>
          <p:nvPr/>
        </p:nvSpPr>
        <p:spPr>
          <a:xfrm>
            <a:off x="3039763" y="6359611"/>
            <a:ext cx="4283676" cy="338554"/>
          </a:xfrm>
          <a:prstGeom prst="rect">
            <a:avLst/>
          </a:prstGeom>
          <a:noFill/>
        </p:spPr>
        <p:txBody>
          <a:bodyPr wrap="square" rtlCol="0">
            <a:spAutoFit/>
          </a:bodyPr>
          <a:lstStyle/>
          <a:p>
            <a:r>
              <a:rPr lang="en-US" sz="1600" i="1" u="sng" dirty="0" smtClean="0"/>
              <a:t>Per MSP Preliminary Estimates FY17 --- USBE</a:t>
            </a:r>
            <a:endParaRPr lang="en-US" sz="1600" i="1" u="sng" dirty="0"/>
          </a:p>
        </p:txBody>
      </p:sp>
      <p:sp>
        <p:nvSpPr>
          <p:cNvPr id="7" name="TextBox 6"/>
          <p:cNvSpPr txBox="1"/>
          <p:nvPr/>
        </p:nvSpPr>
        <p:spPr>
          <a:xfrm>
            <a:off x="1595535" y="197347"/>
            <a:ext cx="3685592" cy="369332"/>
          </a:xfrm>
          <a:prstGeom prst="rect">
            <a:avLst/>
          </a:prstGeom>
          <a:noFill/>
        </p:spPr>
        <p:txBody>
          <a:bodyPr wrap="square" rtlCol="0">
            <a:spAutoFit/>
          </a:bodyPr>
          <a:lstStyle/>
          <a:p>
            <a:r>
              <a:rPr lang="en-US" u="sng" dirty="0">
                <a:solidFill>
                  <a:srgbClr val="0070C0"/>
                </a:solidFill>
                <a:effectLst>
                  <a:outerShdw blurRad="38100" dist="38100" dir="2700000" algn="tl">
                    <a:srgbClr val="000000">
                      <a:alpha val="43137"/>
                    </a:srgbClr>
                  </a:outerShdw>
                </a:effectLst>
              </a:rPr>
              <a:t>Minimum School Program  --- </a:t>
            </a:r>
            <a:r>
              <a:rPr lang="en-US" sz="1100" u="sng" dirty="0" smtClean="0">
                <a:solidFill>
                  <a:srgbClr val="0070C0"/>
                </a:solidFill>
                <a:effectLst>
                  <a:outerShdw blurRad="38100" dist="38100" dir="2700000" algn="tl">
                    <a:srgbClr val="000000">
                      <a:alpha val="43137"/>
                    </a:srgbClr>
                  </a:outerShdw>
                </a:effectLst>
              </a:rPr>
              <a:t>Continued</a:t>
            </a:r>
            <a:endParaRPr lang="en-US" dirty="0"/>
          </a:p>
        </p:txBody>
      </p:sp>
    </p:spTree>
    <p:extLst>
      <p:ext uri="{BB962C8B-B14F-4D97-AF65-F5344CB8AC3E}">
        <p14:creationId xmlns:p14="http://schemas.microsoft.com/office/powerpoint/2010/main" val="25125292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64416" y="2635333"/>
            <a:ext cx="8760427" cy="3772714"/>
          </a:xfrm>
        </p:spPr>
        <p:txBody>
          <a:bodyPr>
            <a:normAutofit/>
          </a:bodyPr>
          <a:lstStyle/>
          <a:p>
            <a:pPr>
              <a:buFont typeface="Wingdings" panose="05000000000000000000" pitchFamily="2" charset="2"/>
              <a:buChar char="Ø"/>
            </a:pPr>
            <a:r>
              <a:rPr lang="en-US" sz="3200" dirty="0" smtClean="0">
                <a:effectLst>
                  <a:outerShdw blurRad="38100" dist="38100" dir="2700000" algn="tl">
                    <a:srgbClr val="000000">
                      <a:alpha val="43137"/>
                    </a:srgbClr>
                  </a:outerShdw>
                </a:effectLst>
              </a:rPr>
              <a:t>Special Education Programs  </a:t>
            </a:r>
            <a:r>
              <a:rPr lang="en-US" sz="2000" dirty="0" smtClean="0">
                <a:effectLst>
                  <a:outerShdw blurRad="38100" dist="38100" dir="2700000" algn="tl">
                    <a:srgbClr val="000000">
                      <a:alpha val="43137"/>
                    </a:srgbClr>
                  </a:outerShdw>
                </a:effectLst>
              </a:rPr>
              <a:t>(105,443  WPUs, $335.7 Million)</a:t>
            </a:r>
          </a:p>
          <a:p>
            <a:pPr>
              <a:buFont typeface="Wingdings" panose="05000000000000000000" pitchFamily="2" charset="2"/>
              <a:buChar char="Ø"/>
            </a:pPr>
            <a:endParaRPr lang="en-US" sz="800" dirty="0" smtClean="0">
              <a:effectLst>
                <a:outerShdw blurRad="38100" dist="38100" dir="2700000" algn="tl">
                  <a:srgbClr val="000000">
                    <a:alpha val="43137"/>
                  </a:srgbClr>
                </a:outerShdw>
              </a:effectLst>
            </a:endParaRPr>
          </a:p>
          <a:p>
            <a:pPr>
              <a:buFont typeface="Wingdings" panose="05000000000000000000" pitchFamily="2" charset="2"/>
              <a:buChar char="Ø"/>
            </a:pPr>
            <a:r>
              <a:rPr lang="en-US" sz="3200" dirty="0" smtClean="0">
                <a:solidFill>
                  <a:srgbClr val="0070C0"/>
                </a:solidFill>
                <a:effectLst>
                  <a:outerShdw blurRad="38100" dist="38100" dir="2700000" algn="tl">
                    <a:srgbClr val="000000">
                      <a:alpha val="43137"/>
                    </a:srgbClr>
                  </a:outerShdw>
                </a:effectLst>
              </a:rPr>
              <a:t>C</a:t>
            </a:r>
            <a:r>
              <a:rPr lang="en-US" sz="3200" dirty="0" smtClean="0">
                <a:solidFill>
                  <a:srgbClr val="FF0000"/>
                </a:solidFill>
                <a:effectLst>
                  <a:outerShdw blurRad="38100" dist="38100" dir="2700000" algn="tl">
                    <a:srgbClr val="000000">
                      <a:alpha val="43137"/>
                    </a:srgbClr>
                  </a:outerShdw>
                </a:effectLst>
              </a:rPr>
              <a:t>areer &amp; </a:t>
            </a:r>
            <a:r>
              <a:rPr lang="en-US" sz="3200" dirty="0" smtClean="0">
                <a:solidFill>
                  <a:srgbClr val="0070C0"/>
                </a:solidFill>
                <a:effectLst>
                  <a:outerShdw blurRad="38100" dist="38100" dir="2700000" algn="tl">
                    <a:srgbClr val="000000">
                      <a:alpha val="43137"/>
                    </a:srgbClr>
                  </a:outerShdw>
                </a:effectLst>
              </a:rPr>
              <a:t>T</a:t>
            </a:r>
            <a:r>
              <a:rPr lang="en-US" sz="3200" dirty="0" smtClean="0">
                <a:solidFill>
                  <a:srgbClr val="FF0000"/>
                </a:solidFill>
                <a:effectLst>
                  <a:outerShdw blurRad="38100" dist="38100" dir="2700000" algn="tl">
                    <a:srgbClr val="000000">
                      <a:alpha val="43137"/>
                    </a:srgbClr>
                  </a:outerShdw>
                </a:effectLst>
              </a:rPr>
              <a:t>echnology </a:t>
            </a:r>
            <a:r>
              <a:rPr lang="en-US" sz="3200" dirty="0" smtClean="0">
                <a:solidFill>
                  <a:srgbClr val="0070C0"/>
                </a:solidFill>
                <a:effectLst>
                  <a:outerShdw blurRad="38100" dist="38100" dir="2700000" algn="tl">
                    <a:srgbClr val="000000">
                      <a:alpha val="43137"/>
                    </a:srgbClr>
                  </a:outerShdw>
                </a:effectLst>
              </a:rPr>
              <a:t>E</a:t>
            </a:r>
            <a:r>
              <a:rPr lang="en-US" sz="3200" dirty="0" smtClean="0">
                <a:solidFill>
                  <a:srgbClr val="FF0000"/>
                </a:solidFill>
                <a:effectLst>
                  <a:outerShdw blurRad="38100" dist="38100" dir="2700000" algn="tl">
                    <a:srgbClr val="000000">
                      <a:alpha val="43137"/>
                    </a:srgbClr>
                  </a:outerShdw>
                </a:effectLst>
              </a:rPr>
              <a:t>ducation – Add </a:t>
            </a:r>
            <a:r>
              <a:rPr lang="en-US" sz="3200" dirty="0">
                <a:solidFill>
                  <a:srgbClr val="FF0000"/>
                </a:solidFill>
                <a:effectLst>
                  <a:outerShdw blurRad="38100" dist="38100" dir="2700000" algn="tl">
                    <a:srgbClr val="000000">
                      <a:alpha val="43137"/>
                    </a:srgbClr>
                  </a:outerShdw>
                </a:effectLst>
              </a:rPr>
              <a:t>On </a:t>
            </a:r>
            <a:r>
              <a:rPr lang="en-US" sz="3200" dirty="0" smtClean="0">
                <a:solidFill>
                  <a:srgbClr val="FF0000"/>
                </a:solidFill>
                <a:effectLst>
                  <a:outerShdw blurRad="38100" dist="38100" dir="2700000" algn="tl">
                    <a:srgbClr val="000000">
                      <a:alpha val="43137"/>
                    </a:srgbClr>
                  </a:outerShdw>
                </a:effectLst>
              </a:rPr>
              <a:t>                </a:t>
            </a:r>
            <a:r>
              <a:rPr lang="en-US" sz="2200" dirty="0" smtClean="0">
                <a:solidFill>
                  <a:srgbClr val="FF0000"/>
                </a:solidFill>
                <a:effectLst>
                  <a:outerShdw blurRad="38100" dist="38100" dir="2700000" algn="tl">
                    <a:srgbClr val="000000">
                      <a:alpha val="43137"/>
                    </a:srgbClr>
                  </a:outerShdw>
                </a:effectLst>
              </a:rPr>
              <a:t>(</a:t>
            </a:r>
            <a:r>
              <a:rPr lang="en-US" sz="2200" dirty="0">
                <a:solidFill>
                  <a:srgbClr val="FF0000"/>
                </a:solidFill>
                <a:effectLst>
                  <a:outerShdw blurRad="38100" dist="38100" dir="2700000" algn="tl">
                    <a:srgbClr val="000000">
                      <a:alpha val="43137"/>
                    </a:srgbClr>
                  </a:outerShdw>
                </a:effectLst>
              </a:rPr>
              <a:t>28,050 WPU’s, $89.3 Million</a:t>
            </a:r>
            <a:r>
              <a:rPr lang="en-US" sz="2200" dirty="0" smtClean="0">
                <a:solidFill>
                  <a:srgbClr val="FF0000"/>
                </a:solidFill>
                <a:effectLst>
                  <a:outerShdw blurRad="38100" dist="38100" dir="2700000" algn="tl">
                    <a:srgbClr val="000000">
                      <a:alpha val="43137"/>
                    </a:srgbClr>
                  </a:outerShdw>
                </a:effectLst>
              </a:rPr>
              <a:t>)</a:t>
            </a:r>
          </a:p>
          <a:p>
            <a:pPr>
              <a:buFont typeface="Wingdings" panose="05000000000000000000" pitchFamily="2" charset="2"/>
              <a:buChar char="Ø"/>
            </a:pPr>
            <a:endParaRPr lang="en-US" sz="800" dirty="0" smtClean="0">
              <a:solidFill>
                <a:srgbClr val="FF0000"/>
              </a:solidFill>
              <a:effectLst>
                <a:outerShdw blurRad="38100" dist="38100" dir="2700000" algn="tl">
                  <a:srgbClr val="000000">
                    <a:alpha val="43137"/>
                  </a:srgbClr>
                </a:outerShdw>
              </a:effectLst>
            </a:endParaRPr>
          </a:p>
          <a:p>
            <a:pPr>
              <a:buFont typeface="Wingdings" panose="05000000000000000000" pitchFamily="2" charset="2"/>
              <a:buChar char="Ø"/>
            </a:pPr>
            <a:r>
              <a:rPr lang="en-US" sz="3200" dirty="0" smtClean="0">
                <a:solidFill>
                  <a:srgbClr val="0070C0"/>
                </a:solidFill>
                <a:effectLst>
                  <a:outerShdw blurRad="38100" dist="38100" dir="2700000" algn="tl">
                    <a:srgbClr val="000000">
                      <a:alpha val="43137"/>
                    </a:srgbClr>
                  </a:outerShdw>
                </a:effectLst>
              </a:rPr>
              <a:t>C</a:t>
            </a:r>
            <a:r>
              <a:rPr lang="en-US" sz="3200" dirty="0" smtClean="0">
                <a:effectLst>
                  <a:outerShdw blurRad="38100" dist="38100" dir="2700000" algn="tl">
                    <a:srgbClr val="000000">
                      <a:alpha val="43137"/>
                    </a:srgbClr>
                  </a:outerShdw>
                </a:effectLst>
              </a:rPr>
              <a:t>lass </a:t>
            </a:r>
            <a:r>
              <a:rPr lang="en-US" sz="3200" dirty="0" smtClean="0">
                <a:solidFill>
                  <a:srgbClr val="0070C0"/>
                </a:solidFill>
                <a:effectLst>
                  <a:outerShdw blurRad="38100" dist="38100" dir="2700000" algn="tl">
                    <a:srgbClr val="000000">
                      <a:alpha val="43137"/>
                    </a:srgbClr>
                  </a:outerShdw>
                </a:effectLst>
              </a:rPr>
              <a:t>S</a:t>
            </a:r>
            <a:r>
              <a:rPr lang="en-US" sz="3200" dirty="0" smtClean="0">
                <a:effectLst>
                  <a:outerShdw blurRad="38100" dist="38100" dir="2700000" algn="tl">
                    <a:srgbClr val="000000">
                      <a:alpha val="43137"/>
                    </a:srgbClr>
                  </a:outerShdw>
                </a:effectLst>
              </a:rPr>
              <a:t>ize </a:t>
            </a:r>
            <a:r>
              <a:rPr lang="en-US" sz="3200" dirty="0" smtClean="0">
                <a:solidFill>
                  <a:srgbClr val="0070C0"/>
                </a:solidFill>
                <a:effectLst>
                  <a:outerShdw blurRad="38100" dist="38100" dir="2700000" algn="tl">
                    <a:srgbClr val="000000">
                      <a:alpha val="43137"/>
                    </a:srgbClr>
                  </a:outerShdw>
                </a:effectLst>
              </a:rPr>
              <a:t>R</a:t>
            </a:r>
            <a:r>
              <a:rPr lang="en-US" sz="3200" dirty="0" smtClean="0">
                <a:effectLst>
                  <a:outerShdw blurRad="38100" dist="38100" dir="2700000" algn="tl">
                    <a:srgbClr val="000000">
                      <a:alpha val="43137"/>
                    </a:srgbClr>
                  </a:outerShdw>
                </a:effectLst>
              </a:rPr>
              <a:t>eduction  </a:t>
            </a:r>
            <a:r>
              <a:rPr lang="en-US" sz="2000" dirty="0" smtClean="0">
                <a:effectLst>
                  <a:outerShdw blurRad="38100" dist="38100" dir="2700000" algn="tl">
                    <a:srgbClr val="000000">
                      <a:alpha val="43137"/>
                    </a:srgbClr>
                  </a:outerShdw>
                </a:effectLst>
              </a:rPr>
              <a:t>(39,990 WPUs, $127.3 Million)                                                                                </a:t>
            </a:r>
            <a:r>
              <a:rPr lang="en-US" sz="2000" dirty="0" smtClean="0">
                <a:solidFill>
                  <a:srgbClr val="00B050"/>
                </a:solidFill>
                <a:effectLst>
                  <a:outerShdw blurRad="38100" dist="38100" dir="2700000" algn="tl">
                    <a:srgbClr val="000000">
                      <a:alpha val="43137"/>
                    </a:srgbClr>
                  </a:outerShdw>
                </a:effectLst>
              </a:rPr>
              <a:t>Note: Based on the average teacher’s salary --- 1,700 teachers state-wide.</a:t>
            </a:r>
            <a:endParaRPr lang="en-US" sz="3200" dirty="0" smtClean="0">
              <a:solidFill>
                <a:srgbClr val="00B050"/>
              </a:solidFill>
              <a:effectLst>
                <a:outerShdw blurRad="38100" dist="38100" dir="2700000" algn="tl">
                  <a:srgbClr val="000000">
                    <a:alpha val="43137"/>
                  </a:srgbClr>
                </a:outerShdw>
              </a:effectLst>
            </a:endParaRPr>
          </a:p>
          <a:p>
            <a:pPr>
              <a:buNone/>
            </a:pPr>
            <a:endParaRPr lang="en-US" dirty="0" smtClean="0">
              <a:solidFill>
                <a:srgbClr val="00B050"/>
              </a:solidFill>
            </a:endParaRPr>
          </a:p>
        </p:txBody>
      </p:sp>
      <p:sp>
        <p:nvSpPr>
          <p:cNvPr id="3" name="Title 2"/>
          <p:cNvSpPr>
            <a:spLocks noGrp="1"/>
          </p:cNvSpPr>
          <p:nvPr>
            <p:ph type="title"/>
          </p:nvPr>
        </p:nvSpPr>
        <p:spPr>
          <a:xfrm>
            <a:off x="2467656" y="886767"/>
            <a:ext cx="7557187" cy="1378164"/>
          </a:xfrm>
          <a:ln>
            <a:noFill/>
          </a:ln>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sz="5400" b="1" u="sng" dirty="0" smtClean="0">
                <a:solidFill>
                  <a:srgbClr val="0070C0"/>
                </a:solidFill>
                <a:effectLst>
                  <a:outerShdw blurRad="38100" dist="38100" dir="2700000" algn="tl">
                    <a:srgbClr val="000000">
                      <a:alpha val="43137"/>
                    </a:srgbClr>
                  </a:outerShdw>
                </a:effectLst>
              </a:rPr>
              <a:t>Basic School Programs – Restricted </a:t>
            </a:r>
            <a:r>
              <a:rPr lang="en-US" sz="2200" b="1" u="sng" dirty="0" smtClean="0">
                <a:solidFill>
                  <a:srgbClr val="0070C0"/>
                </a:solidFill>
                <a:effectLst>
                  <a:outerShdw blurRad="38100" dist="38100" dir="2700000" algn="tl">
                    <a:srgbClr val="000000">
                      <a:alpha val="43137"/>
                    </a:srgbClr>
                  </a:outerShdw>
                </a:effectLst>
              </a:rPr>
              <a:t>(Above the Line)</a:t>
            </a:r>
            <a:endParaRPr lang="en-US" sz="2200" b="1" u="sng" dirty="0">
              <a:solidFill>
                <a:srgbClr val="0070C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8004" y="2562998"/>
            <a:ext cx="1584003" cy="10637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8004" y="3907824"/>
            <a:ext cx="1584003" cy="12277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8004" y="5526191"/>
            <a:ext cx="1584003" cy="99779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34483">
            <a:off x="9544230" y="400183"/>
            <a:ext cx="2486375" cy="1005293"/>
          </a:xfrm>
          <a:prstGeom prst="rect">
            <a:avLst/>
          </a:prstGeom>
        </p:spPr>
      </p:pic>
      <p:sp>
        <p:nvSpPr>
          <p:cNvPr id="8" name="TextBox 7"/>
          <p:cNvSpPr txBox="1"/>
          <p:nvPr/>
        </p:nvSpPr>
        <p:spPr>
          <a:xfrm>
            <a:off x="1838131" y="170403"/>
            <a:ext cx="3666930" cy="369332"/>
          </a:xfrm>
          <a:prstGeom prst="rect">
            <a:avLst/>
          </a:prstGeom>
          <a:noFill/>
        </p:spPr>
        <p:txBody>
          <a:bodyPr wrap="square" rtlCol="0">
            <a:spAutoFit/>
          </a:bodyPr>
          <a:lstStyle/>
          <a:p>
            <a:r>
              <a:rPr lang="en-US" u="sng" dirty="0">
                <a:solidFill>
                  <a:srgbClr val="0070C0"/>
                </a:solidFill>
                <a:effectLst>
                  <a:outerShdw blurRad="38100" dist="38100" dir="2700000" algn="tl">
                    <a:srgbClr val="000000">
                      <a:alpha val="43137"/>
                    </a:srgbClr>
                  </a:outerShdw>
                </a:effectLst>
              </a:rPr>
              <a:t>Minimum School Program  --- </a:t>
            </a:r>
            <a:r>
              <a:rPr lang="en-US" sz="1100" u="sng" dirty="0" smtClean="0">
                <a:solidFill>
                  <a:srgbClr val="0070C0"/>
                </a:solidFill>
                <a:effectLst>
                  <a:outerShdw blurRad="38100" dist="38100" dir="2700000" algn="tl">
                    <a:srgbClr val="000000">
                      <a:alpha val="43137"/>
                    </a:srgbClr>
                  </a:outerShdw>
                </a:effectLst>
              </a:rPr>
              <a:t>Continued</a:t>
            </a:r>
            <a:endParaRPr lang="en-US" dirty="0"/>
          </a:p>
        </p:txBody>
      </p:sp>
    </p:spTree>
    <p:extLst>
      <p:ext uri="{BB962C8B-B14F-4D97-AF65-F5344CB8AC3E}">
        <p14:creationId xmlns:p14="http://schemas.microsoft.com/office/powerpoint/2010/main" val="9075107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6948" y="820311"/>
            <a:ext cx="10018713" cy="840538"/>
          </a:xfrm>
        </p:spPr>
        <p:txBody>
          <a:bodyPr>
            <a:normAutofit fontScale="90000"/>
          </a:bodyPr>
          <a:lstStyle/>
          <a:p>
            <a:r>
              <a:rPr lang="en-US" sz="6000" u="sng" dirty="0" smtClean="0">
                <a:solidFill>
                  <a:srgbClr val="0070C0"/>
                </a:solidFill>
                <a:effectLst>
                  <a:outerShdw blurRad="38100" dist="38100" dir="2700000" algn="tl">
                    <a:srgbClr val="000000">
                      <a:alpha val="43137"/>
                    </a:srgbClr>
                  </a:outerShdw>
                </a:effectLst>
              </a:rPr>
              <a:t>Related to Basic Programs </a:t>
            </a:r>
            <a:r>
              <a:rPr lang="en-US" sz="2200" u="sng" dirty="0" smtClean="0">
                <a:solidFill>
                  <a:srgbClr val="0070C0"/>
                </a:solidFill>
                <a:effectLst>
                  <a:outerShdw blurRad="38100" dist="38100" dir="2700000" algn="tl">
                    <a:srgbClr val="000000">
                      <a:alpha val="43137"/>
                    </a:srgbClr>
                  </a:outerShdw>
                </a:effectLst>
              </a:rPr>
              <a:t>(Below the Line)</a:t>
            </a:r>
            <a:endParaRPr lang="en-US" sz="2200" u="sng"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67889" y="1800808"/>
            <a:ext cx="10542933" cy="4208106"/>
          </a:xfrm>
        </p:spPr>
        <p:txBody>
          <a:bodyPr>
            <a:normAutofit fontScale="47500" lnSpcReduction="20000"/>
          </a:bodyPr>
          <a:lstStyle/>
          <a:p>
            <a:pPr marL="457200" indent="-457200">
              <a:buFont typeface="+mj-lt"/>
              <a:buAutoNum type="arabicPeriod"/>
            </a:pPr>
            <a:endParaRPr lang="en-US" dirty="0" smtClean="0"/>
          </a:p>
          <a:p>
            <a:pPr marL="457200" indent="-457200">
              <a:buFont typeface="+mj-lt"/>
              <a:buAutoNum type="arabicPeriod"/>
            </a:pPr>
            <a:endParaRPr lang="en-US" dirty="0"/>
          </a:p>
          <a:p>
            <a:pPr marL="457200" indent="-457200">
              <a:buFont typeface="+mj-lt"/>
              <a:buAutoNum type="arabicPeriod"/>
            </a:pPr>
            <a:endParaRPr lang="en-US" dirty="0" smtClean="0"/>
          </a:p>
          <a:p>
            <a:pPr marL="457200" indent="-457200">
              <a:buFont typeface="+mj-lt"/>
              <a:buAutoNum type="arabicPeriod"/>
            </a:pPr>
            <a:endParaRPr lang="en-US" dirty="0"/>
          </a:p>
          <a:p>
            <a:pPr marL="457200" indent="-457200">
              <a:buFont typeface="+mj-lt"/>
              <a:buAutoNum type="arabicPeriod"/>
            </a:pPr>
            <a:r>
              <a:rPr lang="en-US" sz="6000" dirty="0" smtClean="0"/>
              <a:t>To and From School </a:t>
            </a:r>
            <a:r>
              <a:rPr lang="en-US" sz="6000" dirty="0" smtClean="0">
                <a:sym typeface="Wingdings" panose="05000000000000000000" pitchFamily="2" charset="2"/>
              </a:rPr>
              <a:t> Pupil Transportation </a:t>
            </a:r>
            <a:r>
              <a:rPr lang="en-US" sz="6000" dirty="0" smtClean="0">
                <a:solidFill>
                  <a:srgbClr val="FF0000"/>
                </a:solidFill>
                <a:sym typeface="Wingdings" panose="05000000000000000000" pitchFamily="2" charset="2"/>
              </a:rPr>
              <a:t>  $79 Million</a:t>
            </a:r>
          </a:p>
          <a:p>
            <a:pPr marL="914400" lvl="2" indent="0">
              <a:buNone/>
            </a:pPr>
            <a:r>
              <a:rPr lang="en-US" sz="6000" dirty="0" smtClean="0">
                <a:sym typeface="Wingdings" panose="05000000000000000000" pitchFamily="2" charset="2"/>
              </a:rPr>
              <a:t>                   </a:t>
            </a:r>
            <a:r>
              <a:rPr lang="en-US" sz="6000" dirty="0" smtClean="0">
                <a:solidFill>
                  <a:srgbClr val="0070C0"/>
                </a:solidFill>
                <a:sym typeface="Wingdings" panose="05000000000000000000" pitchFamily="2" charset="2"/>
              </a:rPr>
              <a:t>68% -vs- 85% </a:t>
            </a:r>
            <a:r>
              <a:rPr lang="en-US" sz="6000" dirty="0" smtClean="0">
                <a:solidFill>
                  <a:schemeClr val="accent2">
                    <a:lumMod val="75000"/>
                  </a:schemeClr>
                </a:solidFill>
                <a:effectLst>
                  <a:outerShdw blurRad="38100" dist="38100" dir="2700000" algn="tl">
                    <a:srgbClr val="000000">
                      <a:alpha val="43137"/>
                    </a:srgbClr>
                  </a:outerShdw>
                </a:effectLst>
                <a:sym typeface="Wingdings" panose="05000000000000000000" pitchFamily="2" charset="2"/>
              </a:rPr>
              <a:t> $21 Million</a:t>
            </a:r>
          </a:p>
          <a:p>
            <a:pPr marL="457200" indent="-457200">
              <a:buFont typeface="+mj-lt"/>
              <a:buAutoNum type="arabicPeriod"/>
            </a:pPr>
            <a:r>
              <a:rPr lang="en-US" sz="6000" dirty="0" smtClean="0">
                <a:sym typeface="Wingdings" panose="05000000000000000000" pitchFamily="2" charset="2"/>
              </a:rPr>
              <a:t>Guarantee Transportation Levy </a:t>
            </a:r>
            <a:r>
              <a:rPr lang="en-US" sz="6000" dirty="0" smtClean="0">
                <a:solidFill>
                  <a:srgbClr val="FF0000"/>
                </a:solidFill>
                <a:sym typeface="Wingdings" panose="05000000000000000000" pitchFamily="2" charset="2"/>
              </a:rPr>
              <a:t>  $500K</a:t>
            </a:r>
          </a:p>
          <a:p>
            <a:pPr marL="457200" indent="-457200">
              <a:buFont typeface="+mj-lt"/>
              <a:buAutoNum type="arabicPeriod"/>
            </a:pPr>
            <a:endParaRPr lang="en-US" sz="6000" dirty="0" smtClean="0">
              <a:sym typeface="Wingdings" panose="05000000000000000000" pitchFamily="2" charset="2"/>
            </a:endParaRPr>
          </a:p>
          <a:p>
            <a:pPr marL="457200" indent="-457200">
              <a:buFont typeface="+mj-lt"/>
              <a:buAutoNum type="arabicPeriod"/>
            </a:pPr>
            <a:r>
              <a:rPr lang="en-US" sz="6000" dirty="0" smtClean="0">
                <a:sym typeface="Wingdings" panose="05000000000000000000" pitchFamily="2" charset="2"/>
              </a:rPr>
              <a:t>Flexible Allocation Distribution </a:t>
            </a:r>
            <a:r>
              <a:rPr lang="en-US" sz="6000" dirty="0" smtClean="0">
                <a:solidFill>
                  <a:srgbClr val="FF0000"/>
                </a:solidFill>
                <a:sym typeface="Wingdings" panose="05000000000000000000" pitchFamily="2" charset="2"/>
              </a:rPr>
              <a:t>  $7.8 Million</a:t>
            </a:r>
          </a:p>
          <a:p>
            <a:pPr marL="0" indent="0">
              <a:buNone/>
            </a:pPr>
            <a:endParaRPr lang="en-US" sz="3200" dirty="0" smtClean="0">
              <a:sym typeface="Wingdings" panose="05000000000000000000" pitchFamily="2" charset="2"/>
            </a:endParaRPr>
          </a:p>
          <a:p>
            <a:pPr marL="0" indent="0">
              <a:buNone/>
            </a:pPr>
            <a:endParaRPr lang="en-US" dirty="0" smtClean="0">
              <a:sym typeface="Wingdings" panose="05000000000000000000" pitchFamily="2" charset="2"/>
            </a:endParaRPr>
          </a:p>
          <a:p>
            <a:pPr marL="0" indent="0">
              <a:buNone/>
            </a:pPr>
            <a:endParaRPr lang="en-US" dirty="0">
              <a:sym typeface="Wingdings" panose="05000000000000000000" pitchFamily="2" charset="2"/>
            </a:endParaRPr>
          </a:p>
          <a:p>
            <a:pPr marL="0" indent="0">
              <a:buNone/>
            </a:pPr>
            <a:endParaRPr lang="en-US" dirty="0" smtClean="0">
              <a:sym typeface="Wingdings" panose="05000000000000000000" pitchFamily="2" charset="2"/>
            </a:endParaRPr>
          </a:p>
          <a:p>
            <a:pPr marL="0" indent="0">
              <a:buNone/>
            </a:pPr>
            <a:endParaRPr lang="en-US" dirty="0">
              <a:sym typeface="Wingdings" panose="05000000000000000000" pitchFamily="2" charset="2"/>
            </a:endParaRPr>
          </a:p>
          <a:p>
            <a:pPr marL="0" indent="0">
              <a:buNone/>
            </a:pPr>
            <a:endParaRPr lang="en-US" dirty="0" smtClean="0">
              <a:sym typeface="Wingdings" panose="05000000000000000000" pitchFamily="2" charset="2"/>
            </a:endParaRP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1877" y="2726077"/>
            <a:ext cx="2619375" cy="17430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409" y="4890787"/>
            <a:ext cx="2525756" cy="167468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3327" y="5090266"/>
            <a:ext cx="1924050" cy="127572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9260" y="5025711"/>
            <a:ext cx="2014088" cy="1340284"/>
          </a:xfrm>
          <a:prstGeom prst="rect">
            <a:avLst/>
          </a:prstGeom>
        </p:spPr>
      </p:pic>
      <p:sp>
        <p:nvSpPr>
          <p:cNvPr id="9" name="Rectangle 8"/>
          <p:cNvSpPr/>
          <p:nvPr/>
        </p:nvSpPr>
        <p:spPr>
          <a:xfrm>
            <a:off x="1586948" y="196334"/>
            <a:ext cx="3654334" cy="369332"/>
          </a:xfrm>
          <a:prstGeom prst="rect">
            <a:avLst/>
          </a:prstGeom>
        </p:spPr>
        <p:txBody>
          <a:bodyPr wrap="none">
            <a:spAutoFit/>
          </a:bodyPr>
          <a:lstStyle/>
          <a:p>
            <a:r>
              <a:rPr lang="en-US" u="sng" dirty="0">
                <a:solidFill>
                  <a:srgbClr val="0070C0"/>
                </a:solidFill>
                <a:effectLst>
                  <a:outerShdw blurRad="38100" dist="38100" dir="2700000" algn="tl">
                    <a:srgbClr val="000000">
                      <a:alpha val="43137"/>
                    </a:srgbClr>
                  </a:outerShdw>
                </a:effectLst>
              </a:rPr>
              <a:t>Minimum School Program  --- </a:t>
            </a:r>
            <a:r>
              <a:rPr lang="en-US" sz="1100" u="sng" dirty="0">
                <a:solidFill>
                  <a:srgbClr val="0070C0"/>
                </a:solidFill>
                <a:effectLst>
                  <a:outerShdw blurRad="38100" dist="38100" dir="2700000" algn="tl">
                    <a:srgbClr val="000000">
                      <a:alpha val="43137"/>
                    </a:srgbClr>
                  </a:outerShdw>
                </a:effectLst>
              </a:rPr>
              <a:t>Continued</a:t>
            </a:r>
            <a:endParaRPr lang="en-US" dirty="0"/>
          </a:p>
        </p:txBody>
      </p:sp>
    </p:spTree>
    <p:extLst>
      <p:ext uri="{BB962C8B-B14F-4D97-AF65-F5344CB8AC3E}">
        <p14:creationId xmlns:p14="http://schemas.microsoft.com/office/powerpoint/2010/main" val="100117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1000"/>
                                        <p:tgtEl>
                                          <p:spTgt spid="3">
                                            <p:txEl>
                                              <p:pRg st="8" end="8"/>
                                            </p:txEl>
                                          </p:spTgt>
                                        </p:tgtEl>
                                      </p:cBhvr>
                                    </p:animEffect>
                                    <p:anim calcmode="lin" valueType="num">
                                      <p:cBhvr>
                                        <p:cTn id="2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772" y="811848"/>
            <a:ext cx="10018713" cy="947352"/>
          </a:xfrm>
        </p:spPr>
        <p:txBody>
          <a:bodyPr>
            <a:normAutofit fontScale="90000"/>
          </a:bodyPr>
          <a:lstStyle/>
          <a:p>
            <a:r>
              <a:rPr lang="en-US" sz="6000" u="sng" dirty="0" smtClean="0">
                <a:solidFill>
                  <a:srgbClr val="0070C0"/>
                </a:solidFill>
                <a:effectLst>
                  <a:outerShdw blurRad="38100" dist="38100" dir="2700000" algn="tl">
                    <a:srgbClr val="000000">
                      <a:alpha val="43137"/>
                    </a:srgbClr>
                  </a:outerShdw>
                </a:effectLst>
              </a:rPr>
              <a:t>Related to Basic Programs </a:t>
            </a:r>
            <a:r>
              <a:rPr lang="en-US" sz="2000" u="sng" dirty="0" smtClean="0">
                <a:solidFill>
                  <a:srgbClr val="0070C0"/>
                </a:solidFill>
                <a:effectLst>
                  <a:outerShdw blurRad="38100" dist="38100" dir="2700000" algn="tl">
                    <a:srgbClr val="000000">
                      <a:alpha val="43137"/>
                    </a:srgbClr>
                  </a:outerShdw>
                </a:effectLst>
              </a:rPr>
              <a:t>(Continued)</a:t>
            </a:r>
            <a:endParaRPr lang="en-US" sz="6000" u="sng"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10962" y="1653744"/>
            <a:ext cx="10610335" cy="4903575"/>
          </a:xfrm>
        </p:spPr>
        <p:txBody>
          <a:bodyPr>
            <a:normAutofit/>
          </a:bodyPr>
          <a:lstStyle/>
          <a:p>
            <a:r>
              <a:rPr lang="en-US" sz="3900" dirty="0" smtClean="0">
                <a:effectLst>
                  <a:outerShdw blurRad="38100" dist="38100" dir="2700000" algn="tl">
                    <a:srgbClr val="000000">
                      <a:alpha val="43137"/>
                    </a:srgbClr>
                  </a:outerShdw>
                </a:effectLst>
              </a:rPr>
              <a:t>Special Populations – </a:t>
            </a:r>
            <a:r>
              <a:rPr lang="en-US" sz="2000" dirty="0" smtClean="0">
                <a:effectLst>
                  <a:outerShdw blurRad="38100" dist="38100" dir="2700000" algn="tl">
                    <a:srgbClr val="000000">
                      <a:alpha val="43137"/>
                    </a:srgbClr>
                  </a:outerShdw>
                </a:effectLst>
              </a:rPr>
              <a:t>(Major Programs)</a:t>
            </a:r>
          </a:p>
          <a:p>
            <a:pPr lvl="1"/>
            <a:r>
              <a:rPr lang="en-US" sz="3000" dirty="0" smtClean="0">
                <a:solidFill>
                  <a:srgbClr val="0070C0"/>
                </a:solidFill>
              </a:rPr>
              <a:t>Enhancement for At-Risk Students </a:t>
            </a:r>
            <a:r>
              <a:rPr lang="en-US" sz="3000" dirty="0" smtClean="0">
                <a:solidFill>
                  <a:srgbClr val="FF0000"/>
                </a:solidFill>
                <a:sym typeface="Wingdings" panose="05000000000000000000" pitchFamily="2" charset="2"/>
              </a:rPr>
              <a:t></a:t>
            </a:r>
            <a:r>
              <a:rPr lang="en-US" sz="3000" dirty="0" smtClean="0">
                <a:solidFill>
                  <a:srgbClr val="FF0000"/>
                </a:solidFill>
              </a:rPr>
              <a:t> ($26.5 Million)</a:t>
            </a:r>
          </a:p>
          <a:p>
            <a:pPr lvl="1"/>
            <a:r>
              <a:rPr lang="en-US" sz="3000" dirty="0" smtClean="0">
                <a:solidFill>
                  <a:srgbClr val="0070C0"/>
                </a:solidFill>
              </a:rPr>
              <a:t>Youth in Custody </a:t>
            </a:r>
            <a:r>
              <a:rPr lang="en-US" sz="3000" dirty="0" smtClean="0">
                <a:solidFill>
                  <a:srgbClr val="FF0000"/>
                </a:solidFill>
                <a:sym typeface="Wingdings" panose="05000000000000000000" pitchFamily="2" charset="2"/>
              </a:rPr>
              <a:t> </a:t>
            </a:r>
            <a:r>
              <a:rPr lang="en-US" sz="3000" dirty="0" smtClean="0">
                <a:solidFill>
                  <a:srgbClr val="FF0000"/>
                </a:solidFill>
              </a:rPr>
              <a:t>($21.5 Million)</a:t>
            </a:r>
          </a:p>
          <a:p>
            <a:pPr lvl="1"/>
            <a:r>
              <a:rPr lang="en-US" sz="3000" dirty="0" smtClean="0">
                <a:solidFill>
                  <a:srgbClr val="0070C0"/>
                </a:solidFill>
              </a:rPr>
              <a:t>Adult Education </a:t>
            </a:r>
            <a:r>
              <a:rPr lang="en-US" sz="3000" dirty="0" smtClean="0">
                <a:solidFill>
                  <a:srgbClr val="FF0000"/>
                </a:solidFill>
                <a:sym typeface="Wingdings" panose="05000000000000000000" pitchFamily="2" charset="2"/>
              </a:rPr>
              <a:t> </a:t>
            </a:r>
            <a:r>
              <a:rPr lang="en-US" sz="3000" dirty="0" smtClean="0">
                <a:solidFill>
                  <a:srgbClr val="FF0000"/>
                </a:solidFill>
              </a:rPr>
              <a:t>($10.6 Million)</a:t>
            </a:r>
          </a:p>
          <a:p>
            <a:pPr lvl="1"/>
            <a:r>
              <a:rPr lang="en-US" sz="3000" dirty="0" smtClean="0">
                <a:solidFill>
                  <a:srgbClr val="0070C0"/>
                </a:solidFill>
              </a:rPr>
              <a:t>Enhancement for Accelerated Students </a:t>
            </a:r>
            <a:r>
              <a:rPr lang="en-US" sz="3000" dirty="0" smtClean="0">
                <a:solidFill>
                  <a:srgbClr val="FF0000"/>
                </a:solidFill>
                <a:sym typeface="Wingdings" panose="05000000000000000000" pitchFamily="2" charset="2"/>
              </a:rPr>
              <a:t></a:t>
            </a:r>
            <a:r>
              <a:rPr lang="en-US" sz="3000" dirty="0" smtClean="0">
                <a:solidFill>
                  <a:srgbClr val="FF0000"/>
                </a:solidFill>
              </a:rPr>
              <a:t> ($4.7 Million)</a:t>
            </a:r>
          </a:p>
          <a:p>
            <a:pPr lvl="1"/>
            <a:r>
              <a:rPr lang="en-US" sz="3000" dirty="0" smtClean="0">
                <a:solidFill>
                  <a:srgbClr val="0070C0"/>
                </a:solidFill>
              </a:rPr>
              <a:t>Concurrent Enrollment </a:t>
            </a:r>
            <a:r>
              <a:rPr lang="en-US" sz="3000" dirty="0" smtClean="0">
                <a:solidFill>
                  <a:srgbClr val="FF0000"/>
                </a:solidFill>
                <a:sym typeface="Wingdings" panose="05000000000000000000" pitchFamily="2" charset="2"/>
              </a:rPr>
              <a:t></a:t>
            </a:r>
            <a:r>
              <a:rPr lang="en-US" sz="3000" dirty="0" smtClean="0">
                <a:solidFill>
                  <a:srgbClr val="FF0000"/>
                </a:solidFill>
              </a:rPr>
              <a:t>($10.2 Million)</a:t>
            </a:r>
          </a:p>
          <a:p>
            <a:pPr marL="457200" lvl="1" indent="0">
              <a:buNone/>
            </a:pPr>
            <a:endParaRPr lang="en-US" sz="3000" dirty="0">
              <a:solidFill>
                <a:srgbClr val="FF0000"/>
              </a:solidFill>
            </a:endParaRPr>
          </a:p>
        </p:txBody>
      </p:sp>
      <p:sp>
        <p:nvSpPr>
          <p:cNvPr id="4" name="TextBox 3"/>
          <p:cNvSpPr txBox="1"/>
          <p:nvPr/>
        </p:nvSpPr>
        <p:spPr>
          <a:xfrm>
            <a:off x="1772816" y="186612"/>
            <a:ext cx="3788229" cy="369332"/>
          </a:xfrm>
          <a:prstGeom prst="rect">
            <a:avLst/>
          </a:prstGeom>
          <a:noFill/>
        </p:spPr>
        <p:txBody>
          <a:bodyPr wrap="square" rtlCol="0">
            <a:spAutoFit/>
          </a:bodyPr>
          <a:lstStyle/>
          <a:p>
            <a:r>
              <a:rPr lang="en-US" u="sng" dirty="0">
                <a:solidFill>
                  <a:srgbClr val="0070C0"/>
                </a:solidFill>
                <a:effectLst>
                  <a:outerShdw blurRad="38100" dist="38100" dir="2700000" algn="tl">
                    <a:srgbClr val="000000">
                      <a:alpha val="43137"/>
                    </a:srgbClr>
                  </a:outerShdw>
                </a:effectLst>
              </a:rPr>
              <a:t>Minimum School Program  --- </a:t>
            </a:r>
            <a:r>
              <a:rPr lang="en-US" sz="1100" u="sng" dirty="0" smtClean="0">
                <a:solidFill>
                  <a:srgbClr val="0070C0"/>
                </a:solidFill>
                <a:effectLst>
                  <a:outerShdw blurRad="38100" dist="38100" dir="2700000" algn="tl">
                    <a:srgbClr val="000000">
                      <a:alpha val="43137"/>
                    </a:srgbClr>
                  </a:outerShdw>
                </a:effectLst>
              </a:rPr>
              <a:t>Continued</a:t>
            </a:r>
            <a:endParaRPr lang="en-US" dirty="0"/>
          </a:p>
        </p:txBody>
      </p:sp>
    </p:spTree>
    <p:extLst>
      <p:ext uri="{BB962C8B-B14F-4D97-AF65-F5344CB8AC3E}">
        <p14:creationId xmlns:p14="http://schemas.microsoft.com/office/powerpoint/2010/main" val="22799272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592" y="896327"/>
            <a:ext cx="10018713" cy="947352"/>
          </a:xfrm>
        </p:spPr>
        <p:txBody>
          <a:bodyPr>
            <a:normAutofit fontScale="90000"/>
          </a:bodyPr>
          <a:lstStyle/>
          <a:p>
            <a:r>
              <a:rPr lang="en-US" sz="6000" u="sng" dirty="0" smtClean="0">
                <a:solidFill>
                  <a:srgbClr val="0070C0"/>
                </a:solidFill>
                <a:effectLst>
                  <a:outerShdw blurRad="38100" dist="38100" dir="2700000" algn="tl">
                    <a:srgbClr val="000000">
                      <a:alpha val="43137"/>
                    </a:srgbClr>
                  </a:outerShdw>
                </a:effectLst>
              </a:rPr>
              <a:t>Related to Basic Programs </a:t>
            </a:r>
            <a:r>
              <a:rPr lang="en-US" sz="2000" u="sng" dirty="0" smtClean="0">
                <a:solidFill>
                  <a:srgbClr val="0070C0"/>
                </a:solidFill>
                <a:effectLst>
                  <a:outerShdw blurRad="38100" dist="38100" dir="2700000" algn="tl">
                    <a:srgbClr val="000000">
                      <a:alpha val="43137"/>
                    </a:srgbClr>
                  </a:outerShdw>
                </a:effectLst>
              </a:rPr>
              <a:t>(Continued)</a:t>
            </a:r>
            <a:endParaRPr lang="en-US" sz="6000" u="sng"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91402" y="1931438"/>
            <a:ext cx="10018713" cy="569166"/>
          </a:xfrm>
        </p:spPr>
        <p:txBody>
          <a:bodyPr>
            <a:normAutofit fontScale="25000" lnSpcReduction="20000"/>
          </a:bodyPr>
          <a:lstStyle/>
          <a:p>
            <a:endParaRPr lang="en-US" sz="3200" dirty="0" smtClean="0">
              <a:effectLst>
                <a:outerShdw blurRad="38100" dist="38100" dir="2700000" algn="tl">
                  <a:srgbClr val="000000">
                    <a:alpha val="43137"/>
                  </a:srgbClr>
                </a:outerShdw>
              </a:effectLst>
            </a:endParaRPr>
          </a:p>
          <a:p>
            <a:pPr lvl="1"/>
            <a:r>
              <a:rPr lang="en-US" sz="11200" b="1" i="1" u="sng" dirty="0" smtClean="0"/>
              <a:t>Other Programs</a:t>
            </a:r>
            <a:endParaRPr lang="en-US" sz="11200" b="1" i="1" u="sng" dirty="0"/>
          </a:p>
        </p:txBody>
      </p:sp>
      <p:sp>
        <p:nvSpPr>
          <p:cNvPr id="5" name="TextBox 4"/>
          <p:cNvSpPr txBox="1"/>
          <p:nvPr/>
        </p:nvSpPr>
        <p:spPr>
          <a:xfrm>
            <a:off x="2676857" y="2588363"/>
            <a:ext cx="8598053" cy="4062651"/>
          </a:xfrm>
          <a:prstGeom prst="rect">
            <a:avLst/>
          </a:prstGeom>
          <a:noFill/>
        </p:spPr>
        <p:txBody>
          <a:bodyPr wrap="square" rtlCol="0">
            <a:spAutoFit/>
          </a:bodyPr>
          <a:lstStyle/>
          <a:p>
            <a:pPr marL="342900" indent="-342900">
              <a:buFont typeface="+mj-lt"/>
              <a:buAutoNum type="arabicPeriod"/>
            </a:pPr>
            <a:r>
              <a:rPr lang="en-US" b="1" i="1" dirty="0" smtClean="0"/>
              <a:t>School Land Trust Program </a:t>
            </a:r>
            <a:r>
              <a:rPr lang="en-US" dirty="0" smtClean="0">
                <a:solidFill>
                  <a:srgbClr val="FF0000"/>
                </a:solidFill>
                <a:sym typeface="Wingdings" panose="05000000000000000000" pitchFamily="2" charset="2"/>
              </a:rPr>
              <a:t></a:t>
            </a:r>
            <a:r>
              <a:rPr lang="en-US" dirty="0" smtClean="0">
                <a:solidFill>
                  <a:srgbClr val="FF0000"/>
                </a:solidFill>
              </a:rPr>
              <a:t> ($45 Million) </a:t>
            </a:r>
            <a:endParaRPr lang="en-US" dirty="0" smtClean="0">
              <a:solidFill>
                <a:srgbClr val="0070C0"/>
              </a:solidFill>
            </a:endParaRPr>
          </a:p>
          <a:p>
            <a:pPr marL="342900" indent="-342900">
              <a:buFont typeface="+mj-lt"/>
              <a:buAutoNum type="arabicPeriod"/>
            </a:pPr>
            <a:r>
              <a:rPr lang="en-US" dirty="0" smtClean="0"/>
              <a:t>Charter School Local Replacement </a:t>
            </a:r>
            <a:r>
              <a:rPr lang="en-US" dirty="0" smtClean="0">
                <a:solidFill>
                  <a:srgbClr val="FF0000"/>
                </a:solidFill>
                <a:sym typeface="Wingdings" panose="05000000000000000000" pitchFamily="2" charset="2"/>
              </a:rPr>
              <a:t></a:t>
            </a:r>
            <a:r>
              <a:rPr lang="en-US" dirty="0" smtClean="0">
                <a:solidFill>
                  <a:srgbClr val="FF0000"/>
                </a:solidFill>
              </a:rPr>
              <a:t> ($129 Million)</a:t>
            </a:r>
          </a:p>
          <a:p>
            <a:pPr marL="342900" indent="-342900">
              <a:buFont typeface="+mj-lt"/>
              <a:buAutoNum type="arabicPeriod"/>
            </a:pPr>
            <a:r>
              <a:rPr lang="en-US" dirty="0" smtClean="0"/>
              <a:t>Charter School Administrative Costs </a:t>
            </a:r>
            <a:r>
              <a:rPr lang="en-US" dirty="0" smtClean="0">
                <a:solidFill>
                  <a:srgbClr val="FF0000"/>
                </a:solidFill>
                <a:sym typeface="Wingdings" panose="05000000000000000000" pitchFamily="2" charset="2"/>
              </a:rPr>
              <a:t> </a:t>
            </a:r>
            <a:r>
              <a:rPr lang="en-US" dirty="0" smtClean="0">
                <a:solidFill>
                  <a:srgbClr val="FF0000"/>
                </a:solidFill>
              </a:rPr>
              <a:t>($7.5 Million)</a:t>
            </a:r>
          </a:p>
          <a:p>
            <a:pPr marL="342900" indent="-342900">
              <a:buFont typeface="+mj-lt"/>
              <a:buAutoNum type="arabicPeriod"/>
            </a:pPr>
            <a:r>
              <a:rPr lang="en-US" dirty="0" smtClean="0"/>
              <a:t>K-3 Reading Improvement Program </a:t>
            </a:r>
            <a:r>
              <a:rPr lang="en-US" dirty="0" smtClean="0">
                <a:solidFill>
                  <a:srgbClr val="FF0000"/>
                </a:solidFill>
                <a:sym typeface="Wingdings" panose="05000000000000000000" pitchFamily="2" charset="2"/>
              </a:rPr>
              <a:t> </a:t>
            </a:r>
            <a:r>
              <a:rPr lang="en-US" dirty="0" smtClean="0">
                <a:solidFill>
                  <a:srgbClr val="FF0000"/>
                </a:solidFill>
              </a:rPr>
              <a:t>($15 Million)</a:t>
            </a:r>
          </a:p>
          <a:p>
            <a:pPr marL="342900" indent="-342900">
              <a:buFont typeface="+mj-lt"/>
              <a:buAutoNum type="arabicPeriod"/>
            </a:pPr>
            <a:r>
              <a:rPr lang="en-US" b="1" i="1" dirty="0" smtClean="0"/>
              <a:t>Educator Salary Adjustment </a:t>
            </a:r>
            <a:r>
              <a:rPr lang="en-US" dirty="0" smtClean="0">
                <a:solidFill>
                  <a:srgbClr val="FF0000"/>
                </a:solidFill>
                <a:sym typeface="Wingdings" panose="05000000000000000000" pitchFamily="2" charset="2"/>
              </a:rPr>
              <a:t> ($167 Million)</a:t>
            </a:r>
            <a:endParaRPr lang="en-US" dirty="0" smtClean="0">
              <a:solidFill>
                <a:srgbClr val="FF0000"/>
              </a:solidFill>
            </a:endParaRPr>
          </a:p>
          <a:p>
            <a:pPr marL="342900" indent="-342900">
              <a:buFont typeface="+mj-lt"/>
              <a:buAutoNum type="arabicPeriod"/>
            </a:pPr>
            <a:r>
              <a:rPr lang="en-US" dirty="0" smtClean="0"/>
              <a:t>Teacher Salary Supplement Restrict Account </a:t>
            </a:r>
            <a:r>
              <a:rPr lang="en-US" dirty="0" smtClean="0">
                <a:solidFill>
                  <a:srgbClr val="FF0000"/>
                </a:solidFill>
                <a:sym typeface="Wingdings" panose="05000000000000000000" pitchFamily="2" charset="2"/>
              </a:rPr>
              <a:t> ($6.8 Million)</a:t>
            </a:r>
            <a:endParaRPr lang="en-US" dirty="0" smtClean="0">
              <a:solidFill>
                <a:srgbClr val="FF0000"/>
              </a:solidFill>
            </a:endParaRPr>
          </a:p>
          <a:p>
            <a:pPr marL="342900" indent="-342900">
              <a:buFont typeface="+mj-lt"/>
              <a:buAutoNum type="arabicPeriod"/>
            </a:pPr>
            <a:r>
              <a:rPr lang="en-US" dirty="0" smtClean="0"/>
              <a:t>Library </a:t>
            </a:r>
            <a:r>
              <a:rPr lang="en-US" dirty="0"/>
              <a:t>Books &amp; Electronic </a:t>
            </a:r>
            <a:r>
              <a:rPr lang="en-US" dirty="0" smtClean="0"/>
              <a:t>Resources </a:t>
            </a:r>
            <a:r>
              <a:rPr lang="en-US" dirty="0" smtClean="0">
                <a:solidFill>
                  <a:srgbClr val="FF0000"/>
                </a:solidFill>
                <a:sym typeface="Wingdings" panose="05000000000000000000" pitchFamily="2" charset="2"/>
              </a:rPr>
              <a:t> ($850 K)</a:t>
            </a:r>
            <a:endParaRPr lang="en-US" dirty="0">
              <a:solidFill>
                <a:srgbClr val="FF0000"/>
              </a:solidFill>
            </a:endParaRPr>
          </a:p>
          <a:p>
            <a:pPr marL="342900" indent="-342900">
              <a:buFont typeface="+mj-lt"/>
              <a:buAutoNum type="arabicPeriod"/>
            </a:pPr>
            <a:r>
              <a:rPr lang="en-US" dirty="0"/>
              <a:t>Matching Fund for School </a:t>
            </a:r>
            <a:r>
              <a:rPr lang="en-US" dirty="0" smtClean="0"/>
              <a:t>Nurses </a:t>
            </a:r>
            <a:r>
              <a:rPr lang="en-US" dirty="0" smtClean="0">
                <a:solidFill>
                  <a:srgbClr val="FF0000"/>
                </a:solidFill>
                <a:sym typeface="Wingdings" panose="05000000000000000000" pitchFamily="2" charset="2"/>
              </a:rPr>
              <a:t> ($1 Million)</a:t>
            </a:r>
            <a:endParaRPr lang="en-US" dirty="0">
              <a:solidFill>
                <a:srgbClr val="FF0000"/>
              </a:solidFill>
            </a:endParaRPr>
          </a:p>
          <a:p>
            <a:pPr marL="342900" indent="-342900">
              <a:buFont typeface="+mj-lt"/>
              <a:buAutoNum type="arabicPeriod"/>
            </a:pPr>
            <a:r>
              <a:rPr lang="en-US" dirty="0"/>
              <a:t>Critical Languages &amp; Dual </a:t>
            </a:r>
            <a:r>
              <a:rPr lang="en-US" dirty="0" smtClean="0"/>
              <a:t>Immersion </a:t>
            </a:r>
            <a:r>
              <a:rPr lang="en-US" dirty="0" smtClean="0">
                <a:solidFill>
                  <a:srgbClr val="FF0000"/>
                </a:solidFill>
                <a:sym typeface="Wingdings" panose="05000000000000000000" pitchFamily="2" charset="2"/>
              </a:rPr>
              <a:t> ($3 Million)</a:t>
            </a:r>
            <a:endParaRPr lang="en-US" dirty="0">
              <a:solidFill>
                <a:srgbClr val="FF0000"/>
              </a:solidFill>
            </a:endParaRPr>
          </a:p>
          <a:p>
            <a:pPr marL="342900" indent="-342900">
              <a:buFont typeface="+mj-lt"/>
              <a:buAutoNum type="arabicPeriod"/>
            </a:pPr>
            <a:r>
              <a:rPr lang="en-US" dirty="0"/>
              <a:t>Year-Round Math &amp; Science (USTAR Centers</a:t>
            </a:r>
            <a:r>
              <a:rPr lang="en-US" dirty="0" smtClean="0"/>
              <a:t>) </a:t>
            </a:r>
            <a:r>
              <a:rPr lang="en-US" dirty="0" smtClean="0">
                <a:solidFill>
                  <a:srgbClr val="FF0000"/>
                </a:solidFill>
                <a:sym typeface="Wingdings" panose="05000000000000000000" pitchFamily="2" charset="2"/>
              </a:rPr>
              <a:t> ($6.2 Million)</a:t>
            </a:r>
            <a:endParaRPr lang="en-US" dirty="0">
              <a:solidFill>
                <a:srgbClr val="FF0000"/>
              </a:solidFill>
            </a:endParaRPr>
          </a:p>
          <a:p>
            <a:pPr marL="342900" indent="-342900">
              <a:buFont typeface="+mj-lt"/>
              <a:buAutoNum type="arabicPeriod"/>
            </a:pPr>
            <a:r>
              <a:rPr lang="en-US" dirty="0"/>
              <a:t>Early </a:t>
            </a:r>
            <a:r>
              <a:rPr lang="en-US" dirty="0" smtClean="0"/>
              <a:t>Intervention </a:t>
            </a:r>
            <a:r>
              <a:rPr lang="en-US" dirty="0" smtClean="0">
                <a:solidFill>
                  <a:srgbClr val="FF0000"/>
                </a:solidFill>
                <a:sym typeface="Wingdings" panose="05000000000000000000" pitchFamily="2" charset="2"/>
              </a:rPr>
              <a:t> ($ 7.5 Million)</a:t>
            </a:r>
            <a:endParaRPr lang="en-US" dirty="0">
              <a:solidFill>
                <a:srgbClr val="FF0000"/>
              </a:solidFill>
            </a:endParaRPr>
          </a:p>
          <a:p>
            <a:pPr marL="342900" indent="-342900">
              <a:buFont typeface="+mj-lt"/>
              <a:buAutoNum type="arabicPeriod"/>
            </a:pPr>
            <a:r>
              <a:rPr lang="en-US" dirty="0"/>
              <a:t>Beverly Taylor Sorenson Arts Learning </a:t>
            </a:r>
            <a:r>
              <a:rPr lang="en-US" dirty="0" smtClean="0"/>
              <a:t>Program </a:t>
            </a:r>
            <a:r>
              <a:rPr lang="en-US" dirty="0" smtClean="0">
                <a:solidFill>
                  <a:srgbClr val="FF0000"/>
                </a:solidFill>
                <a:sym typeface="Wingdings" panose="05000000000000000000" pitchFamily="2" charset="2"/>
              </a:rPr>
              <a:t> ($8.8 Million)</a:t>
            </a:r>
            <a:endParaRPr lang="en-US" dirty="0">
              <a:solidFill>
                <a:srgbClr val="FF0000"/>
              </a:solidFill>
            </a:endParaRPr>
          </a:p>
          <a:p>
            <a:pPr marL="342900" indent="-342900">
              <a:buFont typeface="+mj-lt"/>
              <a:buAutoNum type="arabicPeriod"/>
            </a:pPr>
            <a:r>
              <a:rPr lang="en-US" dirty="0" smtClean="0"/>
              <a:t>Digital Teaching &amp; Learning Program </a:t>
            </a:r>
            <a:r>
              <a:rPr lang="en-US" dirty="0" smtClean="0">
                <a:solidFill>
                  <a:srgbClr val="FF0000"/>
                </a:solidFill>
                <a:sym typeface="Wingdings" panose="05000000000000000000" pitchFamily="2" charset="2"/>
              </a:rPr>
              <a:t> ($9.8 Million)</a:t>
            </a:r>
            <a:endParaRPr lang="en-US" dirty="0" smtClean="0">
              <a:solidFill>
                <a:srgbClr val="FF0000"/>
              </a:solidFill>
            </a:endParaRPr>
          </a:p>
          <a:p>
            <a:pPr marL="285750" indent="-285750">
              <a:buFont typeface="Arial" panose="020B0604020202020204" pitchFamily="34" charset="0"/>
              <a:buChar char="•"/>
            </a:pPr>
            <a:endParaRPr lang="en-US" sz="2400" dirty="0"/>
          </a:p>
        </p:txBody>
      </p:sp>
      <p:sp>
        <p:nvSpPr>
          <p:cNvPr id="6" name="Rectangle 5"/>
          <p:cNvSpPr/>
          <p:nvPr/>
        </p:nvSpPr>
        <p:spPr>
          <a:xfrm>
            <a:off x="1661592" y="298450"/>
            <a:ext cx="3654334" cy="369332"/>
          </a:xfrm>
          <a:prstGeom prst="rect">
            <a:avLst/>
          </a:prstGeom>
        </p:spPr>
        <p:txBody>
          <a:bodyPr wrap="none">
            <a:spAutoFit/>
          </a:bodyPr>
          <a:lstStyle/>
          <a:p>
            <a:r>
              <a:rPr lang="en-US" u="sng" dirty="0">
                <a:solidFill>
                  <a:srgbClr val="0070C0"/>
                </a:solidFill>
                <a:effectLst>
                  <a:outerShdw blurRad="38100" dist="38100" dir="2700000" algn="tl">
                    <a:srgbClr val="000000">
                      <a:alpha val="43137"/>
                    </a:srgbClr>
                  </a:outerShdw>
                </a:effectLst>
              </a:rPr>
              <a:t>Minimum School Program  --- </a:t>
            </a:r>
            <a:r>
              <a:rPr lang="en-US" sz="1100" u="sng" dirty="0">
                <a:solidFill>
                  <a:srgbClr val="0070C0"/>
                </a:solidFill>
                <a:effectLst>
                  <a:outerShdw blurRad="38100" dist="38100" dir="2700000" algn="tl">
                    <a:srgbClr val="000000">
                      <a:alpha val="43137"/>
                    </a:srgbClr>
                  </a:outerShdw>
                </a:effectLst>
              </a:rPr>
              <a:t>Continued</a:t>
            </a:r>
            <a:endParaRPr lang="en-US" dirty="0"/>
          </a:p>
        </p:txBody>
      </p:sp>
    </p:spTree>
    <p:extLst>
      <p:ext uri="{BB962C8B-B14F-4D97-AF65-F5344CB8AC3E}">
        <p14:creationId xmlns:p14="http://schemas.microsoft.com/office/powerpoint/2010/main" val="36679820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 calcmode="lin" valueType="num">
                                      <p:cBhvr additive="base">
                                        <p:cTn id="51"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 calcmode="lin" valueType="num">
                                      <p:cBhvr additive="base">
                                        <p:cTn id="55"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952169"/>
          </a:xfrm>
        </p:spPr>
        <p:txBody>
          <a:bodyPr/>
          <a:lstStyle/>
          <a:p>
            <a:r>
              <a:rPr lang="en-US" u="sng" dirty="0" smtClean="0">
                <a:solidFill>
                  <a:srgbClr val="0070C0"/>
                </a:solidFill>
                <a:effectLst>
                  <a:outerShdw blurRad="38100" dist="38100" dir="2700000" algn="tl">
                    <a:srgbClr val="000000">
                      <a:alpha val="43137"/>
                    </a:srgbClr>
                  </a:outerShdw>
                </a:effectLst>
              </a:rPr>
              <a:t>SCHOOL BOARDS AND BUDGETS</a:t>
            </a:r>
            <a:endParaRPr lang="en-US" dirty="0"/>
          </a:p>
        </p:txBody>
      </p:sp>
      <p:pic>
        <p:nvPicPr>
          <p:cNvPr id="1030" name="Picture 6" descr="Image result for board of 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436" y="1771470"/>
            <a:ext cx="253365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oard of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6939" y="177147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budget pl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0068" y="1771470"/>
            <a:ext cx="2190750" cy="20859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19061" y="4532243"/>
            <a:ext cx="6209969" cy="1446550"/>
          </a:xfrm>
          <a:prstGeom prst="rect">
            <a:avLst/>
          </a:prstGeom>
          <a:noFill/>
        </p:spPr>
        <p:txBody>
          <a:bodyPr wrap="square" rtlCol="0">
            <a:spAutoFit/>
          </a:bodyPr>
          <a:lstStyle/>
          <a:p>
            <a:pPr algn="ctr"/>
            <a:r>
              <a:rPr lang="en-US" sz="4400" dirty="0" smtClean="0">
                <a:effectLst>
                  <a:outerShdw blurRad="38100" dist="38100" dir="2700000" algn="tl">
                    <a:srgbClr val="000000">
                      <a:alpha val="43137"/>
                    </a:srgbClr>
                  </a:outerShdw>
                </a:effectLst>
              </a:rPr>
              <a:t>Who’s Responsible?</a:t>
            </a:r>
          </a:p>
          <a:p>
            <a:pPr algn="ctr"/>
            <a:r>
              <a:rPr lang="en-US" sz="4400" dirty="0" smtClean="0">
                <a:effectLst>
                  <a:outerShdw blurRad="38100" dist="38100" dir="2700000" algn="tl">
                    <a:srgbClr val="000000">
                      <a:alpha val="43137"/>
                    </a:srgbClr>
                  </a:outerShdw>
                </a:effectLst>
              </a:rPr>
              <a:t>What’s my Responsibility?</a:t>
            </a: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168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080" y="961769"/>
            <a:ext cx="10018713" cy="947352"/>
          </a:xfrm>
        </p:spPr>
        <p:txBody>
          <a:bodyPr>
            <a:normAutofit fontScale="90000"/>
          </a:bodyPr>
          <a:lstStyle/>
          <a:p>
            <a:r>
              <a:rPr lang="en-US" sz="6000" u="sng" dirty="0" smtClean="0">
                <a:solidFill>
                  <a:srgbClr val="0070C0"/>
                </a:solidFill>
                <a:effectLst>
                  <a:outerShdw blurRad="38100" dist="38100" dir="2700000" algn="tl">
                    <a:srgbClr val="000000">
                      <a:alpha val="43137"/>
                    </a:srgbClr>
                  </a:outerShdw>
                </a:effectLst>
              </a:rPr>
              <a:t>Related to Basic Programs </a:t>
            </a:r>
            <a:r>
              <a:rPr lang="en-US" sz="2000" u="sng" dirty="0" smtClean="0">
                <a:solidFill>
                  <a:srgbClr val="0070C0"/>
                </a:solidFill>
                <a:effectLst>
                  <a:outerShdw blurRad="38100" dist="38100" dir="2700000" algn="tl">
                    <a:srgbClr val="000000">
                      <a:alpha val="43137"/>
                    </a:srgbClr>
                  </a:outerShdw>
                </a:effectLst>
              </a:rPr>
              <a:t>(Continued)</a:t>
            </a:r>
            <a:endParaRPr lang="en-US" sz="6000" u="sng"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91401" y="2475472"/>
            <a:ext cx="10018713" cy="864973"/>
          </a:xfrm>
        </p:spPr>
        <p:txBody>
          <a:bodyPr>
            <a:normAutofit/>
          </a:bodyPr>
          <a:lstStyle/>
          <a:p>
            <a:r>
              <a:rPr lang="en-US" sz="4000" dirty="0" smtClean="0">
                <a:effectLst>
                  <a:outerShdw blurRad="38100" dist="38100" dir="2700000" algn="tl">
                    <a:srgbClr val="000000">
                      <a:alpha val="43137"/>
                    </a:srgbClr>
                  </a:outerShdw>
                </a:effectLst>
              </a:rPr>
              <a:t>One-Time Funding Items</a:t>
            </a:r>
          </a:p>
          <a:p>
            <a:pPr marL="457200" lvl="1" indent="0">
              <a:buNone/>
            </a:pPr>
            <a:endParaRPr lang="en-US" sz="2400" dirty="0"/>
          </a:p>
        </p:txBody>
      </p:sp>
      <p:sp>
        <p:nvSpPr>
          <p:cNvPr id="5" name="TextBox 4"/>
          <p:cNvSpPr txBox="1"/>
          <p:nvPr/>
        </p:nvSpPr>
        <p:spPr>
          <a:xfrm>
            <a:off x="1070919" y="3525795"/>
            <a:ext cx="10981037" cy="2923877"/>
          </a:xfrm>
          <a:prstGeom prst="rect">
            <a:avLst/>
          </a:prstGeom>
          <a:noFill/>
        </p:spPr>
        <p:txBody>
          <a:bodyPr wrap="square" rtlCol="0">
            <a:spAutoFit/>
          </a:bodyPr>
          <a:lstStyle/>
          <a:p>
            <a:pPr marL="342900" indent="-342900">
              <a:buFont typeface="+mj-lt"/>
              <a:buAutoNum type="arabicPeriod"/>
            </a:pPr>
            <a:r>
              <a:rPr lang="en-US" sz="3200" dirty="0" smtClean="0">
                <a:solidFill>
                  <a:srgbClr val="0070C0"/>
                </a:solidFill>
              </a:rPr>
              <a:t>  Teacher Supplies &amp; Materials </a:t>
            </a:r>
            <a:r>
              <a:rPr lang="en-US" sz="3200" dirty="0" smtClean="0">
                <a:solidFill>
                  <a:srgbClr val="FF0000"/>
                </a:solidFill>
                <a:sym typeface="Wingdings" panose="05000000000000000000" pitchFamily="2" charset="2"/>
              </a:rPr>
              <a:t></a:t>
            </a:r>
            <a:r>
              <a:rPr lang="en-US" sz="3200" dirty="0" smtClean="0">
                <a:solidFill>
                  <a:srgbClr val="FF0000"/>
                </a:solidFill>
              </a:rPr>
              <a:t> </a:t>
            </a:r>
            <a:r>
              <a:rPr lang="en-US" sz="2800" dirty="0" smtClean="0">
                <a:solidFill>
                  <a:srgbClr val="FF0000"/>
                </a:solidFill>
              </a:rPr>
              <a:t>($6 Million)</a:t>
            </a:r>
          </a:p>
          <a:p>
            <a:pPr marL="514350" indent="-514350">
              <a:buAutoNum type="arabicPeriod" startAt="2"/>
            </a:pPr>
            <a:r>
              <a:rPr lang="en-US" sz="3200" dirty="0" smtClean="0">
                <a:solidFill>
                  <a:srgbClr val="0070C0"/>
                </a:solidFill>
              </a:rPr>
              <a:t>Beverly </a:t>
            </a:r>
            <a:r>
              <a:rPr lang="en-US" sz="3200" dirty="0">
                <a:solidFill>
                  <a:srgbClr val="0070C0"/>
                </a:solidFill>
              </a:rPr>
              <a:t>Taylor Sorenson Arts Learning </a:t>
            </a:r>
            <a:r>
              <a:rPr lang="en-US" sz="3200" dirty="0" smtClean="0">
                <a:solidFill>
                  <a:srgbClr val="0070C0"/>
                </a:solidFill>
              </a:rPr>
              <a:t>Program </a:t>
            </a:r>
            <a:r>
              <a:rPr lang="en-US" sz="3200" dirty="0" smtClean="0">
                <a:solidFill>
                  <a:srgbClr val="FF0000"/>
                </a:solidFill>
                <a:sym typeface="Wingdings" panose="05000000000000000000" pitchFamily="2" charset="2"/>
              </a:rPr>
              <a:t> </a:t>
            </a:r>
            <a:r>
              <a:rPr lang="en-US" sz="2800" dirty="0" smtClean="0">
                <a:solidFill>
                  <a:srgbClr val="FF0000"/>
                </a:solidFill>
                <a:sym typeface="Wingdings" panose="05000000000000000000" pitchFamily="2" charset="2"/>
              </a:rPr>
              <a:t>($750 K)</a:t>
            </a:r>
          </a:p>
          <a:p>
            <a:pPr marL="514350" indent="-514350">
              <a:buAutoNum type="arabicPeriod" startAt="2"/>
            </a:pPr>
            <a:r>
              <a:rPr lang="en-US" sz="3200" dirty="0" smtClean="0">
                <a:solidFill>
                  <a:srgbClr val="0070C0"/>
                </a:solidFill>
                <a:sym typeface="Wingdings" panose="05000000000000000000" pitchFamily="2" charset="2"/>
              </a:rPr>
              <a:t>Special Ed Intensive Services</a:t>
            </a:r>
            <a:r>
              <a:rPr lang="en-US" sz="3200" dirty="0" smtClean="0">
                <a:solidFill>
                  <a:srgbClr val="FF0000"/>
                </a:solidFill>
                <a:sym typeface="Wingdings" panose="05000000000000000000" pitchFamily="2" charset="2"/>
              </a:rPr>
              <a:t> </a:t>
            </a:r>
            <a:r>
              <a:rPr lang="en-US" sz="2800" dirty="0" smtClean="0">
                <a:solidFill>
                  <a:srgbClr val="FF0000"/>
                </a:solidFill>
                <a:sym typeface="Wingdings" panose="05000000000000000000" pitchFamily="2" charset="2"/>
              </a:rPr>
              <a:t>($1 Million)</a:t>
            </a:r>
          </a:p>
          <a:p>
            <a:pPr marL="514350" indent="-514350">
              <a:buAutoNum type="arabicPeriod" startAt="2"/>
            </a:pPr>
            <a:r>
              <a:rPr lang="en-US" sz="3200" dirty="0" smtClean="0">
                <a:solidFill>
                  <a:srgbClr val="0070C0"/>
                </a:solidFill>
                <a:sym typeface="Wingdings" panose="05000000000000000000" pitchFamily="2" charset="2"/>
              </a:rPr>
              <a:t>Digital Teaching and Learning Programs </a:t>
            </a:r>
            <a:r>
              <a:rPr lang="en-US" sz="3200" dirty="0" smtClean="0">
                <a:solidFill>
                  <a:srgbClr val="FF0000"/>
                </a:solidFill>
                <a:sym typeface="Wingdings" panose="05000000000000000000" pitchFamily="2" charset="2"/>
              </a:rPr>
              <a:t></a:t>
            </a:r>
            <a:r>
              <a:rPr lang="en-US" sz="2800" dirty="0" smtClean="0">
                <a:solidFill>
                  <a:srgbClr val="FF0000"/>
                </a:solidFill>
                <a:sym typeface="Wingdings" panose="05000000000000000000" pitchFamily="2" charset="2"/>
              </a:rPr>
              <a:t>($3.8 Million)</a:t>
            </a:r>
            <a:endParaRPr lang="en-US" sz="2800" dirty="0">
              <a:solidFill>
                <a:srgbClr val="FF0000"/>
              </a:solidFill>
            </a:endParaRPr>
          </a:p>
          <a:p>
            <a:pPr marL="342900" indent="-342900">
              <a:buFont typeface="+mj-lt"/>
              <a:buAutoNum type="arabicPeriod"/>
            </a:pPr>
            <a:endParaRPr lang="en-US" sz="3200" dirty="0" smtClean="0"/>
          </a:p>
          <a:p>
            <a:pPr marL="285750" indent="-285750">
              <a:buFont typeface="Arial" panose="020B0604020202020204" pitchFamily="34" charset="0"/>
              <a:buChar char="•"/>
            </a:pP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0179" y="1913623"/>
            <a:ext cx="2590800" cy="1762125"/>
          </a:xfrm>
          <a:prstGeom prst="rect">
            <a:avLst/>
          </a:prstGeom>
        </p:spPr>
      </p:pic>
      <p:sp>
        <p:nvSpPr>
          <p:cNvPr id="4" name="TextBox 3"/>
          <p:cNvSpPr txBox="1"/>
          <p:nvPr/>
        </p:nvSpPr>
        <p:spPr>
          <a:xfrm>
            <a:off x="1726163" y="223935"/>
            <a:ext cx="3825551" cy="369332"/>
          </a:xfrm>
          <a:prstGeom prst="rect">
            <a:avLst/>
          </a:prstGeom>
          <a:noFill/>
        </p:spPr>
        <p:txBody>
          <a:bodyPr wrap="square" rtlCol="0">
            <a:spAutoFit/>
          </a:bodyPr>
          <a:lstStyle/>
          <a:p>
            <a:r>
              <a:rPr lang="en-US" u="sng" dirty="0">
                <a:solidFill>
                  <a:srgbClr val="0070C0"/>
                </a:solidFill>
                <a:effectLst>
                  <a:outerShdw blurRad="38100" dist="38100" dir="2700000" algn="tl">
                    <a:srgbClr val="000000">
                      <a:alpha val="43137"/>
                    </a:srgbClr>
                  </a:outerShdw>
                </a:effectLst>
              </a:rPr>
              <a:t>Minimum School Program  --- </a:t>
            </a:r>
            <a:r>
              <a:rPr lang="en-US" sz="1100" u="sng" dirty="0" smtClean="0">
                <a:solidFill>
                  <a:srgbClr val="0070C0"/>
                </a:solidFill>
                <a:effectLst>
                  <a:outerShdw blurRad="38100" dist="38100" dir="2700000" algn="tl">
                    <a:srgbClr val="000000">
                      <a:alpha val="43137"/>
                    </a:srgbClr>
                  </a:outerShdw>
                </a:effectLst>
              </a:rPr>
              <a:t>Continued</a:t>
            </a:r>
            <a:endParaRPr lang="en-US" dirty="0"/>
          </a:p>
        </p:txBody>
      </p:sp>
    </p:spTree>
    <p:extLst>
      <p:ext uri="{BB962C8B-B14F-4D97-AF65-F5344CB8AC3E}">
        <p14:creationId xmlns:p14="http://schemas.microsoft.com/office/powerpoint/2010/main" val="29186960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949" y="626076"/>
            <a:ext cx="10018713" cy="1480753"/>
          </a:xfrm>
        </p:spPr>
        <p:txBody>
          <a:bodyPr>
            <a:normAutofit fontScale="90000"/>
          </a:bodyPr>
          <a:lstStyle/>
          <a:p>
            <a:r>
              <a:rPr lang="en-US" sz="6000" u="sng" dirty="0" smtClean="0">
                <a:solidFill>
                  <a:srgbClr val="0070C0"/>
                </a:solidFill>
                <a:effectLst>
                  <a:outerShdw blurRad="38100" dist="38100" dir="2700000" algn="tl">
                    <a:srgbClr val="000000">
                      <a:alpha val="43137"/>
                    </a:srgbClr>
                  </a:outerShdw>
                </a:effectLst>
              </a:rPr>
              <a:t>VOTED AND BOARD LOCAL LEVY PROGRAMS</a:t>
            </a:r>
            <a:endParaRPr lang="en-US" sz="6000" u="sng"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46557" y="3092964"/>
            <a:ext cx="10855972" cy="2611395"/>
          </a:xfrm>
        </p:spPr>
        <p:txBody>
          <a:bodyPr>
            <a:normAutofit/>
          </a:bodyPr>
          <a:lstStyle/>
          <a:p>
            <a:pPr marL="742950" indent="-742950">
              <a:buFont typeface="+mj-lt"/>
              <a:buAutoNum type="arabicPeriod"/>
            </a:pPr>
            <a:r>
              <a:rPr lang="en-US" sz="2800" dirty="0" smtClean="0">
                <a:effectLst>
                  <a:outerShdw blurRad="38100" dist="38100" dir="2700000" algn="tl">
                    <a:srgbClr val="000000">
                      <a:alpha val="43137"/>
                    </a:srgbClr>
                  </a:outerShdw>
                </a:effectLst>
              </a:rPr>
              <a:t>Voted Local Levy Program </a:t>
            </a:r>
            <a:r>
              <a:rPr lang="en-US" sz="2800" dirty="0" smtClean="0">
                <a:solidFill>
                  <a:srgbClr val="FF0000"/>
                </a:solidFill>
                <a:effectLst>
                  <a:outerShdw blurRad="38100" dist="38100" dir="2700000" algn="tl">
                    <a:srgbClr val="000000">
                      <a:alpha val="43137"/>
                    </a:srgbClr>
                  </a:outerShdw>
                </a:effectLst>
                <a:sym typeface="Wingdings" panose="05000000000000000000" pitchFamily="2" charset="2"/>
              </a:rPr>
              <a:t> $427,474 Million </a:t>
            </a:r>
            <a:r>
              <a:rPr lang="en-US" sz="2800" dirty="0" smtClean="0">
                <a:solidFill>
                  <a:srgbClr val="00B050"/>
                </a:solidFill>
                <a:effectLst>
                  <a:outerShdw blurRad="38100" dist="38100" dir="2700000" algn="tl">
                    <a:srgbClr val="000000">
                      <a:alpha val="43137"/>
                    </a:srgbClr>
                  </a:outerShdw>
                </a:effectLst>
                <a:sym typeface="Wingdings" panose="05000000000000000000" pitchFamily="2" charset="2"/>
              </a:rPr>
              <a:t>*** </a:t>
            </a:r>
            <a:r>
              <a:rPr lang="en-US" sz="1600" dirty="0" smtClean="0">
                <a:solidFill>
                  <a:srgbClr val="00B050"/>
                </a:solidFill>
                <a:effectLst>
                  <a:outerShdw blurRad="38100" dist="38100" dir="2700000" algn="tl">
                    <a:srgbClr val="000000">
                      <a:alpha val="43137"/>
                    </a:srgbClr>
                  </a:outerShdw>
                </a:effectLst>
                <a:sym typeface="Wingdings" panose="05000000000000000000" pitchFamily="2" charset="2"/>
              </a:rPr>
              <a:t>(Up to .001600  Tax Rate)</a:t>
            </a:r>
            <a:endParaRPr lang="en-US" sz="1600" dirty="0" smtClean="0">
              <a:solidFill>
                <a:srgbClr val="00B050"/>
              </a:solidFill>
              <a:effectLst>
                <a:outerShdw blurRad="38100" dist="38100" dir="2700000" algn="tl">
                  <a:srgbClr val="000000">
                    <a:alpha val="43137"/>
                  </a:srgbClr>
                </a:outerShdw>
              </a:effectLst>
            </a:endParaRPr>
          </a:p>
          <a:p>
            <a:pPr marL="742950" indent="-742950">
              <a:buFont typeface="+mj-lt"/>
              <a:buAutoNum type="arabicPeriod"/>
            </a:pPr>
            <a:r>
              <a:rPr lang="en-US" sz="2800" dirty="0" smtClean="0">
                <a:effectLst>
                  <a:outerShdw blurRad="38100" dist="38100" dir="2700000" algn="tl">
                    <a:srgbClr val="000000">
                      <a:alpha val="43137"/>
                    </a:srgbClr>
                  </a:outerShdw>
                </a:effectLst>
              </a:rPr>
              <a:t>Board Local Levy Program </a:t>
            </a:r>
            <a:r>
              <a:rPr lang="en-US" sz="2800" dirty="0" smtClean="0">
                <a:solidFill>
                  <a:srgbClr val="FF0000"/>
                </a:solidFill>
                <a:effectLst>
                  <a:outerShdw blurRad="38100" dist="38100" dir="2700000" algn="tl">
                    <a:srgbClr val="000000">
                      <a:alpha val="43137"/>
                    </a:srgbClr>
                  </a:outerShdw>
                </a:effectLst>
                <a:sym typeface="Wingdings" panose="05000000000000000000" pitchFamily="2" charset="2"/>
              </a:rPr>
              <a:t> $128,191 Million </a:t>
            </a:r>
            <a:r>
              <a:rPr lang="en-US" sz="2800" dirty="0" smtClean="0">
                <a:solidFill>
                  <a:srgbClr val="00B050"/>
                </a:solidFill>
                <a:effectLst>
                  <a:outerShdw blurRad="38100" dist="38100" dir="2700000" algn="tl">
                    <a:srgbClr val="000000">
                      <a:alpha val="43137"/>
                    </a:srgbClr>
                  </a:outerShdw>
                </a:effectLst>
                <a:sym typeface="Wingdings" panose="05000000000000000000" pitchFamily="2" charset="2"/>
              </a:rPr>
              <a:t>*** </a:t>
            </a:r>
            <a:r>
              <a:rPr lang="en-US" sz="1600" dirty="0" smtClean="0">
                <a:solidFill>
                  <a:srgbClr val="00B050"/>
                </a:solidFill>
                <a:effectLst>
                  <a:outerShdw blurRad="38100" dist="38100" dir="2700000" algn="tl">
                    <a:srgbClr val="000000">
                      <a:alpha val="43137"/>
                    </a:srgbClr>
                  </a:outerShdw>
                </a:effectLst>
                <a:sym typeface="Wingdings" panose="05000000000000000000" pitchFamily="2" charset="2"/>
              </a:rPr>
              <a:t>(Up to .000400 Tax Rate)</a:t>
            </a:r>
            <a:endParaRPr lang="en-US" sz="1600" dirty="0" smtClean="0">
              <a:solidFill>
                <a:srgbClr val="00B050"/>
              </a:solidFill>
              <a:effectLst>
                <a:outerShdw blurRad="38100" dist="38100" dir="2700000" algn="tl">
                  <a:srgbClr val="000000">
                    <a:alpha val="43137"/>
                  </a:srgbClr>
                </a:outerShdw>
              </a:effectLst>
            </a:endParaRPr>
          </a:p>
          <a:p>
            <a:pPr marL="742950" indent="-742950">
              <a:buFont typeface="+mj-lt"/>
              <a:buAutoNum type="arabicPeriod"/>
            </a:pPr>
            <a:r>
              <a:rPr lang="en-US" sz="2800" dirty="0" smtClean="0">
                <a:effectLst>
                  <a:outerShdw blurRad="38100" dist="38100" dir="2700000" algn="tl">
                    <a:srgbClr val="000000">
                      <a:alpha val="43137"/>
                    </a:srgbClr>
                  </a:outerShdw>
                </a:effectLst>
              </a:rPr>
              <a:t>Board Local Levy – Reading Improvement Program </a:t>
            </a:r>
            <a:r>
              <a:rPr lang="en-US" sz="2800" dirty="0" smtClean="0">
                <a:solidFill>
                  <a:srgbClr val="FF0000"/>
                </a:solidFill>
                <a:effectLst>
                  <a:outerShdw blurRad="38100" dist="38100" dir="2700000" algn="tl">
                    <a:srgbClr val="000000">
                      <a:alpha val="43137"/>
                    </a:srgbClr>
                  </a:outerShdw>
                </a:effectLst>
                <a:sym typeface="Wingdings" panose="05000000000000000000" pitchFamily="2" charset="2"/>
              </a:rPr>
              <a:t> $15 Million</a:t>
            </a:r>
            <a:endParaRPr lang="en-US" sz="2800" dirty="0" smtClean="0">
              <a:solidFill>
                <a:srgbClr val="FF0000"/>
              </a:solidFill>
              <a:effectLst>
                <a:outerShdw blurRad="38100" dist="38100" dir="2700000" algn="tl">
                  <a:srgbClr val="000000">
                    <a:alpha val="43137"/>
                  </a:srgbClr>
                </a:outerShdw>
              </a:effectLst>
            </a:endParaRPr>
          </a:p>
          <a:p>
            <a:pPr marL="457200" lvl="1" indent="0">
              <a:buNone/>
            </a:pPr>
            <a:endParaRPr lang="en-US" sz="3600" dirty="0" smtClean="0">
              <a:effectLst>
                <a:outerShdw blurRad="38100" dist="38100" dir="2700000" algn="tl">
                  <a:srgbClr val="000000">
                    <a:alpha val="43137"/>
                  </a:srgbClr>
                </a:outerShdw>
              </a:effectLst>
            </a:endParaRPr>
          </a:p>
          <a:p>
            <a:pPr marL="457200" lvl="1" indent="0">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945" y="4913098"/>
            <a:ext cx="2619375" cy="17430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90" y="4913098"/>
            <a:ext cx="2628900" cy="1743075"/>
          </a:xfrm>
          <a:prstGeom prst="rect">
            <a:avLst/>
          </a:prstGeom>
        </p:spPr>
      </p:pic>
      <p:sp>
        <p:nvSpPr>
          <p:cNvPr id="10" name="TextBox 9"/>
          <p:cNvSpPr txBox="1"/>
          <p:nvPr/>
        </p:nvSpPr>
        <p:spPr>
          <a:xfrm>
            <a:off x="2533883" y="2369064"/>
            <a:ext cx="8064843" cy="461665"/>
          </a:xfrm>
          <a:prstGeom prst="rect">
            <a:avLst/>
          </a:prstGeom>
          <a:noFill/>
          <a:ln w="28575">
            <a:solidFill>
              <a:srgbClr val="0070C0"/>
            </a:solidFill>
          </a:ln>
        </p:spPr>
        <p:txBody>
          <a:bodyPr wrap="square" rtlCol="0">
            <a:spAutoFit/>
          </a:bodyPr>
          <a:lstStyle/>
          <a:p>
            <a:pPr algn="ctr"/>
            <a:r>
              <a:rPr lang="en-US" sz="2400" dirty="0" smtClean="0">
                <a:solidFill>
                  <a:srgbClr val="00B050"/>
                </a:solidFill>
                <a:effectLst>
                  <a:outerShdw blurRad="38100" dist="38100" dir="2700000" algn="tl">
                    <a:srgbClr val="000000">
                      <a:alpha val="43137"/>
                    </a:srgbClr>
                  </a:outerShdw>
                </a:effectLst>
              </a:rPr>
              <a:t>*** Guarantee Rate (per 0.0001 Tax Rate per WPU) </a:t>
            </a:r>
            <a:r>
              <a:rPr lang="en-US" sz="2400" dirty="0" smtClean="0">
                <a:solidFill>
                  <a:srgbClr val="00B050"/>
                </a:solidFill>
                <a:effectLst>
                  <a:outerShdw blurRad="38100" dist="38100" dir="2700000" algn="tl">
                    <a:srgbClr val="000000">
                      <a:alpha val="43137"/>
                    </a:srgbClr>
                  </a:outerShdw>
                </a:effectLst>
                <a:sym typeface="Wingdings" panose="05000000000000000000" pitchFamily="2" charset="2"/>
              </a:rPr>
              <a:t> $38.54</a:t>
            </a:r>
            <a:endParaRPr lang="en-US" sz="2400"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22377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256" y="329512"/>
            <a:ext cx="10018713" cy="864973"/>
          </a:xfrm>
        </p:spPr>
        <p:txBody>
          <a:bodyPr>
            <a:normAutofit/>
          </a:bodyPr>
          <a:lstStyle/>
          <a:p>
            <a:r>
              <a:rPr lang="en-US" sz="4800" u="sng" dirty="0" smtClean="0">
                <a:solidFill>
                  <a:srgbClr val="0070C0"/>
                </a:solidFill>
                <a:effectLst>
                  <a:outerShdw blurRad="38100" dist="38100" dir="2700000" algn="tl">
                    <a:srgbClr val="000000">
                      <a:alpha val="43137"/>
                    </a:srgbClr>
                  </a:outerShdw>
                </a:effectLst>
              </a:rPr>
              <a:t>Voted &amp; Board Levy Guarantee</a:t>
            </a:r>
            <a:endParaRPr lang="en-US" sz="48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795838363"/>
              </p:ext>
            </p:extLst>
          </p:nvPr>
        </p:nvGraphicFramePr>
        <p:xfrm>
          <a:off x="1499286" y="1293342"/>
          <a:ext cx="10226160" cy="3682336"/>
        </p:xfrm>
        <a:graphic>
          <a:graphicData uri="http://schemas.openxmlformats.org/drawingml/2006/table">
            <a:tbl>
              <a:tblPr firstRow="1" bandRow="1">
                <a:tableStyleId>{5C22544A-7EE6-4342-B048-85BDC9FD1C3A}</a:tableStyleId>
              </a:tblPr>
              <a:tblGrid>
                <a:gridCol w="2526596"/>
                <a:gridCol w="1567656"/>
                <a:gridCol w="1475255"/>
                <a:gridCol w="1515529"/>
                <a:gridCol w="1645476"/>
                <a:gridCol w="1495648"/>
              </a:tblGrid>
              <a:tr h="645863">
                <a:tc>
                  <a:txBody>
                    <a:bodyPr/>
                    <a:lstStyle/>
                    <a:p>
                      <a:pPr algn="ctr"/>
                      <a:r>
                        <a:rPr lang="en-US" dirty="0" smtClean="0"/>
                        <a:t>DISTRICT</a:t>
                      </a:r>
                      <a:endParaRPr lang="en-US" dirty="0"/>
                    </a:p>
                  </a:txBody>
                  <a:tcPr/>
                </a:tc>
                <a:tc>
                  <a:txBody>
                    <a:bodyPr/>
                    <a:lstStyle/>
                    <a:p>
                      <a:pPr algn="ctr"/>
                      <a:r>
                        <a:rPr lang="en-US" dirty="0" smtClean="0"/>
                        <a:t>CACHE</a:t>
                      </a:r>
                      <a:endParaRPr lang="en-US" dirty="0"/>
                    </a:p>
                  </a:txBody>
                  <a:tcPr/>
                </a:tc>
                <a:tc>
                  <a:txBody>
                    <a:bodyPr/>
                    <a:lstStyle/>
                    <a:p>
                      <a:pPr algn="ctr"/>
                      <a:r>
                        <a:rPr lang="en-US" dirty="0" smtClean="0"/>
                        <a:t>NEBO</a:t>
                      </a:r>
                      <a:endParaRPr lang="en-US" dirty="0"/>
                    </a:p>
                  </a:txBody>
                  <a:tcPr/>
                </a:tc>
                <a:tc>
                  <a:txBody>
                    <a:bodyPr/>
                    <a:lstStyle/>
                    <a:p>
                      <a:pPr algn="ctr"/>
                      <a:r>
                        <a:rPr lang="en-US" dirty="0" smtClean="0"/>
                        <a:t>PARK</a:t>
                      </a:r>
                      <a:r>
                        <a:rPr lang="en-US" baseline="0" dirty="0" smtClean="0"/>
                        <a:t> CITY</a:t>
                      </a:r>
                      <a:endParaRPr lang="en-US" dirty="0"/>
                    </a:p>
                  </a:txBody>
                  <a:tcPr/>
                </a:tc>
                <a:tc>
                  <a:txBody>
                    <a:bodyPr/>
                    <a:lstStyle/>
                    <a:p>
                      <a:pPr algn="ctr"/>
                      <a:r>
                        <a:rPr lang="en-US" dirty="0" smtClean="0"/>
                        <a:t>PROVO</a:t>
                      </a:r>
                      <a:endParaRPr lang="en-US" dirty="0"/>
                    </a:p>
                  </a:txBody>
                  <a:tcPr/>
                </a:tc>
                <a:tc>
                  <a:txBody>
                    <a:bodyPr/>
                    <a:lstStyle/>
                    <a:p>
                      <a:pPr algn="ctr"/>
                      <a:r>
                        <a:rPr lang="en-US" dirty="0" smtClean="0"/>
                        <a:t>SOUTH</a:t>
                      </a:r>
                      <a:r>
                        <a:rPr lang="en-US" baseline="0" dirty="0" smtClean="0"/>
                        <a:t> SANPETE</a:t>
                      </a:r>
                      <a:endParaRPr lang="en-US" dirty="0"/>
                    </a:p>
                  </a:txBody>
                  <a:tcPr/>
                </a:tc>
              </a:tr>
              <a:tr h="689459">
                <a:tc>
                  <a:txBody>
                    <a:bodyPr/>
                    <a:lstStyle/>
                    <a:p>
                      <a:r>
                        <a:rPr lang="en-US" b="1" dirty="0" smtClean="0"/>
                        <a:t>Voted </a:t>
                      </a:r>
                      <a:r>
                        <a:rPr lang="en-US" baseline="0" dirty="0" smtClean="0"/>
                        <a:t>and </a:t>
                      </a:r>
                      <a:r>
                        <a:rPr lang="en-US" b="1" baseline="0" dirty="0" smtClean="0"/>
                        <a:t>Board Levy</a:t>
                      </a:r>
                      <a:r>
                        <a:rPr lang="en-US" baseline="0" dirty="0" smtClean="0"/>
                        <a:t> Program</a:t>
                      </a:r>
                      <a:endParaRPr lang="en-US" dirty="0"/>
                    </a:p>
                  </a:txBody>
                  <a:tcPr>
                    <a:solidFill>
                      <a:srgbClr val="92D050"/>
                    </a:solidFill>
                  </a:tcPr>
                </a:tc>
                <a:tc>
                  <a:txBody>
                    <a:bodyPr/>
                    <a:lstStyle/>
                    <a:p>
                      <a:pPr algn="ctr"/>
                      <a:r>
                        <a:rPr lang="en-US" b="1" dirty="0" smtClean="0"/>
                        <a:t>$ 17,446,338</a:t>
                      </a:r>
                      <a:endParaRPr lang="en-US" b="1" dirty="0"/>
                    </a:p>
                  </a:txBody>
                  <a:tcPr>
                    <a:solidFill>
                      <a:srgbClr val="92D050"/>
                    </a:solidFill>
                  </a:tcPr>
                </a:tc>
                <a:tc>
                  <a:txBody>
                    <a:bodyPr/>
                    <a:lstStyle/>
                    <a:p>
                      <a:pPr algn="ctr"/>
                      <a:r>
                        <a:rPr lang="en-US" b="1" dirty="0" smtClean="0"/>
                        <a:t>$ 28,170,900</a:t>
                      </a:r>
                      <a:endParaRPr lang="en-US" b="1" dirty="0"/>
                    </a:p>
                  </a:txBody>
                  <a:tcPr>
                    <a:solidFill>
                      <a:srgbClr val="92D050"/>
                    </a:solidFill>
                  </a:tcPr>
                </a:tc>
                <a:tc>
                  <a:txBody>
                    <a:bodyPr/>
                    <a:lstStyle/>
                    <a:p>
                      <a:pPr algn="ctr"/>
                      <a:r>
                        <a:rPr lang="en-US" b="1" dirty="0" smtClean="0"/>
                        <a:t>$ 23,175,250</a:t>
                      </a:r>
                      <a:endParaRPr lang="en-US" b="1" dirty="0"/>
                    </a:p>
                  </a:txBody>
                  <a:tcPr>
                    <a:solidFill>
                      <a:srgbClr val="92D050"/>
                    </a:solidFill>
                  </a:tcPr>
                </a:tc>
                <a:tc>
                  <a:txBody>
                    <a:bodyPr/>
                    <a:lstStyle/>
                    <a:p>
                      <a:pPr algn="ctr"/>
                      <a:r>
                        <a:rPr lang="en-US" b="1" dirty="0" smtClean="0"/>
                        <a:t>$ 15,449,929</a:t>
                      </a:r>
                      <a:endParaRPr lang="en-US" b="1" dirty="0"/>
                    </a:p>
                  </a:txBody>
                  <a:tcPr>
                    <a:solidFill>
                      <a:srgbClr val="92D050"/>
                    </a:solidFill>
                  </a:tcPr>
                </a:tc>
                <a:tc>
                  <a:txBody>
                    <a:bodyPr/>
                    <a:lstStyle/>
                    <a:p>
                      <a:pPr algn="ctr"/>
                      <a:r>
                        <a:rPr lang="en-US" b="1" dirty="0" smtClean="0"/>
                        <a:t>$ 3,396,372</a:t>
                      </a:r>
                      <a:endParaRPr lang="en-US" b="1" dirty="0"/>
                    </a:p>
                  </a:txBody>
                  <a:tcPr>
                    <a:solidFill>
                      <a:srgbClr val="92D050"/>
                    </a:solidFill>
                  </a:tcPr>
                </a:tc>
              </a:tr>
              <a:tr h="399820">
                <a:tc>
                  <a:txBody>
                    <a:bodyPr/>
                    <a:lstStyle/>
                    <a:p>
                      <a:r>
                        <a:rPr lang="en-US" sz="1400" b="1" dirty="0" smtClean="0">
                          <a:solidFill>
                            <a:schemeClr val="accent1">
                              <a:lumMod val="50000"/>
                            </a:schemeClr>
                          </a:solidFill>
                        </a:rPr>
                        <a:t>LOCAL</a:t>
                      </a:r>
                      <a:r>
                        <a:rPr lang="en-US" sz="1400" b="1" baseline="0" dirty="0" smtClean="0">
                          <a:solidFill>
                            <a:schemeClr val="accent1">
                              <a:lumMod val="50000"/>
                            </a:schemeClr>
                          </a:solidFill>
                        </a:rPr>
                        <a:t> TAX RATE  (EFFORT)</a:t>
                      </a:r>
                      <a:endParaRPr lang="en-US" sz="1400" b="1" dirty="0">
                        <a:solidFill>
                          <a:schemeClr val="accent1">
                            <a:lumMod val="50000"/>
                          </a:schemeClr>
                        </a:solidFill>
                      </a:endParaRPr>
                    </a:p>
                  </a:txBody>
                  <a:tcPr>
                    <a:solidFill>
                      <a:schemeClr val="accent2">
                        <a:lumMod val="40000"/>
                        <a:lumOff val="60000"/>
                      </a:schemeClr>
                    </a:solidFill>
                  </a:tcPr>
                </a:tc>
                <a:tc>
                  <a:txBody>
                    <a:bodyPr/>
                    <a:lstStyle/>
                    <a:p>
                      <a:pPr algn="ctr"/>
                      <a:r>
                        <a:rPr lang="en-US" b="1" dirty="0" smtClean="0">
                          <a:solidFill>
                            <a:schemeClr val="accent1">
                              <a:lumMod val="50000"/>
                            </a:schemeClr>
                          </a:solidFill>
                        </a:rPr>
                        <a:t>.002430</a:t>
                      </a:r>
                      <a:endParaRPr lang="en-US" b="1" dirty="0">
                        <a:solidFill>
                          <a:schemeClr val="accent1">
                            <a:lumMod val="50000"/>
                          </a:schemeClr>
                        </a:solidFill>
                      </a:endParaRPr>
                    </a:p>
                  </a:txBody>
                  <a:tcPr>
                    <a:solidFill>
                      <a:schemeClr val="accent2">
                        <a:lumMod val="40000"/>
                        <a:lumOff val="60000"/>
                      </a:schemeClr>
                    </a:solidFill>
                  </a:tcPr>
                </a:tc>
                <a:tc>
                  <a:txBody>
                    <a:bodyPr/>
                    <a:lstStyle/>
                    <a:p>
                      <a:pPr algn="ctr"/>
                      <a:r>
                        <a:rPr lang="en-US" b="1" dirty="0" smtClean="0">
                          <a:solidFill>
                            <a:schemeClr val="accent1">
                              <a:lumMod val="50000"/>
                            </a:schemeClr>
                          </a:solidFill>
                        </a:rPr>
                        <a:t>.002932</a:t>
                      </a:r>
                      <a:endParaRPr lang="en-US" b="1" dirty="0">
                        <a:solidFill>
                          <a:schemeClr val="accent1">
                            <a:lumMod val="50000"/>
                          </a:schemeClr>
                        </a:solidFill>
                      </a:endParaRPr>
                    </a:p>
                  </a:txBody>
                  <a:tcPr>
                    <a:solidFill>
                      <a:schemeClr val="accent2">
                        <a:lumMod val="40000"/>
                        <a:lumOff val="60000"/>
                      </a:schemeClr>
                    </a:solidFill>
                  </a:tcPr>
                </a:tc>
                <a:tc>
                  <a:txBody>
                    <a:bodyPr/>
                    <a:lstStyle/>
                    <a:p>
                      <a:pPr algn="ctr"/>
                      <a:r>
                        <a:rPr lang="en-US" b="1" dirty="0" smtClean="0">
                          <a:solidFill>
                            <a:schemeClr val="accent1">
                              <a:lumMod val="50000"/>
                            </a:schemeClr>
                          </a:solidFill>
                        </a:rPr>
                        <a:t>.002341</a:t>
                      </a:r>
                      <a:endParaRPr lang="en-US" b="1" dirty="0">
                        <a:solidFill>
                          <a:schemeClr val="accent1">
                            <a:lumMod val="50000"/>
                          </a:schemeClr>
                        </a:solidFill>
                      </a:endParaRPr>
                    </a:p>
                  </a:txBody>
                  <a:tcPr>
                    <a:solidFill>
                      <a:schemeClr val="accent2">
                        <a:lumMod val="40000"/>
                        <a:lumOff val="60000"/>
                      </a:schemeClr>
                    </a:solidFill>
                  </a:tcPr>
                </a:tc>
                <a:tc>
                  <a:txBody>
                    <a:bodyPr/>
                    <a:lstStyle/>
                    <a:p>
                      <a:pPr algn="ctr"/>
                      <a:r>
                        <a:rPr lang="en-US" b="1" dirty="0" smtClean="0">
                          <a:solidFill>
                            <a:schemeClr val="accent1">
                              <a:lumMod val="50000"/>
                            </a:schemeClr>
                          </a:solidFill>
                        </a:rPr>
                        <a:t>.002444</a:t>
                      </a:r>
                      <a:endParaRPr lang="en-US" b="1" dirty="0">
                        <a:solidFill>
                          <a:schemeClr val="accent1">
                            <a:lumMod val="50000"/>
                          </a:schemeClr>
                        </a:solidFill>
                      </a:endParaRPr>
                    </a:p>
                  </a:txBody>
                  <a:tcPr>
                    <a:solidFill>
                      <a:schemeClr val="accent2">
                        <a:lumMod val="40000"/>
                        <a:lumOff val="60000"/>
                      </a:schemeClr>
                    </a:solidFill>
                  </a:tcPr>
                </a:tc>
                <a:tc>
                  <a:txBody>
                    <a:bodyPr/>
                    <a:lstStyle/>
                    <a:p>
                      <a:pPr algn="ctr"/>
                      <a:r>
                        <a:rPr lang="en-US" b="1" dirty="0" smtClean="0">
                          <a:solidFill>
                            <a:schemeClr val="accent1">
                              <a:lumMod val="50000"/>
                            </a:schemeClr>
                          </a:solidFill>
                        </a:rPr>
                        <a:t>.003381</a:t>
                      </a:r>
                    </a:p>
                  </a:txBody>
                  <a:tcPr>
                    <a:solidFill>
                      <a:schemeClr val="accent2">
                        <a:lumMod val="40000"/>
                        <a:lumOff val="60000"/>
                      </a:schemeClr>
                    </a:solidFill>
                  </a:tcPr>
                </a:tc>
              </a:tr>
              <a:tr h="399820">
                <a:tc>
                  <a:txBody>
                    <a:bodyPr/>
                    <a:lstStyle/>
                    <a:p>
                      <a:r>
                        <a:rPr lang="en-US" sz="1800" b="1" dirty="0" smtClean="0">
                          <a:solidFill>
                            <a:srgbClr val="FF0000"/>
                          </a:solidFill>
                        </a:rPr>
                        <a:t>Local Tax Rate Funded</a:t>
                      </a:r>
                      <a:r>
                        <a:rPr lang="en-US" sz="2000" b="1" baseline="0" dirty="0" smtClean="0">
                          <a:solidFill>
                            <a:srgbClr val="FF0000"/>
                          </a:solidFill>
                        </a:rPr>
                        <a:t>             </a:t>
                      </a:r>
                      <a:endParaRPr lang="en-US" sz="1400" b="1" dirty="0">
                        <a:solidFill>
                          <a:srgbClr val="FF0000"/>
                        </a:solidFill>
                      </a:endParaRPr>
                    </a:p>
                  </a:txBody>
                  <a:tcPr/>
                </a:tc>
                <a:tc>
                  <a:txBody>
                    <a:bodyPr/>
                    <a:lstStyle/>
                    <a:p>
                      <a:pPr algn="ctr"/>
                      <a:r>
                        <a:rPr lang="en-US" b="1" dirty="0" smtClean="0">
                          <a:solidFill>
                            <a:srgbClr val="FF0000"/>
                          </a:solidFill>
                        </a:rPr>
                        <a:t> $ 8,386,524</a:t>
                      </a:r>
                      <a:endParaRPr lang="en-US" b="1" dirty="0">
                        <a:solidFill>
                          <a:srgbClr val="FF0000"/>
                        </a:solidFill>
                      </a:endParaRPr>
                    </a:p>
                  </a:txBody>
                  <a:tcPr/>
                </a:tc>
                <a:tc>
                  <a:txBody>
                    <a:bodyPr/>
                    <a:lstStyle/>
                    <a:p>
                      <a:pPr algn="ctr"/>
                      <a:r>
                        <a:rPr lang="en-US" b="1" dirty="0" smtClean="0">
                          <a:solidFill>
                            <a:srgbClr val="FF0000"/>
                          </a:solidFill>
                        </a:rPr>
                        <a:t>$</a:t>
                      </a:r>
                      <a:r>
                        <a:rPr lang="en-US" b="1" baseline="0" dirty="0" smtClean="0">
                          <a:solidFill>
                            <a:srgbClr val="FF0000"/>
                          </a:solidFill>
                        </a:rPr>
                        <a:t> 11,780,129</a:t>
                      </a:r>
                      <a:endParaRPr lang="en-US" b="1" dirty="0">
                        <a:solidFill>
                          <a:srgbClr val="FF0000"/>
                        </a:solidFill>
                      </a:endParaRPr>
                    </a:p>
                  </a:txBody>
                  <a:tcPr/>
                </a:tc>
                <a:tc>
                  <a:txBody>
                    <a:bodyPr/>
                    <a:lstStyle/>
                    <a:p>
                      <a:pPr algn="ctr"/>
                      <a:r>
                        <a:rPr lang="en-US" b="1" dirty="0" smtClean="0">
                          <a:solidFill>
                            <a:srgbClr val="FF0000"/>
                          </a:solidFill>
                        </a:rPr>
                        <a:t>$</a:t>
                      </a:r>
                      <a:r>
                        <a:rPr lang="en-US" b="1" baseline="0" dirty="0" smtClean="0">
                          <a:solidFill>
                            <a:srgbClr val="FF0000"/>
                          </a:solidFill>
                        </a:rPr>
                        <a:t> 23,175,250</a:t>
                      </a:r>
                      <a:endParaRPr lang="en-US" b="1" dirty="0">
                        <a:solidFill>
                          <a:srgbClr val="FF0000"/>
                        </a:solidFill>
                      </a:endParaRPr>
                    </a:p>
                  </a:txBody>
                  <a:tcPr/>
                </a:tc>
                <a:tc>
                  <a:txBody>
                    <a:bodyPr/>
                    <a:lstStyle/>
                    <a:p>
                      <a:pPr algn="ctr"/>
                      <a:r>
                        <a:rPr lang="en-US" b="1" dirty="0" smtClean="0">
                          <a:solidFill>
                            <a:srgbClr val="FF0000"/>
                          </a:solidFill>
                        </a:rPr>
                        <a:t>$</a:t>
                      </a:r>
                      <a:r>
                        <a:rPr lang="en-US" b="1" baseline="0" dirty="0" smtClean="0">
                          <a:solidFill>
                            <a:srgbClr val="FF0000"/>
                          </a:solidFill>
                        </a:rPr>
                        <a:t> 8,659,747</a:t>
                      </a:r>
                      <a:endParaRPr lang="en-US" b="1" dirty="0">
                        <a:solidFill>
                          <a:srgbClr val="FF0000"/>
                        </a:solidFill>
                      </a:endParaRPr>
                    </a:p>
                  </a:txBody>
                  <a:tcPr/>
                </a:tc>
                <a:tc>
                  <a:txBody>
                    <a:bodyPr/>
                    <a:lstStyle/>
                    <a:p>
                      <a:pPr algn="ctr"/>
                      <a:r>
                        <a:rPr lang="en-US" b="1" dirty="0" smtClean="0">
                          <a:solidFill>
                            <a:srgbClr val="FF0000"/>
                          </a:solidFill>
                        </a:rPr>
                        <a:t>$ 1,149,670</a:t>
                      </a:r>
                      <a:endParaRPr lang="en-US" b="1" dirty="0">
                        <a:solidFill>
                          <a:srgbClr val="FF0000"/>
                        </a:solidFill>
                      </a:endParaRPr>
                    </a:p>
                  </a:txBody>
                  <a:tcPr/>
                </a:tc>
              </a:tr>
              <a:tr h="501690">
                <a:tc>
                  <a:txBody>
                    <a:bodyPr/>
                    <a:lstStyle/>
                    <a:p>
                      <a:pPr algn="ctr"/>
                      <a:r>
                        <a:rPr lang="en-US" b="1" dirty="0" smtClean="0">
                          <a:solidFill>
                            <a:schemeClr val="bg1"/>
                          </a:solidFill>
                          <a:effectLst/>
                        </a:rPr>
                        <a:t>MSP STATE</a:t>
                      </a:r>
                      <a:r>
                        <a:rPr lang="en-US" b="1" baseline="0" dirty="0" smtClean="0">
                          <a:solidFill>
                            <a:schemeClr val="bg1"/>
                          </a:solidFill>
                          <a:effectLst/>
                        </a:rPr>
                        <a:t> FUNDED</a:t>
                      </a:r>
                      <a:endParaRPr lang="en-US" b="1" dirty="0">
                        <a:solidFill>
                          <a:schemeClr val="bg1"/>
                        </a:solidFill>
                        <a:effectLst/>
                      </a:endParaRPr>
                    </a:p>
                  </a:txBody>
                  <a:tcPr>
                    <a:solidFill>
                      <a:schemeClr val="accent6">
                        <a:lumMod val="75000"/>
                      </a:schemeClr>
                    </a:solidFill>
                  </a:tcPr>
                </a:tc>
                <a:tc>
                  <a:txBody>
                    <a:bodyPr/>
                    <a:lstStyle/>
                    <a:p>
                      <a:pPr algn="ctr"/>
                      <a:r>
                        <a:rPr lang="en-US" b="1" dirty="0" smtClean="0">
                          <a:solidFill>
                            <a:schemeClr val="bg1"/>
                          </a:solidFill>
                        </a:rPr>
                        <a:t>$ 9,059,864</a:t>
                      </a:r>
                      <a:endParaRPr lang="en-US" b="1" dirty="0">
                        <a:solidFill>
                          <a:schemeClr val="bg1"/>
                        </a:solidFill>
                      </a:endParaRPr>
                    </a:p>
                  </a:txBody>
                  <a:tcPr>
                    <a:solidFill>
                      <a:schemeClr val="accent6">
                        <a:lumMod val="75000"/>
                      </a:schemeClr>
                    </a:solidFill>
                  </a:tcPr>
                </a:tc>
                <a:tc>
                  <a:txBody>
                    <a:bodyPr/>
                    <a:lstStyle/>
                    <a:p>
                      <a:pPr algn="ctr"/>
                      <a:r>
                        <a:rPr lang="en-US" b="1" dirty="0" smtClean="0">
                          <a:solidFill>
                            <a:schemeClr val="bg1"/>
                          </a:solidFill>
                        </a:rPr>
                        <a:t>$ 16,390,771</a:t>
                      </a:r>
                      <a:endParaRPr lang="en-US" b="1" dirty="0">
                        <a:solidFill>
                          <a:schemeClr val="bg1"/>
                        </a:solidFill>
                      </a:endParaRPr>
                    </a:p>
                  </a:txBody>
                  <a:tcPr>
                    <a:solidFill>
                      <a:schemeClr val="accent6">
                        <a:lumMod val="75000"/>
                      </a:schemeClr>
                    </a:solidFill>
                  </a:tcPr>
                </a:tc>
                <a:tc>
                  <a:txBody>
                    <a:bodyPr/>
                    <a:lstStyle/>
                    <a:p>
                      <a:pPr algn="ctr"/>
                      <a:r>
                        <a:rPr lang="en-US" b="1" dirty="0" smtClean="0">
                          <a:solidFill>
                            <a:schemeClr val="bg1"/>
                          </a:solidFill>
                        </a:rPr>
                        <a:t>N/A</a:t>
                      </a:r>
                      <a:endParaRPr lang="en-US" b="1" dirty="0">
                        <a:solidFill>
                          <a:schemeClr val="bg1"/>
                        </a:solidFill>
                      </a:endParaRPr>
                    </a:p>
                  </a:txBody>
                  <a:tcPr>
                    <a:solidFill>
                      <a:schemeClr val="accent6">
                        <a:lumMod val="75000"/>
                      </a:schemeClr>
                    </a:solidFill>
                  </a:tcPr>
                </a:tc>
                <a:tc>
                  <a:txBody>
                    <a:bodyPr/>
                    <a:lstStyle/>
                    <a:p>
                      <a:pPr algn="ctr"/>
                      <a:r>
                        <a:rPr lang="en-US" b="1" dirty="0" smtClean="0">
                          <a:solidFill>
                            <a:schemeClr val="bg1"/>
                          </a:solidFill>
                        </a:rPr>
                        <a:t>$</a:t>
                      </a:r>
                      <a:r>
                        <a:rPr lang="en-US" b="1" baseline="0" dirty="0" smtClean="0">
                          <a:solidFill>
                            <a:schemeClr val="bg1"/>
                          </a:solidFill>
                        </a:rPr>
                        <a:t> 6,790,180</a:t>
                      </a:r>
                      <a:endParaRPr lang="en-US" b="1" dirty="0">
                        <a:solidFill>
                          <a:schemeClr val="bg1"/>
                        </a:solidFill>
                      </a:endParaRPr>
                    </a:p>
                  </a:txBody>
                  <a:tcPr>
                    <a:solidFill>
                      <a:schemeClr val="accent6">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$ 2,246,702</a:t>
                      </a:r>
                    </a:p>
                  </a:txBody>
                  <a:tcPr>
                    <a:solidFill>
                      <a:schemeClr val="accent6">
                        <a:lumMod val="75000"/>
                      </a:schemeClr>
                    </a:solidFill>
                  </a:tcPr>
                </a:tc>
              </a:tr>
              <a:tr h="522842">
                <a:tc>
                  <a:txBody>
                    <a:bodyPr/>
                    <a:lstStyle/>
                    <a:p>
                      <a:pPr algn="r"/>
                      <a:r>
                        <a:rPr lang="en-US" sz="2000" baseline="0" dirty="0" smtClean="0">
                          <a:solidFill>
                            <a:schemeClr val="accent6">
                              <a:lumMod val="75000"/>
                            </a:schemeClr>
                          </a:solidFill>
                        </a:rPr>
                        <a:t>Percent  State Funded</a:t>
                      </a:r>
                      <a:endParaRPr lang="en-US" sz="2000" dirty="0">
                        <a:solidFill>
                          <a:schemeClr val="accent6">
                            <a:lumMod val="75000"/>
                          </a:schemeClr>
                        </a:solidFill>
                      </a:endParaRPr>
                    </a:p>
                  </a:txBody>
                  <a:tcPr>
                    <a:solidFill>
                      <a:schemeClr val="accent6">
                        <a:lumMod val="20000"/>
                        <a:lumOff val="80000"/>
                      </a:schemeClr>
                    </a:solidFill>
                  </a:tcPr>
                </a:tc>
                <a:tc>
                  <a:txBody>
                    <a:bodyPr/>
                    <a:lstStyle/>
                    <a:p>
                      <a:pPr algn="ctr"/>
                      <a:r>
                        <a:rPr lang="en-US" sz="2000" b="1" dirty="0" smtClean="0">
                          <a:solidFill>
                            <a:schemeClr val="accent6">
                              <a:lumMod val="75000"/>
                            </a:schemeClr>
                          </a:solidFill>
                          <a:effectLst>
                            <a:outerShdw blurRad="38100" dist="38100" dir="2700000" algn="tl">
                              <a:srgbClr val="000000">
                                <a:alpha val="43137"/>
                              </a:srgbClr>
                            </a:outerShdw>
                          </a:effectLst>
                        </a:rPr>
                        <a:t>52%</a:t>
                      </a:r>
                      <a:endParaRPr lang="en-US" sz="2000" b="1" dirty="0">
                        <a:solidFill>
                          <a:schemeClr val="accent6">
                            <a:lumMod val="75000"/>
                          </a:schemeClr>
                        </a:solidFill>
                        <a:effectLst>
                          <a:outerShdw blurRad="38100" dist="38100" dir="2700000" algn="tl">
                            <a:srgbClr val="000000">
                              <a:alpha val="43137"/>
                            </a:srgbClr>
                          </a:outerShdw>
                        </a:effectLst>
                      </a:endParaRPr>
                    </a:p>
                  </a:txBody>
                  <a:tcPr>
                    <a:solidFill>
                      <a:schemeClr val="accent6">
                        <a:lumMod val="20000"/>
                        <a:lumOff val="80000"/>
                      </a:schemeClr>
                    </a:solidFill>
                  </a:tcPr>
                </a:tc>
                <a:tc>
                  <a:txBody>
                    <a:bodyPr/>
                    <a:lstStyle/>
                    <a:p>
                      <a:pPr algn="ctr"/>
                      <a:r>
                        <a:rPr lang="en-US" sz="2000" b="1" dirty="0" smtClean="0">
                          <a:solidFill>
                            <a:schemeClr val="accent6">
                              <a:lumMod val="75000"/>
                            </a:schemeClr>
                          </a:solidFill>
                          <a:effectLst>
                            <a:outerShdw blurRad="38100" dist="38100" dir="2700000" algn="tl">
                              <a:srgbClr val="000000">
                                <a:alpha val="43137"/>
                              </a:srgbClr>
                            </a:outerShdw>
                          </a:effectLst>
                        </a:rPr>
                        <a:t>58%</a:t>
                      </a:r>
                      <a:endParaRPr lang="en-US" sz="2000" b="1" dirty="0">
                        <a:solidFill>
                          <a:schemeClr val="accent6">
                            <a:lumMod val="75000"/>
                          </a:schemeClr>
                        </a:solidFill>
                        <a:effectLst>
                          <a:outerShdw blurRad="38100" dist="38100" dir="2700000" algn="tl">
                            <a:srgbClr val="000000">
                              <a:alpha val="43137"/>
                            </a:srgbClr>
                          </a:outerShdw>
                        </a:effectLst>
                      </a:endParaRPr>
                    </a:p>
                  </a:txBody>
                  <a:tcPr>
                    <a:solidFill>
                      <a:schemeClr val="accent6">
                        <a:lumMod val="20000"/>
                        <a:lumOff val="80000"/>
                      </a:schemeClr>
                    </a:solidFill>
                  </a:tcPr>
                </a:tc>
                <a:tc>
                  <a:txBody>
                    <a:bodyPr/>
                    <a:lstStyle/>
                    <a:p>
                      <a:pPr algn="ctr"/>
                      <a:r>
                        <a:rPr lang="en-US" sz="2000" b="1" dirty="0" smtClean="0">
                          <a:solidFill>
                            <a:schemeClr val="accent6">
                              <a:lumMod val="75000"/>
                            </a:schemeClr>
                          </a:solidFill>
                          <a:effectLst>
                            <a:outerShdw blurRad="38100" dist="38100" dir="2700000" algn="tl">
                              <a:srgbClr val="000000">
                                <a:alpha val="43137"/>
                              </a:srgbClr>
                            </a:outerShdw>
                          </a:effectLst>
                        </a:rPr>
                        <a:t>N/A</a:t>
                      </a:r>
                      <a:endParaRPr lang="en-US" sz="2000" b="1" dirty="0">
                        <a:solidFill>
                          <a:schemeClr val="accent6">
                            <a:lumMod val="75000"/>
                          </a:schemeClr>
                        </a:solidFill>
                        <a:effectLst>
                          <a:outerShdw blurRad="38100" dist="38100" dir="2700000" algn="tl">
                            <a:srgbClr val="000000">
                              <a:alpha val="43137"/>
                            </a:srgbClr>
                          </a:outerShdw>
                        </a:effectLst>
                      </a:endParaRPr>
                    </a:p>
                  </a:txBody>
                  <a:tcPr>
                    <a:solidFill>
                      <a:schemeClr val="accent6">
                        <a:lumMod val="20000"/>
                        <a:lumOff val="80000"/>
                      </a:schemeClr>
                    </a:solidFill>
                  </a:tcPr>
                </a:tc>
                <a:tc>
                  <a:txBody>
                    <a:bodyPr/>
                    <a:lstStyle/>
                    <a:p>
                      <a:pPr algn="ctr"/>
                      <a:r>
                        <a:rPr lang="en-US" sz="2000" b="1" dirty="0" smtClean="0">
                          <a:solidFill>
                            <a:schemeClr val="accent6">
                              <a:lumMod val="75000"/>
                            </a:schemeClr>
                          </a:solidFill>
                          <a:effectLst>
                            <a:outerShdw blurRad="38100" dist="38100" dir="2700000" algn="tl">
                              <a:srgbClr val="000000">
                                <a:alpha val="43137"/>
                              </a:srgbClr>
                            </a:outerShdw>
                          </a:effectLst>
                        </a:rPr>
                        <a:t>44%</a:t>
                      </a:r>
                      <a:endParaRPr lang="en-US" sz="2000" b="1" dirty="0">
                        <a:solidFill>
                          <a:schemeClr val="accent6">
                            <a:lumMod val="75000"/>
                          </a:schemeClr>
                        </a:solidFill>
                        <a:effectLst>
                          <a:outerShdw blurRad="38100" dist="38100" dir="2700000" algn="tl">
                            <a:srgbClr val="000000">
                              <a:alpha val="43137"/>
                            </a:srgbClr>
                          </a:outerShdw>
                        </a:effectLst>
                      </a:endParaRPr>
                    </a:p>
                  </a:txBody>
                  <a:tcPr>
                    <a:solidFill>
                      <a:schemeClr val="accent6">
                        <a:lumMod val="20000"/>
                        <a:lumOff val="80000"/>
                      </a:schemeClr>
                    </a:solidFill>
                  </a:tcPr>
                </a:tc>
                <a:tc>
                  <a:txBody>
                    <a:bodyPr/>
                    <a:lstStyle/>
                    <a:p>
                      <a:pPr algn="ctr"/>
                      <a:r>
                        <a:rPr lang="en-US" sz="2000" b="1" dirty="0" smtClean="0">
                          <a:solidFill>
                            <a:schemeClr val="accent6">
                              <a:lumMod val="75000"/>
                            </a:schemeClr>
                          </a:solidFill>
                          <a:effectLst>
                            <a:outerShdw blurRad="38100" dist="38100" dir="2700000" algn="tl">
                              <a:srgbClr val="000000">
                                <a:alpha val="43137"/>
                              </a:srgbClr>
                            </a:outerShdw>
                          </a:effectLst>
                        </a:rPr>
                        <a:t>66%</a:t>
                      </a:r>
                      <a:endParaRPr lang="en-US" sz="2000" b="1" dirty="0">
                        <a:solidFill>
                          <a:schemeClr val="accent6">
                            <a:lumMod val="75000"/>
                          </a:schemeClr>
                        </a:solidFill>
                        <a:effectLst>
                          <a:outerShdw blurRad="38100" dist="38100" dir="2700000" algn="tl">
                            <a:srgbClr val="000000">
                              <a:alpha val="43137"/>
                            </a:srgbClr>
                          </a:outerShdw>
                        </a:effectLst>
                      </a:endParaRPr>
                    </a:p>
                  </a:txBody>
                  <a:tcPr>
                    <a:solidFill>
                      <a:schemeClr val="accent6">
                        <a:lumMod val="20000"/>
                        <a:lumOff val="80000"/>
                      </a:schemeClr>
                    </a:solidFill>
                  </a:tcPr>
                </a:tc>
              </a:tr>
              <a:tr h="522842">
                <a:tc>
                  <a:txBody>
                    <a:bodyPr/>
                    <a:lstStyle/>
                    <a:p>
                      <a:pPr algn="r"/>
                      <a:r>
                        <a:rPr lang="en-US" sz="1900" b="1" dirty="0" smtClean="0">
                          <a:solidFill>
                            <a:schemeClr val="accent6">
                              <a:lumMod val="75000"/>
                            </a:schemeClr>
                          </a:solidFill>
                          <a:effectLst>
                            <a:outerShdw blurRad="38100" dist="38100" dir="2700000" algn="tl">
                              <a:srgbClr val="000000">
                                <a:alpha val="43137"/>
                              </a:srgbClr>
                            </a:outerShdw>
                          </a:effectLst>
                        </a:rPr>
                        <a:t>Return</a:t>
                      </a:r>
                      <a:r>
                        <a:rPr lang="en-US" sz="1900" b="1" baseline="0" dirty="0" smtClean="0">
                          <a:solidFill>
                            <a:schemeClr val="accent6">
                              <a:lumMod val="75000"/>
                            </a:schemeClr>
                          </a:solidFill>
                          <a:effectLst>
                            <a:outerShdw blurRad="38100" dist="38100" dir="2700000" algn="tl">
                              <a:srgbClr val="000000">
                                <a:alpha val="43137"/>
                              </a:srgbClr>
                            </a:outerShdw>
                          </a:effectLst>
                        </a:rPr>
                        <a:t> On</a:t>
                      </a:r>
                      <a:r>
                        <a:rPr lang="en-US" sz="1900" baseline="0" dirty="0" smtClean="0">
                          <a:solidFill>
                            <a:schemeClr val="accent6">
                              <a:lumMod val="75000"/>
                            </a:schemeClr>
                          </a:solidFill>
                        </a:rPr>
                        <a:t> </a:t>
                      </a:r>
                      <a:r>
                        <a:rPr lang="en-US" sz="1900" b="1" baseline="0" dirty="0" smtClean="0">
                          <a:solidFill>
                            <a:schemeClr val="accent6">
                              <a:lumMod val="75000"/>
                            </a:schemeClr>
                          </a:solidFill>
                          <a:effectLst>
                            <a:outerShdw blurRad="38100" dist="38100" dir="2700000" algn="tl">
                              <a:srgbClr val="000000">
                                <a:alpha val="43137"/>
                              </a:srgbClr>
                            </a:outerShdw>
                          </a:effectLst>
                        </a:rPr>
                        <a:t>Tax Effort</a:t>
                      </a:r>
                      <a:endParaRPr lang="en-US" sz="1900" baseline="0" dirty="0" smtClean="0">
                        <a:solidFill>
                          <a:schemeClr val="accent6">
                            <a:lumMod val="75000"/>
                          </a:schemeClr>
                        </a:solidFill>
                      </a:endParaRPr>
                    </a:p>
                  </a:txBody>
                  <a:tcPr>
                    <a:solidFill>
                      <a:schemeClr val="accent2">
                        <a:lumMod val="40000"/>
                        <a:lumOff val="60000"/>
                      </a:schemeClr>
                    </a:solidFill>
                  </a:tcPr>
                </a:tc>
                <a:tc>
                  <a:txBody>
                    <a:bodyPr/>
                    <a:lstStyle/>
                    <a:p>
                      <a:pPr algn="ctr"/>
                      <a:r>
                        <a:rPr lang="en-US" sz="2000" b="1" dirty="0" smtClean="0">
                          <a:solidFill>
                            <a:schemeClr val="accent6">
                              <a:lumMod val="75000"/>
                            </a:schemeClr>
                          </a:solidFill>
                          <a:effectLst>
                            <a:outerShdw blurRad="38100" dist="38100" dir="2700000" algn="tl">
                              <a:srgbClr val="000000">
                                <a:alpha val="43137"/>
                              </a:srgbClr>
                            </a:outerShdw>
                          </a:effectLst>
                        </a:rPr>
                        <a:t>1.08</a:t>
                      </a:r>
                      <a:endParaRPr lang="en-US" sz="2000" b="1" dirty="0">
                        <a:solidFill>
                          <a:schemeClr val="accent6">
                            <a:lumMod val="75000"/>
                          </a:schemeClr>
                        </a:solidFill>
                        <a:effectLst>
                          <a:outerShdw blurRad="38100" dist="38100" dir="2700000" algn="tl">
                            <a:srgbClr val="000000">
                              <a:alpha val="43137"/>
                            </a:srgbClr>
                          </a:outerShdw>
                        </a:effectLst>
                      </a:endParaRPr>
                    </a:p>
                  </a:txBody>
                  <a:tcPr>
                    <a:solidFill>
                      <a:schemeClr val="accent2">
                        <a:lumMod val="40000"/>
                        <a:lumOff val="60000"/>
                      </a:schemeClr>
                    </a:solidFill>
                  </a:tcPr>
                </a:tc>
                <a:tc>
                  <a:txBody>
                    <a:bodyPr/>
                    <a:lstStyle/>
                    <a:p>
                      <a:pPr algn="ctr"/>
                      <a:r>
                        <a:rPr lang="en-US" sz="2000" b="1" dirty="0" smtClean="0">
                          <a:solidFill>
                            <a:schemeClr val="accent6">
                              <a:lumMod val="75000"/>
                            </a:schemeClr>
                          </a:solidFill>
                          <a:effectLst>
                            <a:outerShdw blurRad="38100" dist="38100" dir="2700000" algn="tl">
                              <a:srgbClr val="000000">
                                <a:alpha val="43137"/>
                              </a:srgbClr>
                            </a:outerShdw>
                          </a:effectLst>
                        </a:rPr>
                        <a:t>1.39</a:t>
                      </a:r>
                      <a:endParaRPr lang="en-US" sz="2000" b="1" dirty="0">
                        <a:solidFill>
                          <a:schemeClr val="accent6">
                            <a:lumMod val="75000"/>
                          </a:schemeClr>
                        </a:solidFill>
                        <a:effectLst>
                          <a:outerShdw blurRad="38100" dist="38100" dir="2700000" algn="tl">
                            <a:srgbClr val="000000">
                              <a:alpha val="43137"/>
                            </a:srgbClr>
                          </a:outerShdw>
                        </a:effectLst>
                      </a:endParaRPr>
                    </a:p>
                  </a:txBody>
                  <a:tcPr>
                    <a:solidFill>
                      <a:schemeClr val="accent2">
                        <a:lumMod val="40000"/>
                        <a:lumOff val="60000"/>
                      </a:schemeClr>
                    </a:solidFill>
                  </a:tcPr>
                </a:tc>
                <a:tc>
                  <a:txBody>
                    <a:bodyPr/>
                    <a:lstStyle/>
                    <a:p>
                      <a:pPr algn="ctr"/>
                      <a:r>
                        <a:rPr lang="en-US" sz="2000" b="1" dirty="0" smtClean="0">
                          <a:solidFill>
                            <a:schemeClr val="accent6">
                              <a:lumMod val="75000"/>
                            </a:schemeClr>
                          </a:solidFill>
                          <a:effectLst>
                            <a:outerShdw blurRad="38100" dist="38100" dir="2700000" algn="tl">
                              <a:srgbClr val="000000">
                                <a:alpha val="43137"/>
                              </a:srgbClr>
                            </a:outerShdw>
                          </a:effectLst>
                        </a:rPr>
                        <a:t>N/A</a:t>
                      </a:r>
                      <a:endParaRPr lang="en-US" sz="2000" b="1" dirty="0">
                        <a:solidFill>
                          <a:schemeClr val="accent6">
                            <a:lumMod val="75000"/>
                          </a:schemeClr>
                        </a:solidFill>
                        <a:effectLst>
                          <a:outerShdw blurRad="38100" dist="38100" dir="2700000" algn="tl">
                            <a:srgbClr val="000000">
                              <a:alpha val="43137"/>
                            </a:srgbClr>
                          </a:outerShdw>
                        </a:effectLst>
                      </a:endParaRPr>
                    </a:p>
                  </a:txBody>
                  <a:tcPr>
                    <a:solidFill>
                      <a:schemeClr val="accent2">
                        <a:lumMod val="40000"/>
                        <a:lumOff val="60000"/>
                      </a:schemeClr>
                    </a:solidFill>
                  </a:tcPr>
                </a:tc>
                <a:tc>
                  <a:txBody>
                    <a:bodyPr/>
                    <a:lstStyle/>
                    <a:p>
                      <a:pPr algn="ctr"/>
                      <a:r>
                        <a:rPr lang="en-US" sz="2000" b="1" dirty="0" smtClean="0">
                          <a:solidFill>
                            <a:schemeClr val="accent6">
                              <a:lumMod val="75000"/>
                            </a:schemeClr>
                          </a:solidFill>
                          <a:effectLst>
                            <a:outerShdw blurRad="38100" dist="38100" dir="2700000" algn="tl">
                              <a:srgbClr val="000000">
                                <a:alpha val="43137"/>
                              </a:srgbClr>
                            </a:outerShdw>
                          </a:effectLst>
                        </a:rPr>
                        <a:t>.78</a:t>
                      </a:r>
                      <a:endParaRPr lang="en-US" sz="2000" b="1" dirty="0">
                        <a:solidFill>
                          <a:schemeClr val="accent6">
                            <a:lumMod val="75000"/>
                          </a:schemeClr>
                        </a:solidFill>
                        <a:effectLst>
                          <a:outerShdw blurRad="38100" dist="38100" dir="2700000" algn="tl">
                            <a:srgbClr val="000000">
                              <a:alpha val="43137"/>
                            </a:srgbClr>
                          </a:outerShdw>
                        </a:effectLst>
                      </a:endParaRPr>
                    </a:p>
                  </a:txBody>
                  <a:tcPr>
                    <a:solidFill>
                      <a:schemeClr val="accent2">
                        <a:lumMod val="40000"/>
                        <a:lumOff val="60000"/>
                      </a:schemeClr>
                    </a:solidFill>
                  </a:tcPr>
                </a:tc>
                <a:tc>
                  <a:txBody>
                    <a:bodyPr/>
                    <a:lstStyle/>
                    <a:p>
                      <a:pPr algn="ctr"/>
                      <a:r>
                        <a:rPr lang="en-US" sz="2000" b="1" dirty="0" smtClean="0">
                          <a:solidFill>
                            <a:schemeClr val="accent6">
                              <a:lumMod val="75000"/>
                            </a:schemeClr>
                          </a:solidFill>
                          <a:effectLst>
                            <a:outerShdw blurRad="38100" dist="38100" dir="2700000" algn="tl">
                              <a:srgbClr val="000000">
                                <a:alpha val="43137"/>
                              </a:srgbClr>
                            </a:outerShdw>
                          </a:effectLst>
                        </a:rPr>
                        <a:t>1.95</a:t>
                      </a:r>
                      <a:endParaRPr lang="en-US" sz="2000" b="1" dirty="0">
                        <a:solidFill>
                          <a:schemeClr val="accent6">
                            <a:lumMod val="75000"/>
                          </a:schemeClr>
                        </a:solidFill>
                        <a:effectLst>
                          <a:outerShdw blurRad="38100" dist="38100" dir="2700000" algn="tl">
                            <a:srgbClr val="000000">
                              <a:alpha val="43137"/>
                            </a:srgbClr>
                          </a:outerShdw>
                        </a:effectLst>
                      </a:endParaRPr>
                    </a:p>
                  </a:txBody>
                  <a:tcPr>
                    <a:solidFill>
                      <a:schemeClr val="accent2">
                        <a:lumMod val="40000"/>
                        <a:lumOff val="60000"/>
                      </a:schemeClr>
                    </a:solidFill>
                  </a:tcPr>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630" y="5105399"/>
            <a:ext cx="2533650" cy="16668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8119" y="5105400"/>
            <a:ext cx="2990850" cy="1524000"/>
          </a:xfrm>
          <a:prstGeom prst="rect">
            <a:avLst/>
          </a:prstGeom>
        </p:spPr>
      </p:pic>
      <p:sp>
        <p:nvSpPr>
          <p:cNvPr id="4" name="TextBox 3"/>
          <p:cNvSpPr txBox="1"/>
          <p:nvPr/>
        </p:nvSpPr>
        <p:spPr>
          <a:xfrm>
            <a:off x="5163324" y="5405735"/>
            <a:ext cx="3313412" cy="646331"/>
          </a:xfrm>
          <a:prstGeom prst="rect">
            <a:avLst/>
          </a:prstGeom>
          <a:noFill/>
        </p:spPr>
        <p:txBody>
          <a:bodyPr wrap="square" rtlCol="0">
            <a:spAutoFit/>
          </a:bodyPr>
          <a:lstStyle/>
          <a:p>
            <a:r>
              <a:rPr lang="en-US" sz="2400" u="sng" dirty="0" smtClean="0">
                <a:solidFill>
                  <a:srgbClr val="00B050"/>
                </a:solidFill>
                <a:effectLst>
                  <a:outerShdw blurRad="38100" dist="38100" dir="2700000" algn="tl">
                    <a:srgbClr val="000000">
                      <a:alpha val="43137"/>
                    </a:srgbClr>
                  </a:outerShdw>
                </a:effectLst>
              </a:rPr>
              <a:t>25 Districts Participating</a:t>
            </a:r>
          </a:p>
          <a:p>
            <a:pPr algn="ctr"/>
            <a:r>
              <a:rPr lang="en-US" sz="1200" b="1" dirty="0"/>
              <a:t>Source: </a:t>
            </a:r>
            <a:r>
              <a:rPr lang="en-US" sz="1200" b="1" dirty="0" smtClean="0"/>
              <a:t>USBE </a:t>
            </a:r>
            <a:r>
              <a:rPr lang="en-US" sz="1200" b="1" dirty="0"/>
              <a:t>--   </a:t>
            </a:r>
            <a:r>
              <a:rPr lang="en-US" sz="1200" b="1" dirty="0" smtClean="0"/>
              <a:t>FY17 Preliminary Estimates</a:t>
            </a:r>
            <a:endParaRPr lang="en-US" sz="1200" b="1" dirty="0"/>
          </a:p>
        </p:txBody>
      </p:sp>
    </p:spTree>
    <p:extLst>
      <p:ext uri="{BB962C8B-B14F-4D97-AF65-F5344CB8AC3E}">
        <p14:creationId xmlns:p14="http://schemas.microsoft.com/office/powerpoint/2010/main" val="2962054743"/>
      </p:ext>
    </p:extLst>
  </p:cSld>
  <p:clrMapOvr>
    <a:masterClrMapping/>
  </p:clrMapOvr>
  <p:transition spd="med">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1401" y="533401"/>
            <a:ext cx="10018713" cy="947352"/>
          </a:xfrm>
        </p:spPr>
        <p:txBody>
          <a:bodyPr>
            <a:normAutofit fontScale="90000"/>
          </a:bodyPr>
          <a:lstStyle/>
          <a:p>
            <a:r>
              <a:rPr lang="en-US" sz="6000" u="sng" dirty="0" smtClean="0">
                <a:solidFill>
                  <a:srgbClr val="0070C0"/>
                </a:solidFill>
                <a:effectLst>
                  <a:outerShdw blurRad="38100" dist="38100" dir="2700000" algn="tl">
                    <a:srgbClr val="000000">
                      <a:alpha val="43137"/>
                    </a:srgbClr>
                  </a:outerShdw>
                </a:effectLst>
              </a:rPr>
              <a:t>School Building Programs</a:t>
            </a:r>
            <a:endParaRPr lang="en-US" sz="6000" u="sng"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91402" y="1927060"/>
            <a:ext cx="5864476" cy="980262"/>
          </a:xfrm>
        </p:spPr>
        <p:txBody>
          <a:bodyPr>
            <a:normAutofit fontScale="92500" lnSpcReduction="10000"/>
          </a:bodyPr>
          <a:lstStyle/>
          <a:p>
            <a:r>
              <a:rPr lang="en-US" sz="4000" dirty="0" smtClean="0">
                <a:effectLst>
                  <a:outerShdw blurRad="38100" dist="38100" dir="2700000" algn="tl">
                    <a:srgbClr val="000000">
                      <a:alpha val="43137"/>
                    </a:srgbClr>
                  </a:outerShdw>
                </a:effectLst>
              </a:rPr>
              <a:t>Capital Outlay Programs</a:t>
            </a:r>
            <a:r>
              <a:rPr lang="en-US" sz="1800" dirty="0" smtClean="0">
                <a:effectLst>
                  <a:outerShdw blurRad="38100" dist="38100" dir="2700000" algn="tl">
                    <a:srgbClr val="000000">
                      <a:alpha val="43137"/>
                    </a:srgbClr>
                  </a:outerShdw>
                </a:effectLst>
              </a:rPr>
              <a:t>  (Reference: Utah Code 53A-21-101,201,301)      </a:t>
            </a:r>
            <a:endParaRPr lang="en-US" sz="4000" dirty="0" smtClean="0">
              <a:effectLst>
                <a:outerShdw blurRad="38100" dist="38100" dir="2700000" algn="tl">
                  <a:srgbClr val="000000">
                    <a:alpha val="43137"/>
                  </a:srgbClr>
                </a:outerShdw>
              </a:effectLst>
            </a:endParaRPr>
          </a:p>
          <a:p>
            <a:pPr marL="457200" lvl="1" indent="0">
              <a:buNone/>
            </a:pPr>
            <a:endParaRPr lang="en-US" sz="2400" dirty="0"/>
          </a:p>
        </p:txBody>
      </p:sp>
      <p:sp>
        <p:nvSpPr>
          <p:cNvPr id="5" name="TextBox 4"/>
          <p:cNvSpPr txBox="1"/>
          <p:nvPr/>
        </p:nvSpPr>
        <p:spPr>
          <a:xfrm>
            <a:off x="1591401" y="2907322"/>
            <a:ext cx="6679388" cy="2400657"/>
          </a:xfrm>
          <a:prstGeom prst="rect">
            <a:avLst/>
          </a:prstGeom>
          <a:noFill/>
        </p:spPr>
        <p:txBody>
          <a:bodyPr wrap="square" rtlCol="0">
            <a:spAutoFit/>
          </a:bodyPr>
          <a:lstStyle/>
          <a:p>
            <a:pPr marL="342900" indent="-342900">
              <a:buFont typeface="+mj-lt"/>
              <a:buAutoNum type="arabicPeriod"/>
            </a:pPr>
            <a:r>
              <a:rPr lang="en-US" sz="3200" dirty="0" smtClean="0">
                <a:solidFill>
                  <a:srgbClr val="0070C0"/>
                </a:solidFill>
              </a:rPr>
              <a:t>Foundation </a:t>
            </a:r>
            <a:r>
              <a:rPr lang="en-US" sz="3200" dirty="0" smtClean="0">
                <a:solidFill>
                  <a:srgbClr val="FF0000"/>
                </a:solidFill>
                <a:sym typeface="Wingdings" panose="05000000000000000000" pitchFamily="2" charset="2"/>
              </a:rPr>
              <a:t></a:t>
            </a:r>
            <a:r>
              <a:rPr lang="en-US" sz="3200" dirty="0" smtClean="0">
                <a:solidFill>
                  <a:srgbClr val="FF0000"/>
                </a:solidFill>
              </a:rPr>
              <a:t> ($27.6 Million)</a:t>
            </a:r>
            <a:r>
              <a:rPr lang="en-US" dirty="0" smtClean="0">
                <a:solidFill>
                  <a:srgbClr val="FF0000"/>
                </a:solidFill>
              </a:rPr>
              <a:t>  Based on local property </a:t>
            </a:r>
            <a:r>
              <a:rPr lang="en-US" b="1" u="sng" dirty="0" smtClean="0">
                <a:solidFill>
                  <a:srgbClr val="FF0000"/>
                </a:solidFill>
                <a:effectLst>
                  <a:outerShdw blurRad="38100" dist="38100" dir="2700000" algn="tl">
                    <a:srgbClr val="000000">
                      <a:alpha val="43137"/>
                    </a:srgbClr>
                  </a:outerShdw>
                </a:effectLst>
              </a:rPr>
              <a:t>tax effort and tax yield </a:t>
            </a:r>
            <a:r>
              <a:rPr lang="en-US" dirty="0">
                <a:solidFill>
                  <a:srgbClr val="FF0000"/>
                </a:solidFill>
              </a:rPr>
              <a:t> </a:t>
            </a:r>
            <a:r>
              <a:rPr lang="en-US" dirty="0" smtClean="0">
                <a:solidFill>
                  <a:srgbClr val="FF0000"/>
                </a:solidFill>
              </a:rPr>
              <a:t>per student based on a foundation guaranteed funding level.  (14 Districts)</a:t>
            </a:r>
          </a:p>
          <a:p>
            <a:pPr marL="342900" indent="-342900">
              <a:buFont typeface="+mj-lt"/>
              <a:buAutoNum type="arabicPeriod"/>
            </a:pPr>
            <a:endParaRPr lang="en-US" sz="1400" dirty="0" smtClean="0">
              <a:solidFill>
                <a:srgbClr val="0070C0"/>
              </a:solidFill>
            </a:endParaRPr>
          </a:p>
          <a:p>
            <a:r>
              <a:rPr lang="en-US" sz="3200" dirty="0" smtClean="0">
                <a:solidFill>
                  <a:srgbClr val="0070C0"/>
                </a:solidFill>
              </a:rPr>
              <a:t>2.	Enrollment Growth </a:t>
            </a:r>
            <a:r>
              <a:rPr lang="en-US" sz="3200" dirty="0" smtClean="0">
                <a:solidFill>
                  <a:srgbClr val="FF0000"/>
                </a:solidFill>
                <a:sym typeface="Wingdings" panose="05000000000000000000" pitchFamily="2" charset="2"/>
              </a:rPr>
              <a:t>($5.6 Million)</a:t>
            </a:r>
            <a:r>
              <a:rPr lang="en-US" dirty="0" smtClean="0">
                <a:solidFill>
                  <a:srgbClr val="FF0000"/>
                </a:solidFill>
                <a:sym typeface="Wingdings" panose="05000000000000000000" pitchFamily="2" charset="2"/>
              </a:rPr>
              <a:t> Provides funding to school </a:t>
            </a:r>
            <a:r>
              <a:rPr lang="en-US" b="1" dirty="0" smtClean="0">
                <a:solidFill>
                  <a:srgbClr val="FF0000"/>
                </a:solidFill>
                <a:effectLst>
                  <a:outerShdw blurRad="38100" dist="38100" dir="2700000" algn="tl">
                    <a:srgbClr val="000000">
                      <a:alpha val="43137"/>
                    </a:srgbClr>
                  </a:outerShdw>
                </a:effectLst>
                <a:sym typeface="Wingdings" panose="05000000000000000000" pitchFamily="2" charset="2"/>
              </a:rPr>
              <a:t>districts experiencing net enrollment increases.</a:t>
            </a:r>
            <a:r>
              <a:rPr lang="en-US" dirty="0" smtClean="0">
                <a:solidFill>
                  <a:srgbClr val="FF0000"/>
                </a:solidFill>
                <a:sym typeface="Wingdings" panose="05000000000000000000" pitchFamily="2" charset="2"/>
              </a:rPr>
              <a:t> (17 Districts)</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4528" y="2005527"/>
            <a:ext cx="2619375" cy="17430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528" y="4103215"/>
            <a:ext cx="2619375" cy="1847850"/>
          </a:xfrm>
          <a:prstGeom prst="rect">
            <a:avLst/>
          </a:prstGeom>
        </p:spPr>
      </p:pic>
    </p:spTree>
    <p:extLst>
      <p:ext uri="{BB962C8B-B14F-4D97-AF65-F5344CB8AC3E}">
        <p14:creationId xmlns:p14="http://schemas.microsoft.com/office/powerpoint/2010/main" val="30666365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smtClean="0">
                <a:ln w="9525">
                  <a:solidFill>
                    <a:schemeClr val="bg1"/>
                  </a:solidFill>
                  <a:prstDash val="solid"/>
                </a:ln>
                <a:effectLst>
                  <a:outerShdw blurRad="12700" dist="38100" dir="2700000" algn="tl" rotWithShape="0">
                    <a:schemeClr val="bg1">
                      <a:lumMod val="50000"/>
                    </a:schemeClr>
                  </a:outerShdw>
                </a:effectLst>
              </a:rPr>
              <a:t>QUESTIONS ???</a:t>
            </a:r>
            <a:endParaRPr lang="en-US" sz="6000" b="1" u="sng" dirty="0">
              <a:ln w="9525">
                <a:solidFill>
                  <a:schemeClr val="bg1"/>
                </a:solidFill>
                <a:prstDash val="solid"/>
              </a:ln>
              <a:effectLst>
                <a:outerShdw blurRad="12700" dist="38100" dir="2700000" algn="tl" rotWithShape="0">
                  <a:schemeClr val="bg1">
                    <a:lumMod val="50000"/>
                  </a:schemeClr>
                </a:outerShdw>
              </a:effectLst>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3538" y="2717907"/>
            <a:ext cx="2619375" cy="1743075"/>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4873" y="4672911"/>
            <a:ext cx="2209800" cy="20669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2161" y="2693191"/>
            <a:ext cx="2762250" cy="165735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6625" y="4740490"/>
            <a:ext cx="2619375" cy="174307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75934" y="2650328"/>
            <a:ext cx="2619375" cy="1743075"/>
          </a:xfrm>
          <a:prstGeom prst="rect">
            <a:avLst/>
          </a:prstGeom>
        </p:spPr>
      </p:pic>
    </p:spTree>
    <p:extLst>
      <p:ext uri="{BB962C8B-B14F-4D97-AF65-F5344CB8AC3E}">
        <p14:creationId xmlns:p14="http://schemas.microsoft.com/office/powerpoint/2010/main" val="2433344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umbnailCAOCME3J.jpg"/>
          <p:cNvPicPr>
            <a:picLocks noChangeAspect="1"/>
          </p:cNvPicPr>
          <p:nvPr/>
        </p:nvPicPr>
        <p:blipFill>
          <a:blip r:embed="rId2" cstate="print"/>
          <a:stretch>
            <a:fillRect/>
          </a:stretch>
        </p:blipFill>
        <p:spPr>
          <a:xfrm>
            <a:off x="3048000" y="2209800"/>
            <a:ext cx="6096000" cy="3773714"/>
          </a:xfrm>
          <a:prstGeom prst="rect">
            <a:avLst/>
          </a:prstGeom>
        </p:spPr>
      </p:pic>
      <p:sp>
        <p:nvSpPr>
          <p:cNvPr id="4" name="TextBox 3"/>
          <p:cNvSpPr txBox="1"/>
          <p:nvPr/>
        </p:nvSpPr>
        <p:spPr>
          <a:xfrm>
            <a:off x="2971800" y="838201"/>
            <a:ext cx="6172200" cy="1200329"/>
          </a:xfrm>
          <a:prstGeom prst="rect">
            <a:avLst/>
          </a:prstGeom>
          <a:noFill/>
        </p:spPr>
        <p:txBody>
          <a:bodyPr wrap="square" rtlCol="0">
            <a:spAutoFit/>
          </a:bodyPr>
          <a:lstStyle/>
          <a:p>
            <a:pPr algn="ctr"/>
            <a:r>
              <a:rPr lang="en-US" sz="3600" b="1" dirty="0" smtClean="0">
                <a:solidFill>
                  <a:schemeClr val="accent6">
                    <a:lumMod val="75000"/>
                  </a:schemeClr>
                </a:solidFill>
                <a:effectLst>
                  <a:outerShdw blurRad="38100" dist="38100" dir="2700000" algn="tl">
                    <a:srgbClr val="000000">
                      <a:alpha val="43137"/>
                    </a:srgbClr>
                  </a:outerShdw>
                </a:effectLst>
              </a:rPr>
              <a:t>Pulling Together, Great Things Can Happen </a:t>
            </a:r>
            <a:r>
              <a:rPr lang="en-US" sz="3600" b="1" dirty="0">
                <a:solidFill>
                  <a:schemeClr val="accent6">
                    <a:lumMod val="75000"/>
                  </a:schemeClr>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252078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318052"/>
            <a:ext cx="10018713" cy="556591"/>
          </a:xfrm>
        </p:spPr>
        <p:txBody>
          <a:bodyPr>
            <a:normAutofit/>
          </a:bodyPr>
          <a:lstStyle/>
          <a:p>
            <a:pPr algn="l"/>
            <a:r>
              <a:rPr lang="en-US" sz="2800" u="sng" dirty="0">
                <a:solidFill>
                  <a:srgbClr val="0070C0"/>
                </a:solidFill>
                <a:effectLst>
                  <a:outerShdw blurRad="38100" dist="38100" dir="2700000" algn="tl">
                    <a:srgbClr val="000000">
                      <a:alpha val="43137"/>
                    </a:srgbClr>
                  </a:outerShdw>
                </a:effectLst>
              </a:rPr>
              <a:t>SCHOOL BOARDS AND </a:t>
            </a:r>
            <a:r>
              <a:rPr lang="en-US" sz="2800" u="sng" dirty="0" smtClean="0">
                <a:solidFill>
                  <a:srgbClr val="0070C0"/>
                </a:solidFill>
                <a:effectLst>
                  <a:outerShdw blurRad="38100" dist="38100" dir="2700000" algn="tl">
                    <a:srgbClr val="000000">
                      <a:alpha val="43137"/>
                    </a:srgbClr>
                  </a:outerShdw>
                </a:effectLst>
              </a:rPr>
              <a:t>BUDGETS  --- </a:t>
            </a:r>
            <a:r>
              <a:rPr lang="en-US" sz="1600" u="sng" dirty="0" smtClean="0">
                <a:solidFill>
                  <a:srgbClr val="0070C0"/>
                </a:solidFill>
                <a:effectLst>
                  <a:outerShdw blurRad="38100" dist="38100" dir="2700000" algn="tl">
                    <a:srgbClr val="000000">
                      <a:alpha val="43137"/>
                    </a:srgbClr>
                  </a:outerShdw>
                </a:effectLst>
              </a:rPr>
              <a:t>Continued</a:t>
            </a:r>
            <a:endParaRPr lang="en-US" sz="1600" dirty="0"/>
          </a:p>
        </p:txBody>
      </p:sp>
      <p:sp>
        <p:nvSpPr>
          <p:cNvPr id="3" name="TextBox 2"/>
          <p:cNvSpPr txBox="1"/>
          <p:nvPr/>
        </p:nvSpPr>
        <p:spPr>
          <a:xfrm>
            <a:off x="1860606" y="1463040"/>
            <a:ext cx="9573370" cy="5170646"/>
          </a:xfrm>
          <a:prstGeom prst="rect">
            <a:avLst/>
          </a:prstGeom>
          <a:noFill/>
        </p:spPr>
        <p:txBody>
          <a:bodyPr wrap="square" rtlCol="0">
            <a:spAutoFit/>
          </a:bodyPr>
          <a:lstStyle/>
          <a:p>
            <a:r>
              <a:rPr lang="en-US" sz="2400" i="1" u="sng" dirty="0" smtClean="0"/>
              <a:t>Title 53 A --- Utah Code Annotated  --- State System of Public Education</a:t>
            </a:r>
          </a:p>
          <a:p>
            <a:endParaRPr lang="en-US" dirty="0" smtClean="0"/>
          </a:p>
          <a:p>
            <a:pPr marL="285750" indent="-285750">
              <a:buFont typeface="Arial" panose="020B0604020202020204" pitchFamily="34" charset="0"/>
              <a:buChar char="•"/>
            </a:pPr>
            <a:r>
              <a:rPr lang="en-US" u="sng" dirty="0" smtClean="0"/>
              <a:t>Chapter 3 --- Local School Boards</a:t>
            </a:r>
          </a:p>
          <a:p>
            <a:pPr marL="742950" lvl="1" indent="-285750">
              <a:buFont typeface="Wingdings" panose="05000000000000000000" pitchFamily="2" charset="2"/>
              <a:buChar char="Ø"/>
            </a:pPr>
            <a:r>
              <a:rPr lang="en-US" dirty="0" smtClean="0"/>
              <a:t>53A-3-402(2) --- </a:t>
            </a:r>
            <a:r>
              <a:rPr lang="en-US" dirty="0"/>
              <a:t>Local school boards shall spend minimum school program funds for programs and activities for which the State Board of Education has established minimum standards or rules under Section </a:t>
            </a:r>
            <a:r>
              <a:rPr lang="en-US" dirty="0" smtClean="0">
                <a:hlinkClick r:id="rId2"/>
              </a:rPr>
              <a:t>53A-1-402</a:t>
            </a:r>
            <a:r>
              <a:rPr lang="en-US" dirty="0" smtClean="0"/>
              <a:t>.</a:t>
            </a:r>
          </a:p>
          <a:p>
            <a:pPr marL="742950" lvl="1" indent="-285750">
              <a:buFont typeface="Wingdings" panose="05000000000000000000" pitchFamily="2" charset="2"/>
              <a:buChar char="Ø"/>
            </a:pPr>
            <a:r>
              <a:rPr lang="en-US" dirty="0" smtClean="0"/>
              <a:t>53 A-3-402 (3) --- </a:t>
            </a:r>
            <a:r>
              <a:rPr lang="en-US" dirty="0"/>
              <a:t>A board may purchase, sell, and make improvements on school sites, buildings, and equipment and construct, erect, and furnish school </a:t>
            </a:r>
            <a:r>
              <a:rPr lang="en-US" dirty="0" smtClean="0"/>
              <a:t>buildings.</a:t>
            </a:r>
          </a:p>
          <a:p>
            <a:pPr lvl="1"/>
            <a:endParaRPr lang="en-US" dirty="0" smtClean="0"/>
          </a:p>
          <a:p>
            <a:pPr marL="285750" indent="-285750">
              <a:buFont typeface="Arial" panose="020B0604020202020204" pitchFamily="34" charset="0"/>
              <a:buChar char="•"/>
            </a:pPr>
            <a:r>
              <a:rPr lang="en-US" u="sng" dirty="0" smtClean="0"/>
              <a:t>Chapter 19 --- School district and charter school budgets</a:t>
            </a:r>
          </a:p>
          <a:p>
            <a:pPr marL="742950" lvl="1" indent="-285750">
              <a:buFont typeface="Wingdings" panose="05000000000000000000" pitchFamily="2" charset="2"/>
              <a:buChar char="Ø"/>
            </a:pPr>
            <a:r>
              <a:rPr lang="en-US" dirty="0" smtClean="0"/>
              <a:t>53A-19-101(2) --- </a:t>
            </a:r>
            <a:r>
              <a:rPr lang="en-US" dirty="0"/>
              <a:t>Before June 1 of each year, </a:t>
            </a:r>
            <a:r>
              <a:rPr lang="en-US" i="1" u="sng" dirty="0">
                <a:solidFill>
                  <a:schemeClr val="accent6">
                    <a:lumMod val="75000"/>
                  </a:schemeClr>
                </a:solidFill>
              </a:rPr>
              <a:t>the budget officer </a:t>
            </a:r>
            <a:r>
              <a:rPr lang="en-US" dirty="0"/>
              <a:t>shall prepare a tentative budget, with supporting documentation, to be submitted to the budget officer's governing board</a:t>
            </a:r>
            <a:r>
              <a:rPr lang="en-US" dirty="0" smtClean="0"/>
              <a:t>.</a:t>
            </a:r>
          </a:p>
          <a:p>
            <a:pPr marL="742950" lvl="1" indent="-285750">
              <a:buFont typeface="Wingdings" panose="05000000000000000000" pitchFamily="2" charset="2"/>
              <a:buChar char="Ø"/>
            </a:pPr>
            <a:r>
              <a:rPr lang="en-US" dirty="0" smtClean="0"/>
              <a:t>53A-19-102(2)(a) --- </a:t>
            </a:r>
            <a:r>
              <a:rPr lang="en-US" dirty="0"/>
              <a:t>For a school district, before June 22 of each year, a local school board shall adopt a budget and make appropriations for the next fiscal year.</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51220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318052"/>
            <a:ext cx="10018713" cy="556591"/>
          </a:xfrm>
        </p:spPr>
        <p:txBody>
          <a:bodyPr>
            <a:normAutofit/>
          </a:bodyPr>
          <a:lstStyle/>
          <a:p>
            <a:pPr algn="l"/>
            <a:r>
              <a:rPr lang="en-US" sz="2800" u="sng" dirty="0">
                <a:solidFill>
                  <a:srgbClr val="0070C0"/>
                </a:solidFill>
                <a:effectLst>
                  <a:outerShdw blurRad="38100" dist="38100" dir="2700000" algn="tl">
                    <a:srgbClr val="000000">
                      <a:alpha val="43137"/>
                    </a:srgbClr>
                  </a:outerShdw>
                </a:effectLst>
              </a:rPr>
              <a:t>SCHOOL BOARDS AND </a:t>
            </a:r>
            <a:r>
              <a:rPr lang="en-US" sz="2800" u="sng" dirty="0" smtClean="0">
                <a:solidFill>
                  <a:srgbClr val="0070C0"/>
                </a:solidFill>
                <a:effectLst>
                  <a:outerShdw blurRad="38100" dist="38100" dir="2700000" algn="tl">
                    <a:srgbClr val="000000">
                      <a:alpha val="43137"/>
                    </a:srgbClr>
                  </a:outerShdw>
                </a:effectLst>
              </a:rPr>
              <a:t>BUDGETS  --- </a:t>
            </a:r>
            <a:r>
              <a:rPr lang="en-US" sz="1600" u="sng" dirty="0" smtClean="0">
                <a:solidFill>
                  <a:srgbClr val="0070C0"/>
                </a:solidFill>
                <a:effectLst>
                  <a:outerShdw blurRad="38100" dist="38100" dir="2700000" algn="tl">
                    <a:srgbClr val="000000">
                      <a:alpha val="43137"/>
                    </a:srgbClr>
                  </a:outerShdw>
                </a:effectLst>
              </a:rPr>
              <a:t>Continued</a:t>
            </a:r>
            <a:endParaRPr lang="en-US" sz="1600" dirty="0"/>
          </a:p>
        </p:txBody>
      </p:sp>
      <p:sp>
        <p:nvSpPr>
          <p:cNvPr id="3" name="TextBox 2"/>
          <p:cNvSpPr txBox="1"/>
          <p:nvPr/>
        </p:nvSpPr>
        <p:spPr>
          <a:xfrm>
            <a:off x="1844702" y="2997642"/>
            <a:ext cx="9303025" cy="4339650"/>
          </a:xfrm>
          <a:prstGeom prst="rect">
            <a:avLst/>
          </a:prstGeom>
          <a:noFill/>
        </p:spPr>
        <p:txBody>
          <a:bodyPr wrap="square" rtlCol="0">
            <a:spAutoFit/>
          </a:bodyPr>
          <a:lstStyle/>
          <a:p>
            <a:r>
              <a:rPr lang="en-US" sz="6000" dirty="0" smtClean="0">
                <a:solidFill>
                  <a:schemeClr val="tx2"/>
                </a:solidFill>
                <a:effectLst>
                  <a:outerShdw blurRad="38100" dist="38100" dir="2700000" algn="tl">
                    <a:srgbClr val="000000">
                      <a:alpha val="43137"/>
                    </a:srgbClr>
                  </a:outerShdw>
                </a:effectLst>
              </a:rPr>
              <a:t>Who is the “Budget Officer”?</a:t>
            </a:r>
          </a:p>
          <a:p>
            <a:pPr algn="ctr"/>
            <a:endParaRPr lang="en-US" sz="2000" dirty="0" smtClean="0">
              <a:effectLst>
                <a:outerShdw blurRad="38100" dist="38100" dir="2700000" algn="tl">
                  <a:srgbClr val="000000">
                    <a:alpha val="43137"/>
                  </a:srgbClr>
                </a:outerShdw>
              </a:effectLst>
            </a:endParaRPr>
          </a:p>
          <a:p>
            <a:pPr marL="514350" indent="-514350">
              <a:buAutoNum type="alphaLcParenR"/>
            </a:pPr>
            <a:r>
              <a:rPr lang="en-US" sz="3200" dirty="0" smtClean="0">
                <a:effectLst>
                  <a:outerShdw blurRad="38100" dist="38100" dir="2700000" algn="tl">
                    <a:srgbClr val="000000">
                      <a:alpha val="43137"/>
                    </a:srgbClr>
                  </a:outerShdw>
                </a:effectLst>
              </a:rPr>
              <a:t>District Superintendent</a:t>
            </a:r>
          </a:p>
          <a:p>
            <a:pPr marL="514350" indent="-514350">
              <a:buAutoNum type="alphaLcParenR"/>
            </a:pPr>
            <a:r>
              <a:rPr lang="en-US" sz="3200" dirty="0" smtClean="0">
                <a:effectLst>
                  <a:outerShdw blurRad="38100" dist="38100" dir="2700000" algn="tl">
                    <a:srgbClr val="000000">
                      <a:alpha val="43137"/>
                    </a:srgbClr>
                  </a:outerShdw>
                </a:effectLst>
              </a:rPr>
              <a:t>District Budget Director</a:t>
            </a:r>
          </a:p>
          <a:p>
            <a:pPr marL="514350" indent="-514350">
              <a:buAutoNum type="alphaLcParenR"/>
            </a:pPr>
            <a:r>
              <a:rPr lang="en-US" sz="3200" dirty="0" smtClean="0">
                <a:effectLst>
                  <a:outerShdw blurRad="38100" dist="38100" dir="2700000" algn="tl">
                    <a:srgbClr val="000000">
                      <a:alpha val="43137"/>
                    </a:srgbClr>
                  </a:outerShdw>
                </a:effectLst>
              </a:rPr>
              <a:t>Business Administrator</a:t>
            </a:r>
          </a:p>
          <a:p>
            <a:pPr marL="514350" indent="-514350">
              <a:buAutoNum type="alphaLcParenR"/>
            </a:pPr>
            <a:r>
              <a:rPr lang="en-US" sz="3200" dirty="0" smtClean="0">
                <a:effectLst>
                  <a:outerShdw blurRad="38100" dist="38100" dir="2700000" algn="tl">
                    <a:srgbClr val="000000">
                      <a:alpha val="43137"/>
                    </a:srgbClr>
                  </a:outerShdw>
                </a:effectLst>
              </a:rPr>
              <a:t>Local Board President</a:t>
            </a:r>
          </a:p>
          <a:p>
            <a:pPr marL="514350" indent="-514350" algn="ctr">
              <a:buAutoNum type="alphaLcParenR"/>
            </a:pPr>
            <a:endParaRPr lang="en-US" sz="3200"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8919" y="1097280"/>
            <a:ext cx="5080884" cy="155845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2039" y="4348700"/>
            <a:ext cx="1976562" cy="1976562"/>
          </a:xfrm>
          <a:prstGeom prst="rect">
            <a:avLst/>
          </a:prstGeom>
        </p:spPr>
      </p:pic>
    </p:spTree>
    <p:extLst>
      <p:ext uri="{BB962C8B-B14F-4D97-AF65-F5344CB8AC3E}">
        <p14:creationId xmlns:p14="http://schemas.microsoft.com/office/powerpoint/2010/main" val="308748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318052"/>
            <a:ext cx="10018713" cy="556591"/>
          </a:xfrm>
        </p:spPr>
        <p:txBody>
          <a:bodyPr>
            <a:normAutofit/>
          </a:bodyPr>
          <a:lstStyle/>
          <a:p>
            <a:pPr algn="l"/>
            <a:r>
              <a:rPr lang="en-US" sz="2800" u="sng" dirty="0">
                <a:solidFill>
                  <a:srgbClr val="0070C0"/>
                </a:solidFill>
                <a:effectLst>
                  <a:outerShdw blurRad="38100" dist="38100" dir="2700000" algn="tl">
                    <a:srgbClr val="000000">
                      <a:alpha val="43137"/>
                    </a:srgbClr>
                  </a:outerShdw>
                </a:effectLst>
              </a:rPr>
              <a:t>SCHOOL BOARDS AND </a:t>
            </a:r>
            <a:r>
              <a:rPr lang="en-US" sz="2800" u="sng" dirty="0" smtClean="0">
                <a:solidFill>
                  <a:srgbClr val="0070C0"/>
                </a:solidFill>
                <a:effectLst>
                  <a:outerShdw blurRad="38100" dist="38100" dir="2700000" algn="tl">
                    <a:srgbClr val="000000">
                      <a:alpha val="43137"/>
                    </a:srgbClr>
                  </a:outerShdw>
                </a:effectLst>
              </a:rPr>
              <a:t>BUDGETS  --- </a:t>
            </a:r>
            <a:r>
              <a:rPr lang="en-US" sz="1600" u="sng" dirty="0" smtClean="0">
                <a:solidFill>
                  <a:srgbClr val="0070C0"/>
                </a:solidFill>
                <a:effectLst>
                  <a:outerShdw blurRad="38100" dist="38100" dir="2700000" algn="tl">
                    <a:srgbClr val="000000">
                      <a:alpha val="43137"/>
                    </a:srgbClr>
                  </a:outerShdw>
                </a:effectLst>
              </a:rPr>
              <a:t>Continued</a:t>
            </a:r>
            <a:endParaRPr lang="en-US" sz="1600" dirty="0"/>
          </a:p>
        </p:txBody>
      </p:sp>
      <p:sp>
        <p:nvSpPr>
          <p:cNvPr id="3" name="TextBox 2"/>
          <p:cNvSpPr txBox="1"/>
          <p:nvPr/>
        </p:nvSpPr>
        <p:spPr>
          <a:xfrm>
            <a:off x="1484311" y="1510748"/>
            <a:ext cx="9573370" cy="5539978"/>
          </a:xfrm>
          <a:prstGeom prst="rect">
            <a:avLst/>
          </a:prstGeom>
          <a:noFill/>
        </p:spPr>
        <p:txBody>
          <a:bodyPr wrap="square" rtlCol="0">
            <a:spAutoFit/>
          </a:bodyPr>
          <a:lstStyle/>
          <a:p>
            <a:r>
              <a:rPr lang="en-US" sz="2800" u="sng" dirty="0" smtClean="0">
                <a:effectLst>
                  <a:outerShdw blurRad="38100" dist="38100" dir="2700000" algn="tl">
                    <a:srgbClr val="000000">
                      <a:alpha val="43137"/>
                    </a:srgbClr>
                  </a:outerShdw>
                </a:effectLst>
              </a:rPr>
              <a:t>Role of the Business Administrator in the Budget Process?</a:t>
            </a:r>
          </a:p>
          <a:p>
            <a:endParaRPr lang="en-US" dirty="0"/>
          </a:p>
          <a:p>
            <a:endParaRPr lang="en-US" dirty="0" smtClean="0"/>
          </a:p>
          <a:p>
            <a:pPr marL="285750" indent="-285750">
              <a:buFont typeface="Arial" panose="020B0604020202020204" pitchFamily="34" charset="0"/>
              <a:buChar char="•"/>
            </a:pPr>
            <a:r>
              <a:rPr lang="en-US" sz="2400" i="1" dirty="0" smtClean="0">
                <a:solidFill>
                  <a:srgbClr val="0070C0"/>
                </a:solidFill>
                <a:effectLst>
                  <a:outerShdw blurRad="38100" dist="38100" dir="2700000" algn="tl">
                    <a:srgbClr val="000000">
                      <a:alpha val="43137"/>
                    </a:srgbClr>
                  </a:outerShdw>
                </a:effectLst>
              </a:rPr>
              <a:t>53A-3-303 --- Duties of business administrator</a:t>
            </a:r>
          </a:p>
          <a:p>
            <a:pPr marL="285750"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i="1" u="sng" dirty="0">
                <a:solidFill>
                  <a:srgbClr val="0070C0"/>
                </a:solidFill>
              </a:rPr>
              <a:t>assist the superintendent in the preparation and submission of budget documents</a:t>
            </a:r>
            <a:r>
              <a:rPr lang="en-US" dirty="0"/>
              <a:t> and statistical and fiscal reports required by law or the State Board of Education</a:t>
            </a:r>
            <a:r>
              <a:rPr lang="en-US" dirty="0" smtClean="0"/>
              <a:t>;</a:t>
            </a:r>
          </a:p>
          <a:p>
            <a:pPr marL="742950" lvl="1" indent="-285750">
              <a:buFont typeface="Arial" panose="020B0604020202020204" pitchFamily="34" charset="0"/>
              <a:buChar char="•"/>
            </a:pPr>
            <a:endParaRPr lang="en-US" sz="800" dirty="0"/>
          </a:p>
          <a:p>
            <a:pPr marL="742950" lvl="1" indent="-285750">
              <a:buFont typeface="Arial" panose="020B0604020202020204" pitchFamily="34" charset="0"/>
              <a:buChar char="•"/>
            </a:pPr>
            <a:r>
              <a:rPr lang="en-US" dirty="0" smtClean="0"/>
              <a:t>be </a:t>
            </a:r>
            <a:r>
              <a:rPr lang="en-US" dirty="0"/>
              <a:t>custodian of all district funds, be responsible and accountable for all money received and disbursed, and keep accurate records of all revenues received and their sources</a:t>
            </a:r>
            <a:r>
              <a:rPr lang="en-US" dirty="0" smtClean="0"/>
              <a:t>;</a:t>
            </a:r>
          </a:p>
          <a:p>
            <a:pPr marL="742950" lvl="1" indent="-285750">
              <a:buFont typeface="Arial" panose="020B0604020202020204" pitchFamily="34" charset="0"/>
              <a:buChar char="•"/>
            </a:pPr>
            <a:endParaRPr lang="en-US" sz="800" dirty="0" smtClean="0"/>
          </a:p>
          <a:p>
            <a:pPr marL="742950" lvl="1" indent="-285750">
              <a:buFont typeface="Arial" panose="020B0604020202020204" pitchFamily="34" charset="0"/>
              <a:buChar char="•"/>
            </a:pPr>
            <a:r>
              <a:rPr lang="en-US" dirty="0"/>
              <a:t>prepare and submit to the board each month a written report of the district's receipts and expenditures</a:t>
            </a:r>
            <a:r>
              <a:rPr lang="en-US" dirty="0" smtClean="0"/>
              <a:t>;</a:t>
            </a:r>
          </a:p>
          <a:p>
            <a:pPr marL="742950" lvl="1" indent="-285750">
              <a:buFont typeface="Arial" panose="020B0604020202020204" pitchFamily="34" charset="0"/>
              <a:buChar char="•"/>
            </a:pPr>
            <a:endParaRPr lang="en-US" sz="800" dirty="0" smtClean="0"/>
          </a:p>
          <a:p>
            <a:pPr marL="742950" lvl="1" indent="-285750">
              <a:buFont typeface="Arial" panose="020B0604020202020204" pitchFamily="34" charset="0"/>
              <a:buChar char="•"/>
            </a:pPr>
            <a:r>
              <a:rPr lang="en-US" dirty="0"/>
              <a:t>prepare and submit to the board a detailed annual statement for the period ending June 30, of the revenue and expenditures, including beginning and ending fund balances</a:t>
            </a:r>
            <a:r>
              <a:rPr lang="en-US" dirty="0" smtClean="0"/>
              <a:t>;</a:t>
            </a:r>
          </a:p>
          <a:p>
            <a:pPr marL="742950" lvl="1" indent="-285750">
              <a:buFont typeface="Arial" panose="020B0604020202020204" pitchFamily="34" charset="0"/>
              <a:buChar char="•"/>
            </a:pPr>
            <a:endParaRPr lang="en-US" sz="800" dirty="0" smtClean="0"/>
          </a:p>
          <a:p>
            <a:pPr marL="742950" lvl="1" indent="-285750">
              <a:buFont typeface="Arial" panose="020B0604020202020204" pitchFamily="34" charset="0"/>
              <a:buChar char="•"/>
            </a:pPr>
            <a:r>
              <a:rPr lang="en-US" dirty="0" smtClean="0"/>
              <a:t>insure </a:t>
            </a:r>
            <a:r>
              <a:rPr lang="en-US" dirty="0"/>
              <a:t>that adequate internal controls are in place to safeguard the district's </a:t>
            </a:r>
            <a:r>
              <a:rPr lang="en-US" dirty="0" smtClean="0"/>
              <a:t>funds.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15" name="AutoShape 3" descr="Image result for Trivia Ques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5" descr="Image result for Trivia Ques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7" descr="Image result for Trivia Questi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2735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1000"/>
                                        <p:tgtEl>
                                          <p:spTgt spid="3">
                                            <p:txEl>
                                              <p:pRg st="5" end="5"/>
                                            </p:txEl>
                                          </p:spTgt>
                                        </p:tgtEl>
                                      </p:cBhvr>
                                    </p:animEffect>
                                    <p:anim calcmode="lin" valueType="num">
                                      <p:cBhvr>
                                        <p:cTn id="1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1000"/>
                                        <p:tgtEl>
                                          <p:spTgt spid="3">
                                            <p:txEl>
                                              <p:pRg st="7" end="7"/>
                                            </p:txEl>
                                          </p:spTgt>
                                        </p:tgtEl>
                                      </p:cBhvr>
                                    </p:animEffect>
                                    <p:anim calcmode="lin" valueType="num">
                                      <p:cBhvr>
                                        <p:cTn id="2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1000"/>
                                        <p:tgtEl>
                                          <p:spTgt spid="3">
                                            <p:txEl>
                                              <p:pRg st="9" end="9"/>
                                            </p:txEl>
                                          </p:spTgt>
                                        </p:tgtEl>
                                      </p:cBhvr>
                                    </p:animEffect>
                                    <p:anim calcmode="lin" valueType="num">
                                      <p:cBhvr>
                                        <p:cTn id="2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1000"/>
                                        <p:tgtEl>
                                          <p:spTgt spid="3">
                                            <p:txEl>
                                              <p:pRg st="11" end="11"/>
                                            </p:txEl>
                                          </p:spTgt>
                                        </p:tgtEl>
                                      </p:cBhvr>
                                    </p:animEffect>
                                    <p:anim calcmode="lin" valueType="num">
                                      <p:cBhvr>
                                        <p:cTn id="3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Effect transition="in" filter="fade">
                                      <p:cBhvr>
                                        <p:cTn id="41" dur="1000"/>
                                        <p:tgtEl>
                                          <p:spTgt spid="3">
                                            <p:txEl>
                                              <p:pRg st="13" end="13"/>
                                            </p:txEl>
                                          </p:spTgt>
                                        </p:tgtEl>
                                      </p:cBhvr>
                                    </p:animEffect>
                                    <p:anim calcmode="lin" valueType="num">
                                      <p:cBhvr>
                                        <p:cTn id="42"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952169"/>
          </a:xfrm>
        </p:spPr>
        <p:txBody>
          <a:bodyPr/>
          <a:lstStyle/>
          <a:p>
            <a:r>
              <a:rPr lang="en-US" u="sng" dirty="0" smtClean="0">
                <a:solidFill>
                  <a:srgbClr val="0070C0"/>
                </a:solidFill>
                <a:effectLst>
                  <a:outerShdw blurRad="38100" dist="38100" dir="2700000" algn="tl">
                    <a:srgbClr val="000000">
                      <a:alpha val="43137"/>
                    </a:srgbClr>
                  </a:outerShdw>
                </a:effectLst>
              </a:rPr>
              <a:t>SCHOOL FINANCE FUNDAMENTALS</a:t>
            </a:r>
            <a:endParaRPr lang="en-US" dirty="0"/>
          </a:p>
        </p:txBody>
      </p:sp>
      <p:pic>
        <p:nvPicPr>
          <p:cNvPr id="1034" name="Picture 10" descr="Image result for budget p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9315" y="4311915"/>
            <a:ext cx="2151685" cy="20487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80058" y="2815871"/>
            <a:ext cx="5913257" cy="1631216"/>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rPr>
              <a:t>WHERE DOES IT COME FROM?</a:t>
            </a:r>
          </a:p>
          <a:p>
            <a:pPr algn="ctr"/>
            <a:endParaRPr lang="en-US" sz="3600" dirty="0">
              <a:effectLst>
                <a:outerShdw blurRad="38100" dist="38100" dir="2700000" algn="tl">
                  <a:srgbClr val="000000">
                    <a:alpha val="43137"/>
                  </a:srgbClr>
                </a:outerShdw>
              </a:effectLst>
            </a:endParaRPr>
          </a:p>
          <a:p>
            <a:pPr algn="ctr"/>
            <a:r>
              <a:rPr lang="en-US" sz="3200" dirty="0" smtClean="0">
                <a:effectLst>
                  <a:outerShdw blurRad="38100" dist="38100" dir="2700000" algn="tl">
                    <a:srgbClr val="000000">
                      <a:alpha val="43137"/>
                    </a:srgbClr>
                  </a:outerShdw>
                </a:effectLst>
              </a:rPr>
              <a:t>WHERE DOES IT GO?</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1290" y="2464905"/>
            <a:ext cx="2162175" cy="21145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5077" y="4617620"/>
            <a:ext cx="2619375" cy="17430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3315" y="1673490"/>
            <a:ext cx="1733550" cy="2638425"/>
          </a:xfrm>
          <a:prstGeom prst="rect">
            <a:avLst/>
          </a:prstGeom>
        </p:spPr>
      </p:pic>
    </p:spTree>
    <p:extLst>
      <p:ext uri="{BB962C8B-B14F-4D97-AF65-F5344CB8AC3E}">
        <p14:creationId xmlns:p14="http://schemas.microsoft.com/office/powerpoint/2010/main" val="398437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790" y="1168841"/>
            <a:ext cx="5611413" cy="898497"/>
          </a:xfrm>
        </p:spPr>
        <p:txBody>
          <a:bodyPr>
            <a:normAutofit fontScale="90000"/>
          </a:bodyPr>
          <a:lstStyle/>
          <a:p>
            <a:r>
              <a:rPr lang="en-US" sz="6000" u="sng" dirty="0" smtClean="0">
                <a:ln w="0"/>
                <a:solidFill>
                  <a:srgbClr val="0070C0"/>
                </a:solidFill>
                <a:effectLst>
                  <a:outerShdw blurRad="38100" dist="38100" dir="2700000" algn="tl">
                    <a:srgbClr val="000000">
                      <a:alpha val="43137"/>
                    </a:srgbClr>
                  </a:outerShdw>
                </a:effectLst>
                <a:uFill>
                  <a:solidFill>
                    <a:schemeClr val="accent1">
                      <a:lumMod val="75000"/>
                    </a:schemeClr>
                  </a:solidFill>
                </a:uFill>
              </a:rPr>
              <a:t>MOVING TARGET</a:t>
            </a:r>
            <a:endParaRPr lang="en-US" dirty="0">
              <a:solidFill>
                <a:srgbClr val="0070C0"/>
              </a:solidFill>
            </a:endParaRPr>
          </a:p>
        </p:txBody>
      </p:sp>
      <p:sp>
        <p:nvSpPr>
          <p:cNvPr id="3" name="Content Placeholder 2"/>
          <p:cNvSpPr>
            <a:spLocks noGrp="1"/>
          </p:cNvSpPr>
          <p:nvPr>
            <p:ph idx="1"/>
          </p:nvPr>
        </p:nvSpPr>
        <p:spPr>
          <a:xfrm>
            <a:off x="1757439" y="2269474"/>
            <a:ext cx="8842201" cy="3984057"/>
          </a:xfrm>
        </p:spPr>
        <p:txBody>
          <a:bodyPr>
            <a:noAutofit/>
          </a:bodyPr>
          <a:lstStyle/>
          <a:p>
            <a:r>
              <a:rPr lang="en-US" sz="4000" dirty="0" smtClean="0">
                <a:ln w="0"/>
                <a:effectLst>
                  <a:outerShdw blurRad="38100" dist="19050" dir="2700000" algn="tl" rotWithShape="0">
                    <a:schemeClr val="dk1">
                      <a:alpha val="40000"/>
                    </a:schemeClr>
                  </a:outerShdw>
                </a:effectLst>
              </a:rPr>
              <a:t>PRELIMINARY ESTIMATES</a:t>
            </a:r>
          </a:p>
          <a:p>
            <a:r>
              <a:rPr lang="en-US" sz="4000" dirty="0" smtClean="0">
                <a:ln w="0"/>
                <a:effectLst>
                  <a:outerShdw blurRad="38100" dist="19050" dir="2700000" algn="tl" rotWithShape="0">
                    <a:schemeClr val="dk1">
                      <a:alpha val="40000"/>
                    </a:schemeClr>
                  </a:outerShdw>
                </a:effectLst>
              </a:rPr>
              <a:t>MID-YEAR UPDATES</a:t>
            </a:r>
          </a:p>
          <a:p>
            <a:r>
              <a:rPr lang="en-US" sz="4000" dirty="0" smtClean="0">
                <a:ln w="0"/>
                <a:effectLst>
                  <a:outerShdw blurRad="38100" dist="19050" dir="2700000" algn="tl" rotWithShape="0">
                    <a:schemeClr val="dk1">
                      <a:alpha val="40000"/>
                    </a:schemeClr>
                  </a:outerShdw>
                </a:effectLst>
              </a:rPr>
              <a:t>FINAL UPDATES</a:t>
            </a:r>
          </a:p>
          <a:p>
            <a:r>
              <a:rPr lang="en-US" sz="4000" dirty="0" smtClean="0">
                <a:ln w="0"/>
                <a:effectLst>
                  <a:outerShdw blurRad="38100" dist="19050" dir="2700000" algn="tl" rotWithShape="0">
                    <a:schemeClr val="dk1">
                      <a:alpha val="40000"/>
                    </a:schemeClr>
                  </a:outerShdw>
                </a:effectLst>
              </a:rPr>
              <a:t>ENROLLMENTS</a:t>
            </a:r>
          </a:p>
          <a:p>
            <a:pPr lvl="1"/>
            <a:r>
              <a:rPr lang="en-US" dirty="0" smtClean="0">
                <a:ln w="0"/>
                <a:effectLst>
                  <a:outerShdw blurRad="38100" dist="19050" dir="2700000" algn="tl" rotWithShape="0">
                    <a:schemeClr val="dk1">
                      <a:alpha val="40000"/>
                    </a:schemeClr>
                  </a:outerShdw>
                </a:effectLst>
              </a:rPr>
              <a:t>YEAR-END AVERAGE DAILY MEMBERSHIP </a:t>
            </a:r>
          </a:p>
          <a:p>
            <a:pPr lvl="1"/>
            <a:r>
              <a:rPr lang="en-US" dirty="0" smtClean="0">
                <a:ln w="0"/>
                <a:effectLst>
                  <a:outerShdw blurRad="38100" dist="19050" dir="2700000" algn="tl" rotWithShape="0">
                    <a:schemeClr val="dk1">
                      <a:alpha val="40000"/>
                    </a:schemeClr>
                  </a:outerShdw>
                </a:effectLst>
              </a:rPr>
              <a:t>OCTOBER 1ST</a:t>
            </a:r>
            <a:endParaRPr lang="en-US" dirty="0">
              <a:ln w="0"/>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a:blip r:embed="rId2"/>
          <a:stretch>
            <a:fillRect/>
          </a:stretch>
        </p:blipFill>
        <p:spPr>
          <a:xfrm>
            <a:off x="8417575" y="2269473"/>
            <a:ext cx="3018906" cy="4303547"/>
          </a:xfrm>
          <a:prstGeom prst="rect">
            <a:avLst/>
          </a:prstGeom>
        </p:spPr>
      </p:pic>
      <p:sp>
        <p:nvSpPr>
          <p:cNvPr id="7" name="Rectangle 6"/>
          <p:cNvSpPr/>
          <p:nvPr/>
        </p:nvSpPr>
        <p:spPr>
          <a:xfrm>
            <a:off x="1627561" y="265840"/>
            <a:ext cx="4750468" cy="369332"/>
          </a:xfrm>
          <a:prstGeom prst="rect">
            <a:avLst/>
          </a:prstGeom>
        </p:spPr>
        <p:txBody>
          <a:bodyPr wrap="none">
            <a:spAutoFit/>
          </a:bodyPr>
          <a:lstStyle/>
          <a:p>
            <a:r>
              <a:rPr lang="en-US" u="sng" dirty="0">
                <a:solidFill>
                  <a:srgbClr val="0070C0"/>
                </a:solidFill>
                <a:effectLst>
                  <a:outerShdw blurRad="38100" dist="38100" dir="2700000" algn="tl">
                    <a:srgbClr val="000000">
                      <a:alpha val="43137"/>
                    </a:srgbClr>
                  </a:outerShdw>
                </a:effectLst>
              </a:rPr>
              <a:t>SCHOOL FINANCE FUNDAMENTALS  --- </a:t>
            </a:r>
            <a:r>
              <a:rPr lang="en-US" sz="1100" u="sng" dirty="0">
                <a:solidFill>
                  <a:srgbClr val="0070C0"/>
                </a:solidFill>
                <a:effectLst>
                  <a:outerShdw blurRad="38100" dist="38100" dir="2700000" algn="tl">
                    <a:srgbClr val="000000">
                      <a:alpha val="43137"/>
                    </a:srgbClr>
                  </a:outerShdw>
                </a:effectLst>
              </a:rPr>
              <a:t>Continued</a:t>
            </a:r>
            <a:endParaRPr lang="en-US" dirty="0"/>
          </a:p>
        </p:txBody>
      </p:sp>
    </p:spTree>
    <p:extLst>
      <p:ext uri="{BB962C8B-B14F-4D97-AF65-F5344CB8AC3E}">
        <p14:creationId xmlns:p14="http://schemas.microsoft.com/office/powerpoint/2010/main" val="39916929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TC103457496[[fn=Parallax]]</Template>
  <TotalTime>4945</TotalTime>
  <Words>2111</Words>
  <Application>Microsoft Office PowerPoint</Application>
  <PresentationFormat>Widescreen</PresentationFormat>
  <Paragraphs>450</Paragraphs>
  <Slides>45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Albertus MT Lt</vt:lpstr>
      <vt:lpstr>Arial</vt:lpstr>
      <vt:lpstr>Arial Black</vt:lpstr>
      <vt:lpstr>Calibri</vt:lpstr>
      <vt:lpstr>Corbel</vt:lpstr>
      <vt:lpstr>Lucida Sans Unicode</vt:lpstr>
      <vt:lpstr>Wingdings</vt:lpstr>
      <vt:lpstr>Parallax</vt:lpstr>
      <vt:lpstr>Intro to School Finance  New Board Member Workshop</vt:lpstr>
      <vt:lpstr>Discussion Topics </vt:lpstr>
      <vt:lpstr>CALENDARS  </vt:lpstr>
      <vt:lpstr>SCHOOL BOARDS AND BUDGETS</vt:lpstr>
      <vt:lpstr>SCHOOL BOARDS AND BUDGETS  --- Continued</vt:lpstr>
      <vt:lpstr>SCHOOL BOARDS AND BUDGETS  --- Continued</vt:lpstr>
      <vt:lpstr>SCHOOL BOARDS AND BUDGETS  --- Continued</vt:lpstr>
      <vt:lpstr>SCHOOL FINANCE FUNDAMENTALS</vt:lpstr>
      <vt:lpstr>MOVING TARGET</vt:lpstr>
      <vt:lpstr>BUCKETS OF FUN(DS)  </vt:lpstr>
      <vt:lpstr>WHERE DOES IT GO?</vt:lpstr>
      <vt:lpstr>WHERE DOES IT GO? --- Another View</vt:lpstr>
      <vt:lpstr>WHERE DOES IT COME FROM?</vt:lpstr>
      <vt:lpstr>FEDERAL REVENUE</vt:lpstr>
      <vt:lpstr>LOCAL REVENUE </vt:lpstr>
      <vt:lpstr>BASIC LEVY HISTORY</vt:lpstr>
      <vt:lpstr>PowerPoint Presentation</vt:lpstr>
      <vt:lpstr>STATE REVENUE</vt:lpstr>
      <vt:lpstr>Constitutional Amendment</vt:lpstr>
      <vt:lpstr>WHAT CHANGED?</vt:lpstr>
      <vt:lpstr>EDUCATION FUND</vt:lpstr>
      <vt:lpstr>SCHOOL FINANCE FUNDAMENTALS  --- Continued </vt:lpstr>
      <vt:lpstr>STATE FUNDING</vt:lpstr>
      <vt:lpstr>MINIMUM SCHOOL PROGRAM (MSP)</vt:lpstr>
      <vt:lpstr>Weighted Pupil Unit</vt:lpstr>
      <vt:lpstr>FY17   WPU   VALUE</vt:lpstr>
      <vt:lpstr>WPU  WEIGHTING</vt:lpstr>
      <vt:lpstr>WPU HISTORY</vt:lpstr>
      <vt:lpstr>PowerPoint Presentation</vt:lpstr>
      <vt:lpstr>Minimum School Programs</vt:lpstr>
      <vt:lpstr>MSP ---- The Equalizer</vt:lpstr>
      <vt:lpstr>PowerPoint Presentation</vt:lpstr>
      <vt:lpstr>Minimum School Programs</vt:lpstr>
      <vt:lpstr>PowerPoint Presentation</vt:lpstr>
      <vt:lpstr>Basic School Programs –Regular (Above the Line)</vt:lpstr>
      <vt:lpstr>Basic School Programs – Restricted (Above the Line)</vt:lpstr>
      <vt:lpstr>Related to Basic Programs (Below the Line)</vt:lpstr>
      <vt:lpstr>Related to Basic Programs (Continued)</vt:lpstr>
      <vt:lpstr>Related to Basic Programs (Continued)</vt:lpstr>
      <vt:lpstr>Related to Basic Programs (Continued)</vt:lpstr>
      <vt:lpstr>VOTED AND BOARD LOCAL LEVY PROGRAMS</vt:lpstr>
      <vt:lpstr>Voted &amp; Board Levy Guarantee</vt:lpstr>
      <vt:lpstr>School Building Programs</vt:lpstr>
      <vt:lpstr>QUESTIONS ???</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Public Education Finance</dc:title>
  <dc:creator>Zane Woolstenhulme</dc:creator>
  <cp:lastModifiedBy>Brandon Hardle</cp:lastModifiedBy>
  <cp:revision>365</cp:revision>
  <cp:lastPrinted>2015-01-08T19:22:36Z</cp:lastPrinted>
  <dcterms:created xsi:type="dcterms:W3CDTF">2014-05-30T23:32:29Z</dcterms:created>
  <dcterms:modified xsi:type="dcterms:W3CDTF">2016-12-05T15:58:34Z</dcterms:modified>
</cp:coreProperties>
</file>