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44"/>
  </p:notesMasterIdLst>
  <p:sldIdLst>
    <p:sldId id="272" r:id="rId3"/>
    <p:sldId id="281" r:id="rId4"/>
    <p:sldId id="274" r:id="rId5"/>
    <p:sldId id="289" r:id="rId6"/>
    <p:sldId id="287" r:id="rId7"/>
    <p:sldId id="275" r:id="rId8"/>
    <p:sldId id="276" r:id="rId9"/>
    <p:sldId id="293" r:id="rId10"/>
    <p:sldId id="277" r:id="rId11"/>
    <p:sldId id="295" r:id="rId12"/>
    <p:sldId id="296" r:id="rId13"/>
    <p:sldId id="297" r:id="rId14"/>
    <p:sldId id="327" r:id="rId15"/>
    <p:sldId id="300" r:id="rId16"/>
    <p:sldId id="298" r:id="rId17"/>
    <p:sldId id="301" r:id="rId18"/>
    <p:sldId id="302" r:id="rId19"/>
    <p:sldId id="312" r:id="rId20"/>
    <p:sldId id="303" r:id="rId21"/>
    <p:sldId id="305" r:id="rId22"/>
    <p:sldId id="306" r:id="rId23"/>
    <p:sldId id="307" r:id="rId24"/>
    <p:sldId id="314" r:id="rId25"/>
    <p:sldId id="308" r:id="rId26"/>
    <p:sldId id="309" r:id="rId27"/>
    <p:sldId id="310" r:id="rId28"/>
    <p:sldId id="311" r:id="rId29"/>
    <p:sldId id="313" r:id="rId30"/>
    <p:sldId id="315" r:id="rId31"/>
    <p:sldId id="316" r:id="rId32"/>
    <p:sldId id="317" r:id="rId33"/>
    <p:sldId id="318" r:id="rId34"/>
    <p:sldId id="322" r:id="rId35"/>
    <p:sldId id="319" r:id="rId36"/>
    <p:sldId id="324" r:id="rId37"/>
    <p:sldId id="321" r:id="rId38"/>
    <p:sldId id="320" r:id="rId39"/>
    <p:sldId id="325" r:id="rId40"/>
    <p:sldId id="326" r:id="rId41"/>
    <p:sldId id="328" r:id="rId42"/>
    <p:sldId id="27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1/9/2017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cxnSp>
        <p:nvCxnSpPr>
          <p:cNvPr id="5" name="Straight Connector 4"/>
          <p:cNvCxnSpPr/>
          <p:nvPr/>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1359EFBB-CFA1-4AA8-9123-F0B52DBD84FE}"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1"/>
                </a:solidFill>
              </a:defRPr>
            </a:lvl1pPr>
          </a:lstStyle>
          <a:p>
            <a:fld id="{61146459-E3C3-4969-9224-5ED50B492D17}" type="datetime1">
              <a:rPr lang="en-US" smtClean="0"/>
              <a:t>1/9/2017</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1"/>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478039" y="4665759"/>
            <a:ext cx="3702026" cy="1321682"/>
          </a:xfrm>
        </p:spPr>
        <p:txBody>
          <a:bodyPr>
            <a:normAutofit fontScale="77500" lnSpcReduction="20000"/>
          </a:bodyPr>
          <a:lstStyle/>
          <a:p>
            <a:r>
              <a:rPr lang="en-US" dirty="0" smtClean="0"/>
              <a:t>Richard Reese, CPA</a:t>
            </a:r>
          </a:p>
          <a:p>
            <a:r>
              <a:rPr lang="en-US" dirty="0" smtClean="0"/>
              <a:t>Business Administrator</a:t>
            </a:r>
          </a:p>
          <a:p>
            <a:r>
              <a:rPr lang="en-US" dirty="0" smtClean="0"/>
              <a:t>Murray City School District</a:t>
            </a:r>
          </a:p>
          <a:p>
            <a:r>
              <a:rPr lang="en-US" dirty="0" smtClean="0"/>
              <a:t>rreese@murrayschools.org</a:t>
            </a:r>
          </a:p>
          <a:p>
            <a:endParaRPr lang="en-US" dirty="0"/>
          </a:p>
          <a:p>
            <a:endParaRPr lang="en-US" dirty="0"/>
          </a:p>
        </p:txBody>
      </p:sp>
      <p:sp>
        <p:nvSpPr>
          <p:cNvPr id="4" name="Title 3"/>
          <p:cNvSpPr>
            <a:spLocks noGrp="1"/>
          </p:cNvSpPr>
          <p:nvPr>
            <p:ph type="ctrTitle"/>
          </p:nvPr>
        </p:nvSpPr>
        <p:spPr>
          <a:xfrm>
            <a:off x="663325" y="1369098"/>
            <a:ext cx="10516185" cy="970767"/>
          </a:xfrm>
        </p:spPr>
        <p:txBody>
          <a:bodyPr/>
          <a:lstStyle/>
          <a:p>
            <a:pPr algn="ctr"/>
            <a:r>
              <a:rPr lang="en-US" dirty="0" smtClean="0"/>
              <a:t>School Finance 202</a:t>
            </a:r>
            <a:endParaRPr lang="en-US" dirty="0"/>
          </a:p>
        </p:txBody>
      </p:sp>
      <p:sp>
        <p:nvSpPr>
          <p:cNvPr id="2" name="TextBox 1"/>
          <p:cNvSpPr txBox="1"/>
          <p:nvPr/>
        </p:nvSpPr>
        <p:spPr>
          <a:xfrm>
            <a:off x="1903956" y="4296427"/>
            <a:ext cx="184731" cy="369332"/>
          </a:xfrm>
          <a:prstGeom prst="rect">
            <a:avLst/>
          </a:prstGeom>
          <a:noFill/>
          <a:ln>
            <a:solidFill>
              <a:schemeClr val="bg2"/>
            </a:solidFill>
          </a:ln>
        </p:spPr>
        <p:txBody>
          <a:bodyPr wrap="none" rtlCol="0">
            <a:spAutoFit/>
          </a:bodyPr>
          <a:lstStyle/>
          <a:p>
            <a:endParaRPr lang="en-US" dirty="0" err="1"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4500" y="2707932"/>
            <a:ext cx="5154941" cy="853597"/>
          </a:xfrm>
          <a:prstGeom prst="rect">
            <a:avLst/>
          </a:prstGeom>
        </p:spPr>
      </p:pic>
      <p:sp>
        <p:nvSpPr>
          <p:cNvPr id="7" name="TextBox 6"/>
          <p:cNvSpPr txBox="1"/>
          <p:nvPr/>
        </p:nvSpPr>
        <p:spPr>
          <a:xfrm>
            <a:off x="9443691" y="3927095"/>
            <a:ext cx="1736373" cy="369332"/>
          </a:xfrm>
          <a:prstGeom prst="rect">
            <a:avLst/>
          </a:prstGeom>
          <a:noFill/>
          <a:ln>
            <a:solidFill>
              <a:schemeClr val="bg2"/>
            </a:solidFill>
          </a:ln>
        </p:spPr>
        <p:txBody>
          <a:bodyPr wrap="none" rtlCol="0">
            <a:spAutoFit/>
          </a:bodyPr>
          <a:lstStyle/>
          <a:p>
            <a:r>
              <a:rPr lang="en-US" dirty="0" smtClean="0"/>
              <a:t>January 7, 2017</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6225" y="2678361"/>
            <a:ext cx="10972800" cy="2724912"/>
          </a:xfrm>
        </p:spPr>
        <p:txBody>
          <a:bodyPr>
            <a:normAutofit/>
          </a:bodyPr>
          <a:lstStyle/>
          <a:p>
            <a:pPr lvl="1"/>
            <a:r>
              <a:rPr lang="en-US" dirty="0" smtClean="0"/>
              <a:t>Management Discussion and Analysis – MD&amp;A (</a:t>
            </a:r>
            <a:r>
              <a:rPr lang="en-US" dirty="0" smtClean="0">
                <a:solidFill>
                  <a:srgbClr val="FF0000"/>
                </a:solidFill>
              </a:rPr>
              <a:t>Definitely Review</a:t>
            </a:r>
            <a:r>
              <a:rPr lang="en-US" dirty="0" smtClean="0"/>
              <a:t>)</a:t>
            </a:r>
          </a:p>
          <a:p>
            <a:pPr lvl="2"/>
            <a:r>
              <a:rPr lang="en-US" dirty="0" smtClean="0"/>
              <a:t>Typically Written by Management</a:t>
            </a:r>
          </a:p>
          <a:p>
            <a:pPr lvl="2"/>
            <a:r>
              <a:rPr lang="en-US" dirty="0" smtClean="0"/>
              <a:t>Financial Highlights</a:t>
            </a:r>
          </a:p>
          <a:p>
            <a:pPr lvl="2"/>
            <a:r>
              <a:rPr lang="en-US" dirty="0" smtClean="0"/>
              <a:t>Overview of Financial Statements</a:t>
            </a:r>
          </a:p>
          <a:p>
            <a:pPr lvl="2"/>
            <a:r>
              <a:rPr lang="en-US" dirty="0" smtClean="0"/>
              <a:t>Government-wide Financial Analysis</a:t>
            </a:r>
          </a:p>
          <a:p>
            <a:pPr lvl="2"/>
            <a:r>
              <a:rPr lang="en-US" dirty="0" smtClean="0"/>
              <a:t>Fund Financial Analysis</a:t>
            </a:r>
          </a:p>
          <a:p>
            <a:pPr marL="393192" lvl="1" indent="0">
              <a:buNone/>
            </a:pPr>
            <a:endParaRPr lang="en-US" dirty="0"/>
          </a:p>
        </p:txBody>
      </p:sp>
      <p:sp>
        <p:nvSpPr>
          <p:cNvPr id="3" name="Title 2"/>
          <p:cNvSpPr>
            <a:spLocks noGrp="1"/>
          </p:cNvSpPr>
          <p:nvPr>
            <p:ph type="title"/>
          </p:nvPr>
        </p:nvSpPr>
        <p:spPr>
          <a:xfrm>
            <a:off x="626225" y="1078161"/>
            <a:ext cx="10972800" cy="1143000"/>
          </a:xfrm>
        </p:spPr>
        <p:txBody>
          <a:bodyPr>
            <a:normAutofit fontScale="90000"/>
          </a:bodyPr>
          <a:lstStyle/>
          <a:p>
            <a:pPr algn="ctr"/>
            <a:r>
              <a:rPr lang="en-US" dirty="0" smtClean="0"/>
              <a:t>Basic Financial Statements – </a:t>
            </a:r>
            <a:br>
              <a:rPr lang="en-US" dirty="0" smtClean="0"/>
            </a:br>
            <a:r>
              <a:rPr lang="en-US" dirty="0" smtClean="0"/>
              <a:t>What to Look For (Cont.)</a:t>
            </a:r>
            <a:endParaRPr lang="en-US" dirty="0"/>
          </a:p>
        </p:txBody>
      </p:sp>
    </p:spTree>
    <p:extLst>
      <p:ext uri="{BB962C8B-B14F-4D97-AF65-F5344CB8AC3E}">
        <p14:creationId xmlns:p14="http://schemas.microsoft.com/office/powerpoint/2010/main" val="423020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6225" y="2927743"/>
            <a:ext cx="10972800" cy="2259399"/>
          </a:xfrm>
        </p:spPr>
        <p:txBody>
          <a:bodyPr>
            <a:normAutofit/>
          </a:bodyPr>
          <a:lstStyle/>
          <a:p>
            <a:pPr lvl="1"/>
            <a:r>
              <a:rPr lang="en-US" dirty="0" smtClean="0"/>
              <a:t>Government-wide Financial Statements (</a:t>
            </a:r>
            <a:r>
              <a:rPr lang="en-US" dirty="0" smtClean="0">
                <a:solidFill>
                  <a:srgbClr val="FF0000"/>
                </a:solidFill>
              </a:rPr>
              <a:t>Review if Nothing Better to Do</a:t>
            </a:r>
            <a:r>
              <a:rPr lang="en-US" dirty="0" smtClean="0"/>
              <a:t>)</a:t>
            </a:r>
          </a:p>
          <a:p>
            <a:pPr lvl="2"/>
            <a:r>
              <a:rPr lang="en-US" dirty="0" smtClean="0"/>
              <a:t>Designed to provide a broad overview of the District’s finances, in a manner similar to a private-sector business</a:t>
            </a:r>
          </a:p>
          <a:p>
            <a:pPr lvl="2"/>
            <a:r>
              <a:rPr lang="en-US" dirty="0" smtClean="0"/>
              <a:t>Includes Statement of Net Position and Statement of Activities</a:t>
            </a:r>
          </a:p>
          <a:p>
            <a:pPr lvl="1"/>
            <a:endParaRPr lang="en-US" dirty="0"/>
          </a:p>
        </p:txBody>
      </p:sp>
      <p:sp>
        <p:nvSpPr>
          <p:cNvPr id="3" name="Title 2"/>
          <p:cNvSpPr>
            <a:spLocks noGrp="1"/>
          </p:cNvSpPr>
          <p:nvPr>
            <p:ph type="title"/>
          </p:nvPr>
        </p:nvSpPr>
        <p:spPr>
          <a:xfrm>
            <a:off x="626225" y="1128038"/>
            <a:ext cx="10972800" cy="1143000"/>
          </a:xfrm>
        </p:spPr>
        <p:txBody>
          <a:bodyPr>
            <a:normAutofit fontScale="90000"/>
          </a:bodyPr>
          <a:lstStyle/>
          <a:p>
            <a:pPr algn="ctr"/>
            <a:r>
              <a:rPr lang="en-US" dirty="0" smtClean="0"/>
              <a:t>Basic Financial Statements – </a:t>
            </a:r>
            <a:br>
              <a:rPr lang="en-US" dirty="0" smtClean="0"/>
            </a:br>
            <a:r>
              <a:rPr lang="en-US" dirty="0" smtClean="0"/>
              <a:t>What to Look For (Cont.)</a:t>
            </a:r>
            <a:endParaRPr lang="en-US" dirty="0"/>
          </a:p>
        </p:txBody>
      </p:sp>
    </p:spTree>
    <p:extLst>
      <p:ext uri="{BB962C8B-B14F-4D97-AF65-F5344CB8AC3E}">
        <p14:creationId xmlns:p14="http://schemas.microsoft.com/office/powerpoint/2010/main" val="54600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6225" y="2495481"/>
            <a:ext cx="10972800" cy="4389120"/>
          </a:xfrm>
        </p:spPr>
        <p:txBody>
          <a:bodyPr>
            <a:normAutofit/>
          </a:bodyPr>
          <a:lstStyle/>
          <a:p>
            <a:pPr lvl="1"/>
            <a:r>
              <a:rPr lang="en-US" dirty="0" smtClean="0"/>
              <a:t>Fund Financial Statements (</a:t>
            </a:r>
            <a:r>
              <a:rPr lang="en-US" dirty="0" smtClean="0">
                <a:solidFill>
                  <a:srgbClr val="FF0000"/>
                </a:solidFill>
              </a:rPr>
              <a:t>Absolutely Review</a:t>
            </a:r>
            <a:r>
              <a:rPr lang="en-US" dirty="0" smtClean="0"/>
              <a:t>)</a:t>
            </a:r>
          </a:p>
          <a:p>
            <a:pPr lvl="2"/>
            <a:r>
              <a:rPr lang="en-US" dirty="0" smtClean="0"/>
              <a:t>Balance Sheet for all Governmental Funds</a:t>
            </a:r>
          </a:p>
          <a:p>
            <a:pPr lvl="2"/>
            <a:r>
              <a:rPr lang="en-US" dirty="0" smtClean="0"/>
              <a:t>Statement of Revenues, Expenditures, and Changes in Fund Balance for all Governmental Funds</a:t>
            </a:r>
          </a:p>
          <a:p>
            <a:pPr lvl="2"/>
            <a:r>
              <a:rPr lang="en-US" dirty="0" smtClean="0"/>
              <a:t>Reconciliation of Balance Sheet to Statement of Net Position</a:t>
            </a:r>
          </a:p>
          <a:p>
            <a:pPr lvl="2"/>
            <a:r>
              <a:rPr lang="en-US" dirty="0" smtClean="0"/>
              <a:t>Reconciliation of Revenues, Expenditures, and Changes in Fund Balances to Statement of Activities</a:t>
            </a:r>
          </a:p>
          <a:p>
            <a:pPr lvl="2"/>
            <a:endParaRPr lang="en-US" dirty="0"/>
          </a:p>
        </p:txBody>
      </p:sp>
      <p:sp>
        <p:nvSpPr>
          <p:cNvPr id="3" name="Title 2"/>
          <p:cNvSpPr>
            <a:spLocks noGrp="1"/>
          </p:cNvSpPr>
          <p:nvPr>
            <p:ph type="title"/>
          </p:nvPr>
        </p:nvSpPr>
        <p:spPr>
          <a:xfrm>
            <a:off x="626225" y="803841"/>
            <a:ext cx="10972800" cy="1143000"/>
          </a:xfrm>
        </p:spPr>
        <p:txBody>
          <a:bodyPr>
            <a:normAutofit fontScale="90000"/>
          </a:bodyPr>
          <a:lstStyle/>
          <a:p>
            <a:pPr algn="ctr"/>
            <a:r>
              <a:rPr lang="en-US" dirty="0" smtClean="0"/>
              <a:t>Basic Financial Statements – </a:t>
            </a:r>
            <a:br>
              <a:rPr lang="en-US" dirty="0" smtClean="0"/>
            </a:br>
            <a:r>
              <a:rPr lang="en-US" dirty="0" smtClean="0"/>
              <a:t>What to Look For (Cont.)</a:t>
            </a:r>
            <a:endParaRPr lang="en-US" dirty="0"/>
          </a:p>
        </p:txBody>
      </p:sp>
    </p:spTree>
    <p:extLst>
      <p:ext uri="{BB962C8B-B14F-4D97-AF65-F5344CB8AC3E}">
        <p14:creationId xmlns:p14="http://schemas.microsoft.com/office/powerpoint/2010/main" val="975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99060" y="-1"/>
            <a:ext cx="7518516" cy="4472247"/>
          </a:xfrm>
          <a:prstGeom prst="rect">
            <a:avLst/>
          </a:prstGeom>
        </p:spPr>
      </p:pic>
      <p:pic>
        <p:nvPicPr>
          <p:cNvPr id="5" name="Picture 4"/>
          <p:cNvPicPr>
            <a:picLocks noChangeAspect="1"/>
          </p:cNvPicPr>
          <p:nvPr/>
        </p:nvPicPr>
        <p:blipFill>
          <a:blip r:embed="rId3"/>
          <a:stretch>
            <a:fillRect/>
          </a:stretch>
        </p:blipFill>
        <p:spPr>
          <a:xfrm>
            <a:off x="2199061" y="4472247"/>
            <a:ext cx="7518515" cy="2385753"/>
          </a:xfrm>
          <a:prstGeom prst="rect">
            <a:avLst/>
          </a:prstGeom>
        </p:spPr>
      </p:pic>
    </p:spTree>
    <p:extLst>
      <p:ext uri="{BB962C8B-B14F-4D97-AF65-F5344CB8AC3E}">
        <p14:creationId xmlns:p14="http://schemas.microsoft.com/office/powerpoint/2010/main" val="325112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2344189" y="0"/>
            <a:ext cx="7830590" cy="3640975"/>
          </a:xfrm>
          <a:prstGeom prst="rect">
            <a:avLst/>
          </a:prstGeom>
        </p:spPr>
      </p:pic>
      <p:pic>
        <p:nvPicPr>
          <p:cNvPr id="11" name="Picture 10"/>
          <p:cNvPicPr>
            <a:picLocks noChangeAspect="1"/>
          </p:cNvPicPr>
          <p:nvPr/>
        </p:nvPicPr>
        <p:blipFill>
          <a:blip r:embed="rId3"/>
          <a:stretch>
            <a:fillRect/>
          </a:stretch>
        </p:blipFill>
        <p:spPr>
          <a:xfrm>
            <a:off x="2435629" y="3640975"/>
            <a:ext cx="7739150" cy="3217025"/>
          </a:xfrm>
          <a:prstGeom prst="rect">
            <a:avLst/>
          </a:prstGeom>
        </p:spPr>
      </p:pic>
    </p:spTree>
    <p:extLst>
      <p:ext uri="{BB962C8B-B14F-4D97-AF65-F5344CB8AC3E}">
        <p14:creationId xmlns:p14="http://schemas.microsoft.com/office/powerpoint/2010/main" val="314221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6225" y="2129721"/>
            <a:ext cx="10972800" cy="4389120"/>
          </a:xfrm>
        </p:spPr>
        <p:txBody>
          <a:bodyPr>
            <a:normAutofit fontScale="92500" lnSpcReduction="10000"/>
          </a:bodyPr>
          <a:lstStyle/>
          <a:p>
            <a:pPr lvl="1"/>
            <a:r>
              <a:rPr lang="en-US" dirty="0" smtClean="0"/>
              <a:t>Notes to Basic Financial Statements (</a:t>
            </a:r>
            <a:r>
              <a:rPr lang="en-US" dirty="0" smtClean="0">
                <a:solidFill>
                  <a:srgbClr val="FF0000"/>
                </a:solidFill>
              </a:rPr>
              <a:t>Should Review</a:t>
            </a:r>
            <a:r>
              <a:rPr lang="en-US" dirty="0" smtClean="0"/>
              <a:t>)</a:t>
            </a:r>
          </a:p>
          <a:p>
            <a:pPr lvl="2"/>
            <a:r>
              <a:rPr lang="en-US" dirty="0" smtClean="0"/>
              <a:t>Provides detailed information on:</a:t>
            </a:r>
          </a:p>
          <a:p>
            <a:pPr lvl="3"/>
            <a:r>
              <a:rPr lang="en-US" dirty="0" smtClean="0"/>
              <a:t>Significant Accounting Policies</a:t>
            </a:r>
          </a:p>
          <a:p>
            <a:pPr lvl="3"/>
            <a:r>
              <a:rPr lang="en-US" dirty="0" smtClean="0"/>
              <a:t>Deposits and Investments</a:t>
            </a:r>
          </a:p>
          <a:p>
            <a:pPr lvl="3"/>
            <a:r>
              <a:rPr lang="en-US" dirty="0" smtClean="0"/>
              <a:t>Fair Value Measurement</a:t>
            </a:r>
          </a:p>
          <a:p>
            <a:pPr lvl="3"/>
            <a:r>
              <a:rPr lang="en-US" dirty="0" smtClean="0"/>
              <a:t>Property Taxes</a:t>
            </a:r>
          </a:p>
          <a:p>
            <a:pPr lvl="3"/>
            <a:r>
              <a:rPr lang="en-US" dirty="0" smtClean="0"/>
              <a:t>Capital Assets</a:t>
            </a:r>
          </a:p>
          <a:p>
            <a:pPr lvl="3"/>
            <a:r>
              <a:rPr lang="en-US" dirty="0" smtClean="0"/>
              <a:t>State Retirement Plans</a:t>
            </a:r>
          </a:p>
          <a:p>
            <a:pPr lvl="3"/>
            <a:r>
              <a:rPr lang="en-US" dirty="0" smtClean="0"/>
              <a:t>Risk Management</a:t>
            </a:r>
          </a:p>
          <a:p>
            <a:pPr lvl="3"/>
            <a:r>
              <a:rPr lang="en-US" dirty="0" smtClean="0"/>
              <a:t>Long-Term Liabilities</a:t>
            </a:r>
          </a:p>
          <a:p>
            <a:pPr lvl="3"/>
            <a:r>
              <a:rPr lang="en-US" dirty="0" smtClean="0"/>
              <a:t>Other Postemployment Benefits</a:t>
            </a:r>
          </a:p>
          <a:p>
            <a:pPr lvl="3"/>
            <a:r>
              <a:rPr lang="en-US" dirty="0" smtClean="0"/>
              <a:t>Litigation and Legal Compliance</a:t>
            </a:r>
          </a:p>
          <a:p>
            <a:pPr lvl="3"/>
            <a:r>
              <a:rPr lang="en-US" dirty="0" smtClean="0"/>
              <a:t>Grants</a:t>
            </a:r>
          </a:p>
          <a:p>
            <a:pPr lvl="2"/>
            <a:endParaRPr lang="en-US" dirty="0"/>
          </a:p>
        </p:txBody>
      </p:sp>
      <p:sp>
        <p:nvSpPr>
          <p:cNvPr id="3" name="Title 2"/>
          <p:cNvSpPr>
            <a:spLocks noGrp="1"/>
          </p:cNvSpPr>
          <p:nvPr>
            <p:ph type="title"/>
          </p:nvPr>
        </p:nvSpPr>
        <p:spPr>
          <a:xfrm>
            <a:off x="626225" y="803841"/>
            <a:ext cx="10972800" cy="1143000"/>
          </a:xfrm>
        </p:spPr>
        <p:txBody>
          <a:bodyPr>
            <a:normAutofit fontScale="90000"/>
          </a:bodyPr>
          <a:lstStyle/>
          <a:p>
            <a:pPr algn="ctr"/>
            <a:r>
              <a:rPr lang="en-US" dirty="0" smtClean="0"/>
              <a:t>Basic Financial Statements – </a:t>
            </a:r>
            <a:br>
              <a:rPr lang="en-US" dirty="0" smtClean="0"/>
            </a:br>
            <a:r>
              <a:rPr lang="en-US" dirty="0" smtClean="0"/>
              <a:t>What to Look For (Cont.)</a:t>
            </a:r>
            <a:endParaRPr lang="en-US" dirty="0"/>
          </a:p>
        </p:txBody>
      </p:sp>
    </p:spTree>
    <p:extLst>
      <p:ext uri="{BB962C8B-B14F-4D97-AF65-F5344CB8AC3E}">
        <p14:creationId xmlns:p14="http://schemas.microsoft.com/office/powerpoint/2010/main" val="3696773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9848" y="2424822"/>
            <a:ext cx="10972800" cy="1143000"/>
          </a:xfrm>
        </p:spPr>
        <p:txBody>
          <a:bodyPr>
            <a:noAutofit/>
          </a:bodyPr>
          <a:lstStyle/>
          <a:p>
            <a:pPr algn="ctr"/>
            <a:r>
              <a:rPr lang="en-US" sz="6000" dirty="0" smtClean="0"/>
              <a:t>Bonding and Bond Ratings</a:t>
            </a:r>
            <a:endParaRPr lang="en-US" sz="6000" dirty="0"/>
          </a:p>
        </p:txBody>
      </p:sp>
    </p:spTree>
    <p:extLst>
      <p:ext uri="{BB962C8B-B14F-4D97-AF65-F5344CB8AC3E}">
        <p14:creationId xmlns:p14="http://schemas.microsoft.com/office/powerpoint/2010/main" val="126326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46167"/>
            <a:ext cx="10972800" cy="5311833"/>
          </a:xfrm>
        </p:spPr>
        <p:txBody>
          <a:bodyPr>
            <a:normAutofit fontScale="70000" lnSpcReduction="20000"/>
          </a:bodyPr>
          <a:lstStyle/>
          <a:p>
            <a:r>
              <a:rPr lang="en-US" dirty="0" smtClean="0"/>
              <a:t>General Obligation Bonds</a:t>
            </a:r>
          </a:p>
          <a:p>
            <a:pPr lvl="1"/>
            <a:r>
              <a:rPr lang="en-US" dirty="0" smtClean="0"/>
              <a:t>Most common type of bonds issued by school districts</a:t>
            </a:r>
          </a:p>
          <a:p>
            <a:pPr lvl="1"/>
            <a:r>
              <a:rPr lang="en-US" dirty="0" smtClean="0"/>
              <a:t>Requires voter approval</a:t>
            </a:r>
          </a:p>
          <a:p>
            <a:pPr lvl="1"/>
            <a:r>
              <a:rPr lang="en-US" dirty="0" smtClean="0"/>
              <a:t>Allows school district to raise the debt service tax rate necessary to pay debt obligations</a:t>
            </a:r>
          </a:p>
          <a:p>
            <a:pPr lvl="1"/>
            <a:r>
              <a:rPr lang="en-US" dirty="0" smtClean="0"/>
              <a:t>The best debt mechanism for taxpayers, will yield the lowest overall cost</a:t>
            </a:r>
          </a:p>
          <a:p>
            <a:pPr lvl="1"/>
            <a:r>
              <a:rPr lang="en-US" dirty="0" smtClean="0"/>
              <a:t>The debt service tax rate is not included in the certified tax rate process</a:t>
            </a:r>
          </a:p>
          <a:p>
            <a:endParaRPr lang="en-US" dirty="0"/>
          </a:p>
          <a:p>
            <a:r>
              <a:rPr lang="en-US" dirty="0" smtClean="0"/>
              <a:t>Lease Revenue Bonds</a:t>
            </a:r>
          </a:p>
          <a:p>
            <a:pPr lvl="1"/>
            <a:r>
              <a:rPr lang="en-US" dirty="0" smtClean="0"/>
              <a:t>Does not require voter approval</a:t>
            </a:r>
          </a:p>
          <a:p>
            <a:pPr lvl="1"/>
            <a:r>
              <a:rPr lang="en-US" dirty="0" smtClean="0"/>
              <a:t>Capital improvement/land used as collateral to secure debt</a:t>
            </a:r>
          </a:p>
          <a:p>
            <a:pPr lvl="1"/>
            <a:r>
              <a:rPr lang="en-US" dirty="0" smtClean="0"/>
              <a:t>Debt payments made from capital or general funds</a:t>
            </a:r>
          </a:p>
          <a:p>
            <a:pPr lvl="1"/>
            <a:r>
              <a:rPr lang="en-US" dirty="0" smtClean="0"/>
              <a:t>Issued by school board acting as a Local Building Authority (LBA)</a:t>
            </a:r>
          </a:p>
          <a:p>
            <a:pPr lvl="2"/>
            <a:r>
              <a:rPr lang="en-US" dirty="0" smtClean="0"/>
              <a:t>LBA issues bonds and leases asset to the school district</a:t>
            </a:r>
          </a:p>
          <a:p>
            <a:endParaRPr lang="en-US" dirty="0"/>
          </a:p>
          <a:p>
            <a:r>
              <a:rPr lang="en-US" dirty="0" smtClean="0"/>
              <a:t>Tax Credit Bonds</a:t>
            </a:r>
          </a:p>
          <a:p>
            <a:pPr lvl="1"/>
            <a:r>
              <a:rPr lang="en-US" dirty="0" smtClean="0"/>
              <a:t>Qualified School Construction Bonds (QSCBS) or Quality Zone Academy Bonds (QZABS)</a:t>
            </a:r>
          </a:p>
          <a:p>
            <a:pPr lvl="1"/>
            <a:r>
              <a:rPr lang="en-US" dirty="0" smtClean="0"/>
              <a:t>School Districts typically pay principal only, generally 12 year payback period</a:t>
            </a:r>
          </a:p>
          <a:p>
            <a:pPr lvl="1"/>
            <a:r>
              <a:rPr lang="en-US" dirty="0" smtClean="0"/>
              <a:t>Interest paid directly by Federal government to investor or offered as a tax credit</a:t>
            </a:r>
          </a:p>
          <a:p>
            <a:pPr lvl="1"/>
            <a:r>
              <a:rPr lang="en-US" dirty="0" smtClean="0"/>
              <a:t>Does not require voter approval</a:t>
            </a:r>
            <a:endParaRPr lang="en-US" dirty="0"/>
          </a:p>
        </p:txBody>
      </p:sp>
      <p:sp>
        <p:nvSpPr>
          <p:cNvPr id="3" name="Title 2"/>
          <p:cNvSpPr>
            <a:spLocks noGrp="1"/>
          </p:cNvSpPr>
          <p:nvPr>
            <p:ph type="title"/>
          </p:nvPr>
        </p:nvSpPr>
        <p:spPr>
          <a:xfrm>
            <a:off x="609600" y="296764"/>
            <a:ext cx="10972800" cy="1143000"/>
          </a:xfrm>
        </p:spPr>
        <p:txBody>
          <a:bodyPr/>
          <a:lstStyle/>
          <a:p>
            <a:pPr algn="ctr"/>
            <a:r>
              <a:rPr lang="en-US" dirty="0" smtClean="0"/>
              <a:t>What Types of Bonds Are There?</a:t>
            </a:r>
            <a:endParaRPr lang="en-US" dirty="0"/>
          </a:p>
        </p:txBody>
      </p:sp>
    </p:spTree>
    <p:extLst>
      <p:ext uri="{BB962C8B-B14F-4D97-AF65-F5344CB8AC3E}">
        <p14:creationId xmlns:p14="http://schemas.microsoft.com/office/powerpoint/2010/main" val="209797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67247"/>
            <a:ext cx="10972800" cy="3068782"/>
          </a:xfrm>
        </p:spPr>
        <p:txBody>
          <a:bodyPr>
            <a:normAutofit fontScale="92500" lnSpcReduction="10000"/>
          </a:bodyPr>
          <a:lstStyle/>
          <a:p>
            <a:r>
              <a:rPr lang="en-US" dirty="0" smtClean="0"/>
              <a:t>A bond rating is an opinion of the credit worthiness of a bond issuer in general, as well as risk associated with a particular debt security</a:t>
            </a:r>
          </a:p>
          <a:p>
            <a:endParaRPr lang="en-US" dirty="0"/>
          </a:p>
          <a:p>
            <a:r>
              <a:rPr lang="en-US" dirty="0" smtClean="0"/>
              <a:t>Ratings are given to a school district’s bonds, not to the school district itself</a:t>
            </a:r>
          </a:p>
          <a:p>
            <a:endParaRPr lang="en-US" dirty="0"/>
          </a:p>
          <a:p>
            <a:r>
              <a:rPr lang="en-US" dirty="0" smtClean="0"/>
              <a:t>There is a high correlation between credit quality and the probability of default.  In other words, </a:t>
            </a:r>
            <a:r>
              <a:rPr lang="en-US" u="sng" dirty="0" smtClean="0"/>
              <a:t>the higher the rating, the lower the probability of default</a:t>
            </a:r>
            <a:endParaRPr lang="en-US" dirty="0"/>
          </a:p>
        </p:txBody>
      </p:sp>
      <p:sp>
        <p:nvSpPr>
          <p:cNvPr id="3" name="Title 2"/>
          <p:cNvSpPr>
            <a:spLocks noGrp="1"/>
          </p:cNvSpPr>
          <p:nvPr>
            <p:ph type="title"/>
          </p:nvPr>
        </p:nvSpPr>
        <p:spPr/>
        <p:txBody>
          <a:bodyPr/>
          <a:lstStyle/>
          <a:p>
            <a:pPr algn="ctr"/>
            <a:r>
              <a:rPr lang="en-US" dirty="0" smtClean="0"/>
              <a:t>What is a Bond Rating ?</a:t>
            </a:r>
            <a:endParaRPr lang="en-US" dirty="0"/>
          </a:p>
        </p:txBody>
      </p:sp>
    </p:spTree>
    <p:extLst>
      <p:ext uri="{BB962C8B-B14F-4D97-AF65-F5344CB8AC3E}">
        <p14:creationId xmlns:p14="http://schemas.microsoft.com/office/powerpoint/2010/main" val="2187977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883643"/>
          </a:xfrm>
        </p:spPr>
        <p:txBody>
          <a:bodyPr/>
          <a:lstStyle/>
          <a:p>
            <a:pPr algn="ctr"/>
            <a:r>
              <a:rPr lang="en-US" dirty="0" smtClean="0"/>
              <a:t>Bond Ratings</a:t>
            </a:r>
            <a:endParaRPr lang="en-US" dirty="0"/>
          </a:p>
        </p:txBody>
      </p:sp>
      <p:pic>
        <p:nvPicPr>
          <p:cNvPr id="5"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00698" y="1745672"/>
            <a:ext cx="5519651" cy="501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880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209"/>
            <a:ext cx="10972800" cy="4389120"/>
          </a:xfrm>
        </p:spPr>
        <p:txBody>
          <a:bodyPr/>
          <a:lstStyle/>
          <a:p>
            <a:r>
              <a:rPr lang="en-US" sz="3200" dirty="0" smtClean="0"/>
              <a:t>State Funding Per Pupil</a:t>
            </a:r>
          </a:p>
          <a:p>
            <a:r>
              <a:rPr lang="en-US" sz="3200" dirty="0" smtClean="0"/>
              <a:t>Understanding Basic Audited Financial Statements</a:t>
            </a:r>
          </a:p>
          <a:p>
            <a:r>
              <a:rPr lang="en-US" sz="3200" dirty="0" smtClean="0"/>
              <a:t>Bonding and Bond Ratings</a:t>
            </a:r>
          </a:p>
          <a:p>
            <a:r>
              <a:rPr lang="en-US" sz="3200" dirty="0" smtClean="0"/>
              <a:t>Community Reinvestment Agencies</a:t>
            </a:r>
          </a:p>
          <a:p>
            <a:r>
              <a:rPr lang="en-US" sz="3200" dirty="0" smtClean="0"/>
              <a:t>Q &amp; A</a:t>
            </a:r>
          </a:p>
          <a:p>
            <a:endParaRPr lang="en-US" dirty="0"/>
          </a:p>
        </p:txBody>
      </p:sp>
      <p:sp>
        <p:nvSpPr>
          <p:cNvPr id="3" name="Title 2"/>
          <p:cNvSpPr>
            <a:spLocks noGrp="1"/>
          </p:cNvSpPr>
          <p:nvPr>
            <p:ph type="title"/>
          </p:nvPr>
        </p:nvSpPr>
        <p:spPr/>
        <p:txBody>
          <a:bodyPr>
            <a:normAutofit/>
          </a:bodyPr>
          <a:lstStyle/>
          <a:p>
            <a:pPr algn="ctr"/>
            <a:r>
              <a:rPr lang="en-US" sz="6000" dirty="0" smtClean="0"/>
              <a:t>Discussion Topics</a:t>
            </a:r>
            <a:endParaRPr lang="en-US" sz="6000" dirty="0"/>
          </a:p>
        </p:txBody>
      </p:sp>
    </p:spTree>
    <p:extLst>
      <p:ext uri="{BB962C8B-B14F-4D97-AF65-F5344CB8AC3E}">
        <p14:creationId xmlns:p14="http://schemas.microsoft.com/office/powerpoint/2010/main" val="223544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Standard &amp; Poor’s G.O. Bond Rating Criteria</a:t>
            </a:r>
            <a:endParaRPr lang="en-US" sz="4000" dirty="0"/>
          </a:p>
        </p:txBody>
      </p:sp>
      <p:sp>
        <p:nvSpPr>
          <p:cNvPr id="8" name="Content Placeholder 7"/>
          <p:cNvSpPr>
            <a:spLocks noGrp="1"/>
          </p:cNvSpPr>
          <p:nvPr>
            <p:ph idx="1"/>
          </p:nvPr>
        </p:nvSpPr>
        <p:spPr>
          <a:xfrm>
            <a:off x="493222" y="1901912"/>
            <a:ext cx="4236720" cy="2246139"/>
          </a:xfrm>
        </p:spPr>
        <p:txBody>
          <a:bodyPr/>
          <a:lstStyle/>
          <a:p>
            <a:r>
              <a:rPr lang="en-US" dirty="0" smtClean="0"/>
              <a:t>Economy</a:t>
            </a:r>
          </a:p>
          <a:p>
            <a:pPr lvl="1"/>
            <a:r>
              <a:rPr lang="en-US" dirty="0" smtClean="0"/>
              <a:t>Income levels as a % of national average</a:t>
            </a:r>
          </a:p>
          <a:p>
            <a:pPr lvl="1"/>
            <a:r>
              <a:rPr lang="en-US" dirty="0" smtClean="0"/>
              <a:t>Market value per capita</a:t>
            </a:r>
          </a:p>
          <a:p>
            <a:pPr lvl="1"/>
            <a:r>
              <a:rPr lang="en-US" dirty="0" smtClean="0"/>
              <a:t>Taxpayer concentration</a:t>
            </a:r>
          </a:p>
        </p:txBody>
      </p:sp>
      <p:sp>
        <p:nvSpPr>
          <p:cNvPr id="9" name="Content Placeholder 7"/>
          <p:cNvSpPr txBox="1">
            <a:spLocks/>
          </p:cNvSpPr>
          <p:nvPr/>
        </p:nvSpPr>
        <p:spPr>
          <a:xfrm>
            <a:off x="493222" y="4294799"/>
            <a:ext cx="4236720" cy="2246139"/>
          </a:xfrm>
          <a:prstGeom prst="rect">
            <a:avLst/>
          </a:prstGeom>
        </p:spPr>
        <p:txBody>
          <a:bodyPr vert="horz">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Finances</a:t>
            </a:r>
          </a:p>
          <a:p>
            <a:pPr lvl="1"/>
            <a:r>
              <a:rPr lang="en-US" dirty="0" smtClean="0"/>
              <a:t>Ending general fund balance as a % of operating revenues</a:t>
            </a:r>
          </a:p>
          <a:p>
            <a:pPr lvl="1"/>
            <a:r>
              <a:rPr lang="en-US" dirty="0" smtClean="0"/>
              <a:t>Unassigned general fund balances</a:t>
            </a:r>
          </a:p>
          <a:p>
            <a:pPr lvl="1"/>
            <a:r>
              <a:rPr lang="en-US" dirty="0" smtClean="0"/>
              <a:t>Property tax burdens</a:t>
            </a:r>
          </a:p>
        </p:txBody>
      </p:sp>
      <p:sp>
        <p:nvSpPr>
          <p:cNvPr id="10" name="Content Placeholder 7"/>
          <p:cNvSpPr txBox="1">
            <a:spLocks/>
          </p:cNvSpPr>
          <p:nvPr/>
        </p:nvSpPr>
        <p:spPr>
          <a:xfrm>
            <a:off x="5417127" y="1901912"/>
            <a:ext cx="4236720" cy="3251979"/>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Debt</a:t>
            </a:r>
          </a:p>
          <a:p>
            <a:pPr lvl="1"/>
            <a:r>
              <a:rPr lang="en-US" dirty="0" smtClean="0"/>
              <a:t>Debt to market value</a:t>
            </a:r>
          </a:p>
          <a:p>
            <a:pPr lvl="1"/>
            <a:r>
              <a:rPr lang="en-US" dirty="0" smtClean="0"/>
              <a:t>Debt service to operating expenditures</a:t>
            </a:r>
          </a:p>
          <a:p>
            <a:pPr lvl="1"/>
            <a:r>
              <a:rPr lang="en-US" dirty="0" smtClean="0"/>
              <a:t>Overall debt per capita</a:t>
            </a:r>
          </a:p>
          <a:p>
            <a:pPr lvl="1"/>
            <a:r>
              <a:rPr lang="en-US" dirty="0" smtClean="0"/>
              <a:t>Debt to annual income</a:t>
            </a:r>
          </a:p>
          <a:p>
            <a:pPr lvl="1"/>
            <a:r>
              <a:rPr lang="en-US" dirty="0" smtClean="0"/>
              <a:t>Appropriate debt amortization</a:t>
            </a:r>
          </a:p>
        </p:txBody>
      </p:sp>
      <p:sp>
        <p:nvSpPr>
          <p:cNvPr id="11" name="Content Placeholder 7"/>
          <p:cNvSpPr txBox="1">
            <a:spLocks/>
          </p:cNvSpPr>
          <p:nvPr/>
        </p:nvSpPr>
        <p:spPr>
          <a:xfrm>
            <a:off x="5417127" y="5011286"/>
            <a:ext cx="4236720" cy="1529652"/>
          </a:xfrm>
          <a:prstGeom prst="rect">
            <a:avLst/>
          </a:prstGeom>
        </p:spPr>
        <p:txBody>
          <a:bodyPr vert="horz">
            <a:normAutofit fontScale="925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Governance/Management</a:t>
            </a:r>
          </a:p>
          <a:p>
            <a:pPr lvl="1"/>
            <a:r>
              <a:rPr lang="en-US" dirty="0" smtClean="0"/>
              <a:t>Best practices</a:t>
            </a:r>
          </a:p>
          <a:p>
            <a:pPr lvl="1"/>
            <a:r>
              <a:rPr lang="en-US" dirty="0" smtClean="0"/>
              <a:t>Worst practices</a:t>
            </a:r>
          </a:p>
        </p:txBody>
      </p:sp>
    </p:spTree>
    <p:extLst>
      <p:ext uri="{BB962C8B-B14F-4D97-AF65-F5344CB8AC3E}">
        <p14:creationId xmlns:p14="http://schemas.microsoft.com/office/powerpoint/2010/main" val="34122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Utah School Bond Guaranty Program</a:t>
            </a:r>
            <a:endParaRPr lang="en-US" sz="4000" dirty="0"/>
          </a:p>
        </p:txBody>
      </p:sp>
      <p:sp>
        <p:nvSpPr>
          <p:cNvPr id="2" name="Content Placeholder 1"/>
          <p:cNvSpPr>
            <a:spLocks noGrp="1"/>
          </p:cNvSpPr>
          <p:nvPr>
            <p:ph idx="1"/>
          </p:nvPr>
        </p:nvSpPr>
        <p:spPr>
          <a:xfrm>
            <a:off x="717666" y="2243051"/>
            <a:ext cx="10571018" cy="4024746"/>
          </a:xfrm>
        </p:spPr>
        <p:txBody>
          <a:bodyPr>
            <a:normAutofit/>
          </a:bodyPr>
          <a:lstStyle/>
          <a:p>
            <a:r>
              <a:rPr lang="en-US" sz="2400" dirty="0" smtClean="0"/>
              <a:t>The School Bond Guarantee Program provides credit enhancement to voter-approved general obligation (GO) bonds issued by school districts</a:t>
            </a:r>
          </a:p>
          <a:p>
            <a:r>
              <a:rPr lang="en-US" sz="2400" dirty="0" smtClean="0"/>
              <a:t>The program provides savings to taxpayers by pledging the full faith and credit of the State to the payment of voter-approved school district GO bonds</a:t>
            </a:r>
          </a:p>
          <a:p>
            <a:r>
              <a:rPr lang="en-US" sz="2400" dirty="0" smtClean="0"/>
              <a:t>This provides the qualifying school district bonds with the State’s strong credit rating of AAA</a:t>
            </a:r>
          </a:p>
          <a:p>
            <a:r>
              <a:rPr lang="en-US" sz="2400" dirty="0" smtClean="0"/>
              <a:t>The higher the school district bond rating the lower the interest rate, even with the state guarantee</a:t>
            </a:r>
          </a:p>
        </p:txBody>
      </p:sp>
    </p:spTree>
    <p:extLst>
      <p:ext uri="{BB962C8B-B14F-4D97-AF65-F5344CB8AC3E}">
        <p14:creationId xmlns:p14="http://schemas.microsoft.com/office/powerpoint/2010/main" val="171765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Utah School Bond Guaranty Program – Cont.</a:t>
            </a:r>
            <a:endParaRPr lang="en-US" sz="4000" dirty="0"/>
          </a:p>
        </p:txBody>
      </p:sp>
      <p:sp>
        <p:nvSpPr>
          <p:cNvPr id="2" name="Content Placeholder 1"/>
          <p:cNvSpPr>
            <a:spLocks noGrp="1"/>
          </p:cNvSpPr>
          <p:nvPr>
            <p:ph idx="1"/>
          </p:nvPr>
        </p:nvSpPr>
        <p:spPr>
          <a:xfrm>
            <a:off x="717666" y="2243050"/>
            <a:ext cx="10571018" cy="3733801"/>
          </a:xfrm>
        </p:spPr>
        <p:txBody>
          <a:bodyPr>
            <a:normAutofit/>
          </a:bodyPr>
          <a:lstStyle/>
          <a:p>
            <a:r>
              <a:rPr lang="en-US" dirty="0" smtClean="0"/>
              <a:t>What impact does Utah School Bond Guaranty Program have on the school district’s underlying bond rating?</a:t>
            </a:r>
          </a:p>
          <a:p>
            <a:pPr lvl="1"/>
            <a:r>
              <a:rPr lang="en-US" dirty="0" smtClean="0"/>
              <a:t>On a recent bond issue by Washington School District there was, on average, a 10 bps savings on interest rates</a:t>
            </a:r>
          </a:p>
          <a:p>
            <a:pPr marL="667512" lvl="2" indent="0">
              <a:buNone/>
            </a:pPr>
            <a:endParaRPr lang="en-US" dirty="0" smtClean="0"/>
          </a:p>
        </p:txBody>
      </p:sp>
    </p:spTree>
    <p:extLst>
      <p:ext uri="{BB962C8B-B14F-4D97-AF65-F5344CB8AC3E}">
        <p14:creationId xmlns:p14="http://schemas.microsoft.com/office/powerpoint/2010/main" val="51275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Utah School Bond Guaranty Program – Cont.</a:t>
            </a:r>
            <a:endParaRPr lang="en-US" sz="4000" dirty="0"/>
          </a:p>
        </p:txBody>
      </p:sp>
      <p:sp>
        <p:nvSpPr>
          <p:cNvPr id="2" name="Content Placeholder 1"/>
          <p:cNvSpPr>
            <a:spLocks noGrp="1"/>
          </p:cNvSpPr>
          <p:nvPr>
            <p:ph idx="1"/>
          </p:nvPr>
        </p:nvSpPr>
        <p:spPr>
          <a:xfrm>
            <a:off x="717666" y="2243050"/>
            <a:ext cx="10571018" cy="3733801"/>
          </a:xfrm>
        </p:spPr>
        <p:txBody>
          <a:bodyPr>
            <a:normAutofit/>
          </a:bodyPr>
          <a:lstStyle/>
          <a:p>
            <a:r>
              <a:rPr lang="en-US" dirty="0" smtClean="0"/>
              <a:t>What is the financial impact of that 10 bps difference?</a:t>
            </a:r>
          </a:p>
          <a:p>
            <a:pPr marL="0" indent="0">
              <a:buNone/>
            </a:pPr>
            <a:endParaRPr lang="en-US" dirty="0" smtClean="0"/>
          </a:p>
          <a:p>
            <a:pPr lvl="1"/>
            <a:r>
              <a:rPr lang="en-US" dirty="0" smtClean="0"/>
              <a:t>$20 million bond issue  for 20 years - $250,000</a:t>
            </a:r>
          </a:p>
          <a:p>
            <a:pPr lvl="1"/>
            <a:r>
              <a:rPr lang="en-US" dirty="0" smtClean="0"/>
              <a:t>$40 million bond issue for 20 years - $500,000</a:t>
            </a:r>
          </a:p>
          <a:p>
            <a:pPr lvl="1"/>
            <a:r>
              <a:rPr lang="en-US" dirty="0" smtClean="0"/>
              <a:t>$100 million bond issue for 20 years - $1.2 million</a:t>
            </a:r>
          </a:p>
          <a:p>
            <a:pPr marL="667512" lvl="2" indent="0">
              <a:buNone/>
            </a:pPr>
            <a:endParaRPr lang="en-US" dirty="0" smtClean="0"/>
          </a:p>
        </p:txBody>
      </p:sp>
    </p:spTree>
    <p:extLst>
      <p:ext uri="{BB962C8B-B14F-4D97-AF65-F5344CB8AC3E}">
        <p14:creationId xmlns:p14="http://schemas.microsoft.com/office/powerpoint/2010/main" val="1666886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General Information</a:t>
            </a:r>
            <a:endParaRPr lang="en-US" sz="4000" dirty="0"/>
          </a:p>
        </p:txBody>
      </p:sp>
      <p:sp>
        <p:nvSpPr>
          <p:cNvPr id="2" name="Content Placeholder 1"/>
          <p:cNvSpPr>
            <a:spLocks noGrp="1"/>
          </p:cNvSpPr>
          <p:nvPr>
            <p:ph idx="1"/>
          </p:nvPr>
        </p:nvSpPr>
        <p:spPr>
          <a:xfrm>
            <a:off x="717666" y="1860665"/>
            <a:ext cx="10571018" cy="2395452"/>
          </a:xfrm>
        </p:spPr>
        <p:txBody>
          <a:bodyPr>
            <a:normAutofit/>
          </a:bodyPr>
          <a:lstStyle/>
          <a:p>
            <a:r>
              <a:rPr lang="en-US" dirty="0" smtClean="0"/>
              <a:t>What rating agencies should you use?</a:t>
            </a:r>
          </a:p>
          <a:p>
            <a:pPr lvl="1"/>
            <a:r>
              <a:rPr lang="en-US" dirty="0" smtClean="0"/>
              <a:t>Moody’s – if just one rating (most common for Utah school districts)</a:t>
            </a:r>
          </a:p>
          <a:p>
            <a:pPr lvl="1"/>
            <a:r>
              <a:rPr lang="en-US" dirty="0" smtClean="0"/>
              <a:t>Split opinions – At least Moody’s and S&amp;P, Fitch as a second rating </a:t>
            </a:r>
            <a:r>
              <a:rPr lang="en-US" u="sng" dirty="0" smtClean="0"/>
              <a:t>or</a:t>
            </a:r>
            <a:r>
              <a:rPr lang="en-US" dirty="0" smtClean="0"/>
              <a:t> any two</a:t>
            </a:r>
            <a:endParaRPr lang="en-US" dirty="0"/>
          </a:p>
          <a:p>
            <a:pPr lvl="2"/>
            <a:endParaRPr lang="en-US" dirty="0" smtClean="0"/>
          </a:p>
        </p:txBody>
      </p:sp>
      <p:sp>
        <p:nvSpPr>
          <p:cNvPr id="4" name="Content Placeholder 1"/>
          <p:cNvSpPr txBox="1">
            <a:spLocks/>
          </p:cNvSpPr>
          <p:nvPr/>
        </p:nvSpPr>
        <p:spPr>
          <a:xfrm>
            <a:off x="717666" y="3805152"/>
            <a:ext cx="10571018" cy="239545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How many ratings do you need?</a:t>
            </a:r>
          </a:p>
          <a:p>
            <a:pPr lvl="1"/>
            <a:r>
              <a:rPr lang="en-US" dirty="0" smtClean="0"/>
              <a:t>Under $40 million, just one rating</a:t>
            </a:r>
          </a:p>
          <a:p>
            <a:pPr lvl="1"/>
            <a:r>
              <a:rPr lang="en-US" dirty="0" smtClean="0"/>
              <a:t>Over $40 million, two ratings</a:t>
            </a:r>
          </a:p>
        </p:txBody>
      </p:sp>
    </p:spTree>
    <p:extLst>
      <p:ext uri="{BB962C8B-B14F-4D97-AF65-F5344CB8AC3E}">
        <p14:creationId xmlns:p14="http://schemas.microsoft.com/office/powerpoint/2010/main" val="275769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Rating Agency Fees</a:t>
            </a:r>
            <a:endParaRPr lang="en-US" sz="4000" dirty="0"/>
          </a:p>
        </p:txBody>
      </p:sp>
      <p:pic>
        <p:nvPicPr>
          <p:cNvPr id="5" name="Content Placeholder 4"/>
          <p:cNvPicPr>
            <a:picLocks noGrp="1" noChangeAspect="1"/>
          </p:cNvPicPr>
          <p:nvPr>
            <p:ph idx="1"/>
          </p:nvPr>
        </p:nvPicPr>
        <p:blipFill>
          <a:blip r:embed="rId2"/>
          <a:stretch>
            <a:fillRect/>
          </a:stretch>
        </p:blipFill>
        <p:spPr>
          <a:xfrm>
            <a:off x="1271847" y="1860549"/>
            <a:ext cx="9426633" cy="4706505"/>
          </a:xfrm>
          <a:prstGeom prst="rect">
            <a:avLst/>
          </a:prstGeom>
        </p:spPr>
      </p:pic>
    </p:spTree>
    <p:extLst>
      <p:ext uri="{BB962C8B-B14F-4D97-AF65-F5344CB8AC3E}">
        <p14:creationId xmlns:p14="http://schemas.microsoft.com/office/powerpoint/2010/main" val="281181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Ratings Surveillance</a:t>
            </a:r>
            <a:endParaRPr lang="en-US" sz="4000" dirty="0"/>
          </a:p>
        </p:txBody>
      </p:sp>
      <p:sp>
        <p:nvSpPr>
          <p:cNvPr id="2" name="Content Placeholder 1"/>
          <p:cNvSpPr>
            <a:spLocks noGrp="1"/>
          </p:cNvSpPr>
          <p:nvPr>
            <p:ph idx="1"/>
          </p:nvPr>
        </p:nvSpPr>
        <p:spPr/>
        <p:txBody>
          <a:bodyPr/>
          <a:lstStyle/>
          <a:p>
            <a:r>
              <a:rPr lang="en-US" dirty="0" smtClean="0"/>
              <a:t>Once a bond receives a rating and is issued, the bond rating stays with it until maturity</a:t>
            </a:r>
          </a:p>
          <a:p>
            <a:r>
              <a:rPr lang="en-US" dirty="0" smtClean="0"/>
              <a:t>Rating agencies are constantly reviewing ratings to see if anything material has occurred to move the rating</a:t>
            </a:r>
          </a:p>
          <a:p>
            <a:r>
              <a:rPr lang="en-US" dirty="0" smtClean="0"/>
              <a:t>Bond ratings can move up or down at any time</a:t>
            </a:r>
          </a:p>
          <a:p>
            <a:r>
              <a:rPr lang="en-US" dirty="0" smtClean="0"/>
              <a:t>The school district might be asked to participate in a rating surveillance call with a rating analyst – typically every two years</a:t>
            </a:r>
            <a:endParaRPr lang="en-US" dirty="0"/>
          </a:p>
        </p:txBody>
      </p:sp>
    </p:spTree>
    <p:extLst>
      <p:ext uri="{BB962C8B-B14F-4D97-AF65-F5344CB8AC3E}">
        <p14:creationId xmlns:p14="http://schemas.microsoft.com/office/powerpoint/2010/main" val="3590964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When Do You Issue Bonds Without a Rating?</a:t>
            </a:r>
            <a:endParaRPr lang="en-US" sz="4000" dirty="0"/>
          </a:p>
        </p:txBody>
      </p:sp>
      <p:sp>
        <p:nvSpPr>
          <p:cNvPr id="2" name="Content Placeholder 1"/>
          <p:cNvSpPr>
            <a:spLocks noGrp="1"/>
          </p:cNvSpPr>
          <p:nvPr>
            <p:ph idx="1"/>
          </p:nvPr>
        </p:nvSpPr>
        <p:spPr>
          <a:xfrm>
            <a:off x="568036" y="2076796"/>
            <a:ext cx="10972800" cy="2495204"/>
          </a:xfrm>
        </p:spPr>
        <p:txBody>
          <a:bodyPr/>
          <a:lstStyle/>
          <a:p>
            <a:r>
              <a:rPr lang="en-US" dirty="0" smtClean="0"/>
              <a:t>Private Placements</a:t>
            </a:r>
            <a:endParaRPr lang="en-US" dirty="0"/>
          </a:p>
          <a:p>
            <a:pPr lvl="1"/>
            <a:r>
              <a:rPr lang="en-US" dirty="0" smtClean="0"/>
              <a:t>Size – Bonds are so small, the costs of issuance outweigh the lower borrowing rate from market issuance</a:t>
            </a:r>
            <a:endParaRPr lang="en-US" dirty="0"/>
          </a:p>
          <a:p>
            <a:pPr lvl="1"/>
            <a:r>
              <a:rPr lang="en-US" dirty="0" smtClean="0"/>
              <a:t>Tax Credit Bonds (QZABs and QSCBs) – limited number of investors in the public market, or rates are not that different</a:t>
            </a:r>
            <a:endParaRPr lang="en-US" dirty="0"/>
          </a:p>
        </p:txBody>
      </p:sp>
    </p:spTree>
    <p:extLst>
      <p:ext uri="{BB962C8B-B14F-4D97-AF65-F5344CB8AC3E}">
        <p14:creationId xmlns:p14="http://schemas.microsoft.com/office/powerpoint/2010/main" val="36257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What Can a School Board Do?</a:t>
            </a:r>
            <a:endParaRPr lang="en-US" sz="4000" dirty="0"/>
          </a:p>
        </p:txBody>
      </p:sp>
      <p:sp>
        <p:nvSpPr>
          <p:cNvPr id="2" name="Content Placeholder 1"/>
          <p:cNvSpPr>
            <a:spLocks noGrp="1"/>
          </p:cNvSpPr>
          <p:nvPr>
            <p:ph idx="1"/>
          </p:nvPr>
        </p:nvSpPr>
        <p:spPr>
          <a:xfrm>
            <a:off x="568036" y="2076795"/>
            <a:ext cx="10972800" cy="4506885"/>
          </a:xfrm>
        </p:spPr>
        <p:txBody>
          <a:bodyPr>
            <a:normAutofit lnSpcReduction="10000"/>
          </a:bodyPr>
          <a:lstStyle/>
          <a:p>
            <a:r>
              <a:rPr lang="en-US" dirty="0" smtClean="0"/>
              <a:t>Have a plan and execute it</a:t>
            </a:r>
          </a:p>
          <a:p>
            <a:pPr lvl="1"/>
            <a:r>
              <a:rPr lang="en-US" dirty="0" smtClean="0"/>
              <a:t>Does the district have a written plan or goal for maintaining fund balances at a certain level?</a:t>
            </a:r>
          </a:p>
          <a:p>
            <a:pPr lvl="1"/>
            <a:r>
              <a:rPr lang="en-US" dirty="0" smtClean="0"/>
              <a:t>Be consistent</a:t>
            </a:r>
          </a:p>
          <a:p>
            <a:r>
              <a:rPr lang="en-US" dirty="0" smtClean="0"/>
              <a:t>Be proactive in addressing future issues/problems</a:t>
            </a:r>
          </a:p>
          <a:p>
            <a:pPr lvl="1"/>
            <a:r>
              <a:rPr lang="en-US" dirty="0" smtClean="0"/>
              <a:t>Example – In 2015, Chicago Public Schools borrowed $634 million to make required pension payments and laid off 1,400 employees, </a:t>
            </a:r>
            <a:r>
              <a:rPr lang="en-US" u="sng" dirty="0" smtClean="0"/>
              <a:t>after</a:t>
            </a:r>
            <a:r>
              <a:rPr lang="en-US" dirty="0" smtClean="0"/>
              <a:t> they had made $940 million in budget cuts in the previous four years</a:t>
            </a:r>
          </a:p>
          <a:p>
            <a:r>
              <a:rPr lang="en-US" dirty="0" smtClean="0"/>
              <a:t>Make the difficult decisions</a:t>
            </a:r>
          </a:p>
          <a:p>
            <a:pPr lvl="1"/>
            <a:r>
              <a:rPr lang="en-US" dirty="0" smtClean="0"/>
              <a:t>How did districts respond to the recession in 2008-09?</a:t>
            </a:r>
          </a:p>
          <a:p>
            <a:pPr lvl="1"/>
            <a:r>
              <a:rPr lang="en-US" dirty="0" smtClean="0"/>
              <a:t>Are decisions sustainable in the long-term?</a:t>
            </a:r>
            <a:endParaRPr lang="en-US" dirty="0"/>
          </a:p>
        </p:txBody>
      </p:sp>
    </p:spTree>
    <p:extLst>
      <p:ext uri="{BB962C8B-B14F-4D97-AF65-F5344CB8AC3E}">
        <p14:creationId xmlns:p14="http://schemas.microsoft.com/office/powerpoint/2010/main" val="61582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4196" y="2352502"/>
            <a:ext cx="11579629" cy="1953492"/>
          </a:xfrm>
        </p:spPr>
        <p:txBody>
          <a:bodyPr>
            <a:noAutofit/>
          </a:bodyPr>
          <a:lstStyle/>
          <a:p>
            <a:pPr algn="ctr"/>
            <a:r>
              <a:rPr lang="en-US" sz="6000" dirty="0" smtClean="0"/>
              <a:t>Community Reinvestment Agencies</a:t>
            </a:r>
            <a:endParaRPr lang="en-US" sz="6000" dirty="0"/>
          </a:p>
        </p:txBody>
      </p:sp>
    </p:spTree>
    <p:extLst>
      <p:ext uri="{BB962C8B-B14F-4D97-AF65-F5344CB8AC3E}">
        <p14:creationId xmlns:p14="http://schemas.microsoft.com/office/powerpoint/2010/main" val="4252966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79171" y="2202874"/>
            <a:ext cx="9177251" cy="2036618"/>
          </a:xfrm>
        </p:spPr>
        <p:txBody>
          <a:bodyPr>
            <a:noAutofit/>
          </a:bodyPr>
          <a:lstStyle/>
          <a:p>
            <a:pPr algn="ctr"/>
            <a:r>
              <a:rPr lang="en-US" sz="6000" dirty="0" smtClean="0"/>
              <a:t>State Funding Per Pupil – </a:t>
            </a:r>
            <a:br>
              <a:rPr lang="en-US" sz="6000" dirty="0" smtClean="0"/>
            </a:br>
            <a:r>
              <a:rPr lang="en-US" sz="6000" dirty="0" smtClean="0"/>
              <a:t>FY2008 vs. FY2017</a:t>
            </a:r>
            <a:endParaRPr lang="en-US" sz="6000"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fontScale="90000"/>
          </a:bodyPr>
          <a:lstStyle/>
          <a:p>
            <a:pPr algn="ctr"/>
            <a:r>
              <a:rPr lang="en-US" sz="4000" dirty="0" smtClean="0"/>
              <a:t>What is a Community Reinvestment Agency (CRA)?</a:t>
            </a:r>
            <a:endParaRPr lang="en-US" sz="4000" dirty="0"/>
          </a:p>
        </p:txBody>
      </p:sp>
      <p:sp>
        <p:nvSpPr>
          <p:cNvPr id="2" name="Content Placeholder 1"/>
          <p:cNvSpPr>
            <a:spLocks noGrp="1"/>
          </p:cNvSpPr>
          <p:nvPr>
            <p:ph idx="1"/>
          </p:nvPr>
        </p:nvSpPr>
        <p:spPr>
          <a:xfrm>
            <a:off x="584662" y="1835726"/>
            <a:ext cx="10972800" cy="4506885"/>
          </a:xfrm>
        </p:spPr>
        <p:txBody>
          <a:bodyPr>
            <a:normAutofit/>
          </a:bodyPr>
          <a:lstStyle/>
          <a:p>
            <a:endParaRPr lang="en-US" dirty="0" smtClean="0"/>
          </a:p>
          <a:p>
            <a:r>
              <a:rPr lang="en-US" dirty="0" smtClean="0"/>
              <a:t>A government body created to promote urban renewal, economic development, or community development</a:t>
            </a:r>
            <a:endParaRPr lang="en-US" dirty="0"/>
          </a:p>
          <a:p>
            <a:r>
              <a:rPr lang="en-US" dirty="0" smtClean="0"/>
              <a:t>A CRA creates a property tax revenue stream to encourage this new development through tax increment financing (TIF)</a:t>
            </a:r>
          </a:p>
          <a:p>
            <a:r>
              <a:rPr lang="en-US" dirty="0" smtClean="0"/>
              <a:t>Prior to new 2016 legislation “Community Reinvestment Agency Act” known as:</a:t>
            </a:r>
          </a:p>
          <a:p>
            <a:pPr lvl="1"/>
            <a:r>
              <a:rPr lang="en-US" dirty="0" smtClean="0"/>
              <a:t>Redevelopment Agencies</a:t>
            </a:r>
          </a:p>
          <a:p>
            <a:pPr lvl="1"/>
            <a:r>
              <a:rPr lang="en-US" dirty="0" smtClean="0"/>
              <a:t>Economic Development Agencies</a:t>
            </a:r>
          </a:p>
          <a:p>
            <a:pPr lvl="1"/>
            <a:r>
              <a:rPr lang="en-US" dirty="0" smtClean="0"/>
              <a:t>Community Development Agencies</a:t>
            </a:r>
            <a:endParaRPr lang="en-US" dirty="0"/>
          </a:p>
        </p:txBody>
      </p:sp>
    </p:spTree>
    <p:extLst>
      <p:ext uri="{BB962C8B-B14F-4D97-AF65-F5344CB8AC3E}">
        <p14:creationId xmlns:p14="http://schemas.microsoft.com/office/powerpoint/2010/main" val="108396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Are CRA’s Good for School Districts?</a:t>
            </a:r>
            <a:endParaRPr lang="en-US" sz="4000" dirty="0"/>
          </a:p>
        </p:txBody>
      </p:sp>
      <p:sp>
        <p:nvSpPr>
          <p:cNvPr id="2" name="Content Placeholder 1"/>
          <p:cNvSpPr>
            <a:spLocks noGrp="1"/>
          </p:cNvSpPr>
          <p:nvPr>
            <p:ph idx="1"/>
          </p:nvPr>
        </p:nvSpPr>
        <p:spPr>
          <a:xfrm>
            <a:off x="3042457" y="1885604"/>
            <a:ext cx="6176356" cy="1913312"/>
          </a:xfrm>
        </p:spPr>
        <p:txBody>
          <a:bodyPr>
            <a:normAutofit/>
          </a:bodyPr>
          <a:lstStyle/>
          <a:p>
            <a:endParaRPr lang="en-US" dirty="0" smtClean="0"/>
          </a:p>
          <a:p>
            <a:pPr marL="0" indent="0" algn="ctr">
              <a:buNone/>
            </a:pPr>
            <a:r>
              <a:rPr lang="en-US" sz="4000" dirty="0" smtClean="0"/>
              <a:t>It Depends!</a:t>
            </a:r>
          </a:p>
          <a:p>
            <a:pPr marL="0" indent="0" algn="ctr">
              <a:buNone/>
            </a:pPr>
            <a:endParaRPr lang="en-US" sz="5800" dirty="0" smtClean="0"/>
          </a:p>
          <a:p>
            <a:pPr marL="0" indent="0">
              <a:buNone/>
            </a:pPr>
            <a:endParaRPr lang="en-US" dirty="0"/>
          </a:p>
        </p:txBody>
      </p:sp>
      <p:sp>
        <p:nvSpPr>
          <p:cNvPr id="5" name="Content Placeholder 1"/>
          <p:cNvSpPr txBox="1">
            <a:spLocks/>
          </p:cNvSpPr>
          <p:nvPr/>
        </p:nvSpPr>
        <p:spPr>
          <a:xfrm>
            <a:off x="644235" y="3549535"/>
            <a:ext cx="10972800" cy="2344189"/>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dirty="0" smtClean="0"/>
          </a:p>
          <a:p>
            <a:pPr marL="0" indent="0" algn="ctr">
              <a:buNone/>
            </a:pPr>
            <a:r>
              <a:rPr lang="en-US" dirty="0" smtClean="0"/>
              <a:t>The Real Question to be asked is:</a:t>
            </a:r>
          </a:p>
          <a:p>
            <a:pPr marL="0" indent="0" algn="ctr">
              <a:buNone/>
            </a:pPr>
            <a:endParaRPr lang="en-US" dirty="0"/>
          </a:p>
          <a:p>
            <a:pPr marL="0" indent="0" algn="ctr">
              <a:buNone/>
            </a:pPr>
            <a:r>
              <a:rPr lang="en-US" dirty="0" smtClean="0"/>
              <a:t>BUT FOR the CRA, would the development occur anyway?</a:t>
            </a:r>
            <a:endParaRPr lang="en-US" dirty="0"/>
          </a:p>
        </p:txBody>
      </p:sp>
    </p:spTree>
    <p:extLst>
      <p:ext uri="{BB962C8B-B14F-4D97-AF65-F5344CB8AC3E}">
        <p14:creationId xmlns:p14="http://schemas.microsoft.com/office/powerpoint/2010/main" val="52890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4072" y="1094786"/>
            <a:ext cx="11579629" cy="1083149"/>
          </a:xfrm>
        </p:spPr>
        <p:txBody>
          <a:bodyPr>
            <a:normAutofit fontScale="90000"/>
          </a:bodyPr>
          <a:lstStyle/>
          <a:p>
            <a:pPr algn="ctr"/>
            <a:r>
              <a:rPr lang="en-US" sz="4000" dirty="0" smtClean="0"/>
              <a:t>What Projects Could Be Appropriate Under a  Community Reinvestment Agency (CRA)? </a:t>
            </a:r>
            <a:endParaRPr lang="en-US" sz="4000" dirty="0"/>
          </a:p>
        </p:txBody>
      </p:sp>
      <p:sp>
        <p:nvSpPr>
          <p:cNvPr id="2" name="Content Placeholder 1"/>
          <p:cNvSpPr>
            <a:spLocks noGrp="1"/>
          </p:cNvSpPr>
          <p:nvPr>
            <p:ph idx="1"/>
          </p:nvPr>
        </p:nvSpPr>
        <p:spPr>
          <a:xfrm>
            <a:off x="576349" y="2244437"/>
            <a:ext cx="10972800" cy="3898669"/>
          </a:xfrm>
        </p:spPr>
        <p:txBody>
          <a:bodyPr>
            <a:normAutofit lnSpcReduction="10000"/>
          </a:bodyPr>
          <a:lstStyle/>
          <a:p>
            <a:endParaRPr lang="en-US" dirty="0" smtClean="0"/>
          </a:p>
          <a:p>
            <a:r>
              <a:rPr lang="en-US" dirty="0" smtClean="0"/>
              <a:t>Blight Reduction Projects – Probably</a:t>
            </a:r>
          </a:p>
          <a:p>
            <a:r>
              <a:rPr lang="en-US" dirty="0" smtClean="0"/>
              <a:t>Urban Renewal – Probably</a:t>
            </a:r>
          </a:p>
          <a:p>
            <a:r>
              <a:rPr lang="en-US" dirty="0" smtClean="0"/>
              <a:t>Community Development – Maybe</a:t>
            </a:r>
          </a:p>
          <a:p>
            <a:pPr lvl="1"/>
            <a:r>
              <a:rPr lang="en-US" dirty="0" smtClean="0"/>
              <a:t>If the community development is residential I would not approve</a:t>
            </a:r>
          </a:p>
          <a:p>
            <a:r>
              <a:rPr lang="en-US" dirty="0" smtClean="0"/>
              <a:t>Economic Development – Maybe</a:t>
            </a:r>
          </a:p>
          <a:p>
            <a:r>
              <a:rPr lang="en-US" dirty="0" smtClean="0"/>
              <a:t>Retail Development – Probably Not</a:t>
            </a:r>
          </a:p>
          <a:p>
            <a:pPr lvl="1"/>
            <a:r>
              <a:rPr lang="en-US" dirty="0" smtClean="0"/>
              <a:t>Retail business follows demographics</a:t>
            </a:r>
          </a:p>
          <a:p>
            <a:pPr lvl="1"/>
            <a:r>
              <a:rPr lang="en-US" dirty="0" smtClean="0"/>
              <a:t>If the population is there, retail will follow</a:t>
            </a:r>
          </a:p>
          <a:p>
            <a:endParaRPr lang="en-US" dirty="0" smtClean="0"/>
          </a:p>
          <a:p>
            <a:endParaRPr lang="en-US" dirty="0"/>
          </a:p>
        </p:txBody>
      </p:sp>
    </p:spTree>
    <p:extLst>
      <p:ext uri="{BB962C8B-B14F-4D97-AF65-F5344CB8AC3E}">
        <p14:creationId xmlns:p14="http://schemas.microsoft.com/office/powerpoint/2010/main" val="2173761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4072" y="1094786"/>
            <a:ext cx="11579629" cy="883643"/>
          </a:xfrm>
        </p:spPr>
        <p:txBody>
          <a:bodyPr>
            <a:normAutofit fontScale="90000"/>
          </a:bodyPr>
          <a:lstStyle/>
          <a:p>
            <a:pPr algn="ctr"/>
            <a:r>
              <a:rPr lang="en-US" sz="4000" dirty="0" smtClean="0"/>
              <a:t>What Are Some Requirements of a Community Reinvestment Agency (CRA)? </a:t>
            </a:r>
            <a:endParaRPr lang="en-US" sz="4000" dirty="0"/>
          </a:p>
        </p:txBody>
      </p:sp>
      <p:sp>
        <p:nvSpPr>
          <p:cNvPr id="2" name="Content Placeholder 1"/>
          <p:cNvSpPr>
            <a:spLocks noGrp="1"/>
          </p:cNvSpPr>
          <p:nvPr>
            <p:ph idx="1"/>
          </p:nvPr>
        </p:nvSpPr>
        <p:spPr>
          <a:xfrm>
            <a:off x="576349" y="2043545"/>
            <a:ext cx="10972800" cy="4432070"/>
          </a:xfrm>
        </p:spPr>
        <p:txBody>
          <a:bodyPr>
            <a:normAutofit fontScale="85000" lnSpcReduction="20000"/>
          </a:bodyPr>
          <a:lstStyle/>
          <a:p>
            <a:endParaRPr lang="en-US" dirty="0" smtClean="0"/>
          </a:p>
          <a:p>
            <a:r>
              <a:rPr lang="en-US" dirty="0" smtClean="0"/>
              <a:t>Written Budget</a:t>
            </a:r>
          </a:p>
          <a:p>
            <a:pPr lvl="1"/>
            <a:r>
              <a:rPr lang="en-US" dirty="0" smtClean="0"/>
              <a:t>Predictions for the project area</a:t>
            </a:r>
          </a:p>
          <a:p>
            <a:pPr lvl="1"/>
            <a:r>
              <a:rPr lang="en-US" dirty="0" smtClean="0"/>
              <a:t>Financial Details about the project area</a:t>
            </a:r>
          </a:p>
          <a:p>
            <a:pPr lvl="1"/>
            <a:r>
              <a:rPr lang="en-US" dirty="0" smtClean="0"/>
              <a:t>Agency’s Expected Activities</a:t>
            </a:r>
          </a:p>
          <a:p>
            <a:pPr lvl="1"/>
            <a:r>
              <a:rPr lang="en-US" dirty="0" smtClean="0"/>
              <a:t>For a fixed period</a:t>
            </a:r>
          </a:p>
          <a:p>
            <a:r>
              <a:rPr lang="en-US" dirty="0" smtClean="0"/>
              <a:t>Single Annual Report - November</a:t>
            </a:r>
          </a:p>
          <a:p>
            <a:pPr lvl="1"/>
            <a:r>
              <a:rPr lang="en-US" dirty="0" smtClean="0"/>
              <a:t>To receive funds the Agency can choose between:</a:t>
            </a:r>
          </a:p>
          <a:p>
            <a:pPr lvl="2"/>
            <a:r>
              <a:rPr lang="en-US" dirty="0" smtClean="0"/>
              <a:t>Creating a taxing entity committee – necessary to eliminate blight situations or using eminent domain </a:t>
            </a:r>
          </a:p>
          <a:p>
            <a:pPr lvl="2"/>
            <a:r>
              <a:rPr lang="en-US" dirty="0" smtClean="0"/>
              <a:t>Entering into </a:t>
            </a:r>
            <a:r>
              <a:rPr lang="en-US" dirty="0" err="1" smtClean="0"/>
              <a:t>interlocal</a:t>
            </a:r>
            <a:r>
              <a:rPr lang="en-US" dirty="0" smtClean="0"/>
              <a:t> agreements with individual taxing entities</a:t>
            </a:r>
          </a:p>
          <a:p>
            <a:r>
              <a:rPr lang="en-US" dirty="0" smtClean="0"/>
              <a:t>Housing Allocation - Mandatory</a:t>
            </a:r>
          </a:p>
          <a:p>
            <a:pPr lvl="1"/>
            <a:r>
              <a:rPr lang="en-US" dirty="0" smtClean="0"/>
              <a:t>10% of budget for normal CRA’s</a:t>
            </a:r>
          </a:p>
          <a:p>
            <a:pPr lvl="1"/>
            <a:r>
              <a:rPr lang="en-US" dirty="0" smtClean="0"/>
              <a:t>20% of budget for CRA’s with eminent domain (TEC can reduce to 10%)</a:t>
            </a:r>
          </a:p>
          <a:p>
            <a:endParaRPr lang="en-US" dirty="0"/>
          </a:p>
        </p:txBody>
      </p:sp>
    </p:spTree>
    <p:extLst>
      <p:ext uri="{BB962C8B-B14F-4D97-AF65-F5344CB8AC3E}">
        <p14:creationId xmlns:p14="http://schemas.microsoft.com/office/powerpoint/2010/main" val="90565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0821" y="704088"/>
            <a:ext cx="11579629" cy="883643"/>
          </a:xfrm>
        </p:spPr>
        <p:txBody>
          <a:bodyPr>
            <a:normAutofit/>
          </a:bodyPr>
          <a:lstStyle/>
          <a:p>
            <a:pPr algn="ctr"/>
            <a:r>
              <a:rPr lang="en-US" sz="4000" dirty="0" smtClean="0"/>
              <a:t>How Does TIF Work?</a:t>
            </a:r>
            <a:endParaRPr lang="en-US" sz="4000" dirty="0"/>
          </a:p>
        </p:txBody>
      </p:sp>
      <p:sp>
        <p:nvSpPr>
          <p:cNvPr id="2" name="Content Placeholder 1"/>
          <p:cNvSpPr>
            <a:spLocks noGrp="1"/>
          </p:cNvSpPr>
          <p:nvPr>
            <p:ph idx="1"/>
          </p:nvPr>
        </p:nvSpPr>
        <p:spPr>
          <a:xfrm>
            <a:off x="4292137" y="3182389"/>
            <a:ext cx="3397135" cy="1638994"/>
          </a:xfrm>
        </p:spPr>
        <p:txBody>
          <a:bodyPr>
            <a:normAutofit/>
          </a:bodyPr>
          <a:lstStyle/>
          <a:p>
            <a:endParaRPr lang="en-US" dirty="0" smtClean="0"/>
          </a:p>
          <a:p>
            <a:pPr marL="0" indent="0">
              <a:buNone/>
            </a:pPr>
            <a:endParaRPr lang="en-US" dirty="0"/>
          </a:p>
        </p:txBody>
      </p:sp>
      <p:pic>
        <p:nvPicPr>
          <p:cNvPr id="8" name="Picture 7"/>
          <p:cNvPicPr>
            <a:picLocks noChangeAspect="1"/>
          </p:cNvPicPr>
          <p:nvPr/>
        </p:nvPicPr>
        <p:blipFill>
          <a:blip r:embed="rId2"/>
          <a:stretch>
            <a:fillRect/>
          </a:stretch>
        </p:blipFill>
        <p:spPr>
          <a:xfrm>
            <a:off x="2068222" y="1704107"/>
            <a:ext cx="8124825" cy="5014653"/>
          </a:xfrm>
          <a:prstGeom prst="rect">
            <a:avLst/>
          </a:prstGeom>
        </p:spPr>
      </p:pic>
    </p:spTree>
    <p:extLst>
      <p:ext uri="{BB962C8B-B14F-4D97-AF65-F5344CB8AC3E}">
        <p14:creationId xmlns:p14="http://schemas.microsoft.com/office/powerpoint/2010/main" val="160422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4072" y="1094786"/>
            <a:ext cx="11579629" cy="883643"/>
          </a:xfrm>
        </p:spPr>
        <p:txBody>
          <a:bodyPr>
            <a:normAutofit/>
          </a:bodyPr>
          <a:lstStyle/>
          <a:p>
            <a:pPr algn="ctr"/>
            <a:r>
              <a:rPr lang="en-US" sz="4000" dirty="0" smtClean="0"/>
              <a:t>How Does TIF Work - Continued? </a:t>
            </a:r>
            <a:endParaRPr lang="en-US" sz="4000" dirty="0"/>
          </a:p>
        </p:txBody>
      </p:sp>
      <p:sp>
        <p:nvSpPr>
          <p:cNvPr id="2" name="Content Placeholder 1"/>
          <p:cNvSpPr>
            <a:spLocks noGrp="1"/>
          </p:cNvSpPr>
          <p:nvPr>
            <p:ph idx="1"/>
          </p:nvPr>
        </p:nvSpPr>
        <p:spPr>
          <a:xfrm>
            <a:off x="576349" y="2043545"/>
            <a:ext cx="10972800" cy="4432070"/>
          </a:xfrm>
        </p:spPr>
        <p:txBody>
          <a:bodyPr>
            <a:normAutofit/>
          </a:bodyPr>
          <a:lstStyle/>
          <a:p>
            <a:endParaRPr lang="en-US" dirty="0" smtClean="0"/>
          </a:p>
          <a:p>
            <a:r>
              <a:rPr lang="en-US" dirty="0" smtClean="0"/>
              <a:t>Property taxes are collected from projects/developments in the CRA</a:t>
            </a:r>
          </a:p>
          <a:p>
            <a:r>
              <a:rPr lang="en-US" dirty="0" smtClean="0"/>
              <a:t>In Salt Lake County, taxes are sent to the CRA in December and May </a:t>
            </a:r>
          </a:p>
          <a:p>
            <a:r>
              <a:rPr lang="en-US" dirty="0" smtClean="0"/>
              <a:t>Those taxes are then distributed to entities in the CRA based on written agreements</a:t>
            </a:r>
          </a:p>
          <a:p>
            <a:pPr lvl="1"/>
            <a:r>
              <a:rPr lang="en-US" dirty="0" smtClean="0"/>
              <a:t> A School District can often negotiate a “mitigation payment” from the CRA</a:t>
            </a:r>
            <a:endParaRPr lang="en-US" dirty="0"/>
          </a:p>
        </p:txBody>
      </p:sp>
    </p:spTree>
    <p:extLst>
      <p:ext uri="{BB962C8B-B14F-4D97-AF65-F5344CB8AC3E}">
        <p14:creationId xmlns:p14="http://schemas.microsoft.com/office/powerpoint/2010/main" val="111135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045" y="795528"/>
            <a:ext cx="11851179" cy="883643"/>
          </a:xfrm>
        </p:spPr>
        <p:txBody>
          <a:bodyPr>
            <a:normAutofit/>
          </a:bodyPr>
          <a:lstStyle/>
          <a:p>
            <a:pPr algn="ctr"/>
            <a:r>
              <a:rPr lang="en-US" sz="4000" dirty="0" smtClean="0"/>
              <a:t>What Taxing Entities Participate in a CRA?</a:t>
            </a:r>
            <a:endParaRPr lang="en-US" sz="4000" dirty="0"/>
          </a:p>
        </p:txBody>
      </p:sp>
      <p:sp>
        <p:nvSpPr>
          <p:cNvPr id="2" name="Content Placeholder 1"/>
          <p:cNvSpPr>
            <a:spLocks noGrp="1"/>
          </p:cNvSpPr>
          <p:nvPr>
            <p:ph idx="1"/>
          </p:nvPr>
        </p:nvSpPr>
        <p:spPr>
          <a:xfrm>
            <a:off x="1629292" y="2003367"/>
            <a:ext cx="9002684" cy="4555376"/>
          </a:xfrm>
        </p:spPr>
        <p:txBody>
          <a:bodyPr>
            <a:normAutofit/>
          </a:bodyPr>
          <a:lstStyle/>
          <a:p>
            <a:r>
              <a:rPr lang="en-US" dirty="0" smtClean="0"/>
              <a:t>School District </a:t>
            </a:r>
            <a:r>
              <a:rPr lang="en-US" dirty="0"/>
              <a:t>– Typically 50% to </a:t>
            </a:r>
            <a:r>
              <a:rPr lang="en-US" dirty="0" smtClean="0"/>
              <a:t>65% </a:t>
            </a:r>
            <a:r>
              <a:rPr lang="en-US" dirty="0"/>
              <a:t>of local </a:t>
            </a:r>
            <a:r>
              <a:rPr lang="en-US" dirty="0" smtClean="0"/>
              <a:t>taxes collected</a:t>
            </a:r>
          </a:p>
          <a:p>
            <a:r>
              <a:rPr lang="en-US" dirty="0" smtClean="0"/>
              <a:t>City</a:t>
            </a:r>
            <a:endParaRPr lang="en-US" dirty="0"/>
          </a:p>
          <a:p>
            <a:r>
              <a:rPr lang="en-US" dirty="0" smtClean="0"/>
              <a:t>County</a:t>
            </a:r>
            <a:endParaRPr lang="en-US" dirty="0"/>
          </a:p>
          <a:p>
            <a:r>
              <a:rPr lang="en-US" dirty="0" smtClean="0"/>
              <a:t>Special Taxing Districts</a:t>
            </a:r>
          </a:p>
          <a:p>
            <a:pPr lvl="1"/>
            <a:r>
              <a:rPr lang="en-US" dirty="0" smtClean="0"/>
              <a:t>Library</a:t>
            </a:r>
            <a:endParaRPr lang="en-US" dirty="0"/>
          </a:p>
          <a:p>
            <a:pPr lvl="1"/>
            <a:r>
              <a:rPr lang="en-US" dirty="0" smtClean="0"/>
              <a:t>Mosquito Abatement</a:t>
            </a:r>
          </a:p>
          <a:p>
            <a:pPr lvl="1"/>
            <a:r>
              <a:rPr lang="en-US" dirty="0" smtClean="0"/>
              <a:t>Fire</a:t>
            </a:r>
            <a:endParaRPr lang="en-US" dirty="0"/>
          </a:p>
          <a:p>
            <a:pPr lvl="1"/>
            <a:r>
              <a:rPr lang="en-US" dirty="0" smtClean="0"/>
              <a:t>Water District</a:t>
            </a:r>
          </a:p>
          <a:p>
            <a:pPr lvl="1"/>
            <a:r>
              <a:rPr lang="en-US" dirty="0" smtClean="0"/>
              <a:t>Etc.</a:t>
            </a:r>
          </a:p>
          <a:p>
            <a:pPr marL="0" indent="0">
              <a:buNone/>
            </a:pPr>
            <a:endParaRPr lang="en-US" dirty="0"/>
          </a:p>
        </p:txBody>
      </p:sp>
    </p:spTree>
    <p:extLst>
      <p:ext uri="{BB962C8B-B14F-4D97-AF65-F5344CB8AC3E}">
        <p14:creationId xmlns:p14="http://schemas.microsoft.com/office/powerpoint/2010/main" val="4059713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045" y="795528"/>
            <a:ext cx="11851179" cy="1540348"/>
          </a:xfrm>
        </p:spPr>
        <p:txBody>
          <a:bodyPr>
            <a:normAutofit/>
          </a:bodyPr>
          <a:lstStyle/>
          <a:p>
            <a:pPr algn="ctr"/>
            <a:r>
              <a:rPr lang="en-US" sz="4000" dirty="0" smtClean="0"/>
              <a:t>What Does a CRA Taxing Entity Committee Look Like?</a:t>
            </a:r>
            <a:endParaRPr lang="en-US" sz="4000" dirty="0"/>
          </a:p>
        </p:txBody>
      </p:sp>
      <p:sp>
        <p:nvSpPr>
          <p:cNvPr id="2" name="Content Placeholder 1"/>
          <p:cNvSpPr>
            <a:spLocks noGrp="1"/>
          </p:cNvSpPr>
          <p:nvPr>
            <p:ph idx="1"/>
          </p:nvPr>
        </p:nvSpPr>
        <p:spPr>
          <a:xfrm>
            <a:off x="1629292" y="2718262"/>
            <a:ext cx="9002684" cy="3790604"/>
          </a:xfrm>
        </p:spPr>
        <p:txBody>
          <a:bodyPr>
            <a:normAutofit/>
          </a:bodyPr>
          <a:lstStyle/>
          <a:p>
            <a:r>
              <a:rPr lang="en-US" dirty="0" smtClean="0"/>
              <a:t>A total of 8 Voting Members:</a:t>
            </a:r>
            <a:endParaRPr lang="en-US" dirty="0"/>
          </a:p>
          <a:p>
            <a:pPr lvl="1"/>
            <a:r>
              <a:rPr lang="en-US" dirty="0" smtClean="0"/>
              <a:t>School District – 2 voting members</a:t>
            </a:r>
          </a:p>
          <a:p>
            <a:pPr lvl="1"/>
            <a:r>
              <a:rPr lang="en-US" dirty="0" smtClean="0"/>
              <a:t>City – 2 voting members</a:t>
            </a:r>
          </a:p>
          <a:p>
            <a:pPr lvl="1"/>
            <a:r>
              <a:rPr lang="en-US" dirty="0" smtClean="0"/>
              <a:t>County – 2 voting members</a:t>
            </a:r>
          </a:p>
          <a:p>
            <a:pPr lvl="1"/>
            <a:r>
              <a:rPr lang="en-US" dirty="0" smtClean="0"/>
              <a:t>Special Taxing Districts – 1 voting member</a:t>
            </a:r>
          </a:p>
          <a:p>
            <a:pPr lvl="1"/>
            <a:r>
              <a:rPr lang="en-US" dirty="0" smtClean="0"/>
              <a:t>Utah School Board of Education – 1 voting member</a:t>
            </a:r>
            <a:endParaRPr lang="en-US" dirty="0"/>
          </a:p>
        </p:txBody>
      </p:sp>
    </p:spTree>
    <p:extLst>
      <p:ext uri="{BB962C8B-B14F-4D97-AF65-F5344CB8AC3E}">
        <p14:creationId xmlns:p14="http://schemas.microsoft.com/office/powerpoint/2010/main" val="91024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045" y="795528"/>
            <a:ext cx="11851179" cy="1540348"/>
          </a:xfrm>
        </p:spPr>
        <p:txBody>
          <a:bodyPr>
            <a:normAutofit/>
          </a:bodyPr>
          <a:lstStyle/>
          <a:p>
            <a:pPr algn="ctr"/>
            <a:r>
              <a:rPr lang="en-US" sz="4000" dirty="0" smtClean="0"/>
              <a:t>If a CRA is Approved – What School Districts </a:t>
            </a:r>
            <a:r>
              <a:rPr lang="en-US" sz="4000" dirty="0"/>
              <a:t>A</a:t>
            </a:r>
            <a:r>
              <a:rPr lang="en-US" sz="4000" dirty="0" smtClean="0"/>
              <a:t>re Affected?</a:t>
            </a:r>
            <a:endParaRPr lang="en-US" sz="4000" dirty="0"/>
          </a:p>
        </p:txBody>
      </p:sp>
      <p:sp>
        <p:nvSpPr>
          <p:cNvPr id="2" name="Content Placeholder 1"/>
          <p:cNvSpPr>
            <a:spLocks noGrp="1"/>
          </p:cNvSpPr>
          <p:nvPr>
            <p:ph idx="1"/>
          </p:nvPr>
        </p:nvSpPr>
        <p:spPr>
          <a:xfrm>
            <a:off x="1629292" y="2934393"/>
            <a:ext cx="9002684" cy="2651760"/>
          </a:xfrm>
        </p:spPr>
        <p:txBody>
          <a:bodyPr>
            <a:normAutofit fontScale="70000" lnSpcReduction="20000"/>
          </a:bodyPr>
          <a:lstStyle/>
          <a:p>
            <a:pPr marL="0" indent="0" algn="ctr">
              <a:buNone/>
            </a:pPr>
            <a:r>
              <a:rPr lang="en-US" sz="4000" dirty="0" smtClean="0"/>
              <a:t>If development would have occurred without the CRA, every school district in the state!</a:t>
            </a:r>
          </a:p>
          <a:p>
            <a:pPr marL="0" indent="0" algn="ctr">
              <a:buNone/>
            </a:pPr>
            <a:endParaRPr lang="en-US" sz="4000" dirty="0"/>
          </a:p>
          <a:p>
            <a:pPr marL="0" indent="0" algn="ctr">
              <a:buNone/>
            </a:pPr>
            <a:r>
              <a:rPr lang="en-US" sz="4000" dirty="0" smtClean="0"/>
              <a:t>Why?  Because statewide Basic Tax Rate Collections are lower than they would have been without the CRA.  That means less money in the Uniform School Fund is distributed to all school districts.</a:t>
            </a:r>
          </a:p>
          <a:p>
            <a:pPr marL="0" indent="0" algn="ctr">
              <a:buNone/>
            </a:pPr>
            <a:endParaRPr lang="en-US" sz="4000" dirty="0"/>
          </a:p>
        </p:txBody>
      </p:sp>
    </p:spTree>
    <p:extLst>
      <p:ext uri="{BB962C8B-B14F-4D97-AF65-F5344CB8AC3E}">
        <p14:creationId xmlns:p14="http://schemas.microsoft.com/office/powerpoint/2010/main" val="279230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045" y="795528"/>
            <a:ext cx="11851179" cy="1540348"/>
          </a:xfrm>
        </p:spPr>
        <p:txBody>
          <a:bodyPr>
            <a:normAutofit/>
          </a:bodyPr>
          <a:lstStyle/>
          <a:p>
            <a:pPr algn="ctr"/>
            <a:r>
              <a:rPr lang="en-US" sz="4000" dirty="0" smtClean="0"/>
              <a:t>If a CRA is Approved – What School Districts </a:t>
            </a:r>
            <a:r>
              <a:rPr lang="en-US" sz="4000" dirty="0"/>
              <a:t>A</a:t>
            </a:r>
            <a:r>
              <a:rPr lang="en-US" sz="4000" dirty="0" smtClean="0"/>
              <a:t>re Affected? Continued</a:t>
            </a:r>
            <a:endParaRPr lang="en-US" sz="4000" dirty="0"/>
          </a:p>
        </p:txBody>
      </p:sp>
      <p:sp>
        <p:nvSpPr>
          <p:cNvPr id="4" name="Content Placeholder 3"/>
          <p:cNvSpPr>
            <a:spLocks noGrp="1"/>
          </p:cNvSpPr>
          <p:nvPr>
            <p:ph idx="1"/>
          </p:nvPr>
        </p:nvSpPr>
        <p:spPr>
          <a:xfrm>
            <a:off x="609600" y="2917767"/>
            <a:ext cx="10972800" cy="3125586"/>
          </a:xfrm>
        </p:spPr>
        <p:txBody>
          <a:bodyPr>
            <a:normAutofit/>
          </a:bodyPr>
          <a:lstStyle/>
          <a:p>
            <a:r>
              <a:rPr lang="en-US" dirty="0" smtClean="0"/>
              <a:t>Estimated Statewide CRA Tax Increment for FY18 is $14.557 billion</a:t>
            </a:r>
          </a:p>
          <a:p>
            <a:pPr lvl="1"/>
            <a:r>
              <a:rPr lang="en-US" dirty="0" smtClean="0"/>
              <a:t>Impact on Basic Rate Tax Collection - $24.675 million or almost 1% on the WPU</a:t>
            </a:r>
          </a:p>
          <a:p>
            <a:pPr lvl="1"/>
            <a:r>
              <a:rPr lang="en-US" dirty="0" smtClean="0"/>
              <a:t>Impact on Local Tax Rate Collection (Less Basic/Debt) - $59.293 million</a:t>
            </a:r>
          </a:p>
        </p:txBody>
      </p:sp>
      <p:sp>
        <p:nvSpPr>
          <p:cNvPr id="5" name="TextBox 4"/>
          <p:cNvSpPr txBox="1"/>
          <p:nvPr/>
        </p:nvSpPr>
        <p:spPr>
          <a:xfrm>
            <a:off x="609600" y="5968538"/>
            <a:ext cx="1576072" cy="369332"/>
          </a:xfrm>
          <a:prstGeom prst="rect">
            <a:avLst/>
          </a:prstGeom>
          <a:noFill/>
          <a:ln>
            <a:solidFill>
              <a:schemeClr val="bg2"/>
            </a:solidFill>
          </a:ln>
        </p:spPr>
        <p:txBody>
          <a:bodyPr wrap="none" rtlCol="0">
            <a:spAutoFit/>
          </a:bodyPr>
          <a:lstStyle/>
          <a:p>
            <a:r>
              <a:rPr lang="en-US" dirty="0" smtClean="0"/>
              <a:t>Source: USBE</a:t>
            </a:r>
          </a:p>
        </p:txBody>
      </p:sp>
    </p:spTree>
    <p:extLst>
      <p:ext uri="{BB962C8B-B14F-4D97-AF65-F5344CB8AC3E}">
        <p14:creationId xmlns:p14="http://schemas.microsoft.com/office/powerpoint/2010/main" val="1191956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06312" y="839586"/>
            <a:ext cx="11379376" cy="5852160"/>
          </a:xfrm>
          <a:prstGeom prst="rect">
            <a:avLst/>
          </a:prstGeom>
        </p:spPr>
      </p:pic>
    </p:spTree>
    <p:extLst>
      <p:ext uri="{BB962C8B-B14F-4D97-AF65-F5344CB8AC3E}">
        <p14:creationId xmlns:p14="http://schemas.microsoft.com/office/powerpoint/2010/main" val="363989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410" y="922712"/>
            <a:ext cx="11851179" cy="1022465"/>
          </a:xfrm>
        </p:spPr>
        <p:txBody>
          <a:bodyPr>
            <a:normAutofit/>
          </a:bodyPr>
          <a:lstStyle/>
          <a:p>
            <a:pPr algn="ctr"/>
            <a:r>
              <a:rPr lang="en-US" sz="4000" dirty="0" smtClean="0"/>
              <a:t>CRA Conclusion</a:t>
            </a:r>
            <a:endParaRPr lang="en-US" sz="4000" dirty="0"/>
          </a:p>
        </p:txBody>
      </p:sp>
      <p:sp>
        <p:nvSpPr>
          <p:cNvPr id="4" name="Content Placeholder 3"/>
          <p:cNvSpPr>
            <a:spLocks noGrp="1"/>
          </p:cNvSpPr>
          <p:nvPr>
            <p:ph idx="1"/>
          </p:nvPr>
        </p:nvSpPr>
        <p:spPr>
          <a:xfrm>
            <a:off x="609600" y="2327564"/>
            <a:ext cx="10972800" cy="3798916"/>
          </a:xfrm>
        </p:spPr>
        <p:txBody>
          <a:bodyPr>
            <a:normAutofit lnSpcReduction="10000"/>
          </a:bodyPr>
          <a:lstStyle/>
          <a:p>
            <a:r>
              <a:rPr lang="en-US" dirty="0" smtClean="0"/>
              <a:t>To be clear…..not all CRAs are a bad thing</a:t>
            </a:r>
          </a:p>
          <a:p>
            <a:r>
              <a:rPr lang="en-US" dirty="0" smtClean="0"/>
              <a:t>Approving a CRA is a local decision.  Only the taxes </a:t>
            </a:r>
            <a:r>
              <a:rPr lang="en-US" u="sng" dirty="0" smtClean="0"/>
              <a:t>from growth</a:t>
            </a:r>
            <a:r>
              <a:rPr lang="en-US" dirty="0" smtClean="0"/>
              <a:t> are affected</a:t>
            </a:r>
          </a:p>
          <a:p>
            <a:r>
              <a:rPr lang="en-US" dirty="0" smtClean="0"/>
              <a:t>The school district is not actually “losing” funds if the project would not have taken place without the CRA….back to the BUT FOR question</a:t>
            </a:r>
          </a:p>
          <a:p>
            <a:r>
              <a:rPr lang="en-US" dirty="0" smtClean="0"/>
              <a:t>Some CRAs can prove beneficial in the long run</a:t>
            </a:r>
          </a:p>
          <a:p>
            <a:r>
              <a:rPr lang="en-US" dirty="0" smtClean="0"/>
              <a:t>CRAs allow for more negotiation than in previous law.  Make sure all taxing entities have skin in the game and that school districts are not bearing most of the burden</a:t>
            </a:r>
            <a:endParaRPr lang="en-US" dirty="0"/>
          </a:p>
        </p:txBody>
      </p:sp>
    </p:spTree>
    <p:extLst>
      <p:ext uri="{BB962C8B-B14F-4D97-AF65-F5344CB8AC3E}">
        <p14:creationId xmlns:p14="http://schemas.microsoft.com/office/powerpoint/2010/main" val="86939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3098" y="2773956"/>
            <a:ext cx="10972800" cy="1143000"/>
          </a:xfrm>
        </p:spPr>
        <p:txBody>
          <a:bodyPr>
            <a:normAutofit/>
          </a:bodyPr>
          <a:lstStyle/>
          <a:p>
            <a:pPr algn="ctr"/>
            <a:r>
              <a:rPr lang="en-US" sz="6000" dirty="0" smtClean="0"/>
              <a:t>QUESTIONS?</a:t>
            </a:r>
            <a:endParaRPr lang="en-US" sz="6000"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9971" y="3181280"/>
            <a:ext cx="10972800" cy="1143000"/>
          </a:xfrm>
        </p:spPr>
        <p:txBody>
          <a:bodyPr>
            <a:noAutofit/>
          </a:bodyPr>
          <a:lstStyle/>
          <a:p>
            <a:pPr algn="ctr"/>
            <a:r>
              <a:rPr lang="en-US" sz="6000" dirty="0" smtClean="0"/>
              <a:t>Understanding Audit of Basic Financial Statements</a:t>
            </a:r>
            <a:endParaRPr lang="en-US" sz="6000" dirty="0"/>
          </a:p>
        </p:txBody>
      </p:sp>
    </p:spTree>
    <p:extLst>
      <p:ext uri="{BB962C8B-B14F-4D97-AF65-F5344CB8AC3E}">
        <p14:creationId xmlns:p14="http://schemas.microsoft.com/office/powerpoint/2010/main" val="75813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76797"/>
            <a:ext cx="10972800" cy="4389120"/>
          </a:xfrm>
        </p:spPr>
        <p:txBody>
          <a:bodyPr>
            <a:normAutofit lnSpcReduction="10000"/>
          </a:bodyPr>
          <a:lstStyle/>
          <a:p>
            <a:r>
              <a:rPr lang="en-US" dirty="0" smtClean="0"/>
              <a:t>Internal Audit</a:t>
            </a:r>
          </a:p>
          <a:p>
            <a:pPr lvl="1"/>
            <a:r>
              <a:rPr lang="en-US" dirty="0" smtClean="0"/>
              <a:t>Audits performed by school district staff.</a:t>
            </a:r>
          </a:p>
          <a:p>
            <a:pPr lvl="1"/>
            <a:r>
              <a:rPr lang="en-US" dirty="0" smtClean="0"/>
              <a:t>Senate Bill 93, 2014 Session, requires that a local education agency (LEA) with more than 10,000 students have an internal audit program.</a:t>
            </a:r>
          </a:p>
          <a:p>
            <a:pPr lvl="1"/>
            <a:r>
              <a:rPr lang="en-US" dirty="0" smtClean="0"/>
              <a:t>Internal audit is defined as “an independent appraisal activity established within a LEA as a control system to examine and evaluate the adequacy and effectiveness of other internal control systems within the LEA.”</a:t>
            </a:r>
          </a:p>
          <a:p>
            <a:pPr marL="393192" lvl="1" indent="0">
              <a:buNone/>
            </a:pPr>
            <a:endParaRPr lang="en-US" dirty="0"/>
          </a:p>
          <a:p>
            <a:r>
              <a:rPr lang="en-US" dirty="0" smtClean="0"/>
              <a:t>External Audit</a:t>
            </a:r>
          </a:p>
          <a:p>
            <a:pPr lvl="1"/>
            <a:r>
              <a:rPr lang="en-US" dirty="0" smtClean="0"/>
              <a:t>Audit performed annually by an entity that is independent of the school district</a:t>
            </a:r>
            <a:endParaRPr lang="en-US" dirty="0"/>
          </a:p>
        </p:txBody>
      </p:sp>
      <p:sp>
        <p:nvSpPr>
          <p:cNvPr id="3" name="Title 2"/>
          <p:cNvSpPr>
            <a:spLocks noGrp="1"/>
          </p:cNvSpPr>
          <p:nvPr>
            <p:ph type="title"/>
          </p:nvPr>
        </p:nvSpPr>
        <p:spPr/>
        <p:txBody>
          <a:bodyPr/>
          <a:lstStyle/>
          <a:p>
            <a:pPr algn="ctr"/>
            <a:r>
              <a:rPr lang="en-US" dirty="0" smtClean="0"/>
              <a:t>Types of Audits</a:t>
            </a:r>
            <a:endParaRPr lang="en-US" dirty="0"/>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52996"/>
            <a:ext cx="10972800" cy="4505499"/>
          </a:xfrm>
        </p:spPr>
        <p:txBody>
          <a:bodyPr>
            <a:normAutofit/>
          </a:bodyPr>
          <a:lstStyle/>
          <a:p>
            <a:r>
              <a:rPr lang="en-US" dirty="0" smtClean="0"/>
              <a:t>Audit and provide audit opinions on:</a:t>
            </a:r>
          </a:p>
          <a:p>
            <a:pPr lvl="1"/>
            <a:r>
              <a:rPr lang="en-US" dirty="0" smtClean="0"/>
              <a:t>Basic Financial Statements</a:t>
            </a:r>
          </a:p>
          <a:p>
            <a:pPr lvl="2"/>
            <a:r>
              <a:rPr lang="en-US" dirty="0" smtClean="0"/>
              <a:t>Government-wide Financial Statements</a:t>
            </a:r>
          </a:p>
          <a:p>
            <a:pPr lvl="2"/>
            <a:r>
              <a:rPr lang="en-US" dirty="0" smtClean="0"/>
              <a:t>Fund Financial Statements</a:t>
            </a:r>
          </a:p>
          <a:p>
            <a:pPr lvl="2"/>
            <a:r>
              <a:rPr lang="en-US" dirty="0" smtClean="0"/>
              <a:t>Notes to the Basic Financial Statements</a:t>
            </a:r>
          </a:p>
          <a:p>
            <a:pPr lvl="1"/>
            <a:r>
              <a:rPr lang="en-US" dirty="0" smtClean="0"/>
              <a:t>Federal Programs Audit “Single Audit”</a:t>
            </a:r>
          </a:p>
          <a:p>
            <a:pPr lvl="2"/>
            <a:r>
              <a:rPr lang="en-US" dirty="0" smtClean="0"/>
              <a:t>Auditor must test at least 20% of Federal Funds</a:t>
            </a:r>
          </a:p>
          <a:p>
            <a:pPr lvl="2"/>
            <a:r>
              <a:rPr lang="en-US" dirty="0" smtClean="0"/>
              <a:t>Audit based on risk factors as dictated by the Federal Audit Guide</a:t>
            </a:r>
          </a:p>
          <a:p>
            <a:pPr lvl="1"/>
            <a:r>
              <a:rPr lang="en-US" dirty="0" smtClean="0"/>
              <a:t>State Compliance Audit</a:t>
            </a:r>
          </a:p>
          <a:p>
            <a:pPr lvl="2"/>
            <a:r>
              <a:rPr lang="en-US" dirty="0" smtClean="0"/>
              <a:t>Requirements published by the Utah State Auditor’s Office</a:t>
            </a:r>
            <a:endParaRPr lang="en-US" dirty="0"/>
          </a:p>
        </p:txBody>
      </p:sp>
      <p:sp>
        <p:nvSpPr>
          <p:cNvPr id="3" name="Title 2"/>
          <p:cNvSpPr>
            <a:spLocks noGrp="1"/>
          </p:cNvSpPr>
          <p:nvPr>
            <p:ph type="title"/>
          </p:nvPr>
        </p:nvSpPr>
        <p:spPr/>
        <p:txBody>
          <a:bodyPr/>
          <a:lstStyle/>
          <a:p>
            <a:pPr algn="ctr"/>
            <a:r>
              <a:rPr lang="en-US" dirty="0" smtClean="0"/>
              <a:t>Roles of the Independent Auditor</a:t>
            </a:r>
            <a:endParaRPr lang="en-US"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326178"/>
            <a:ext cx="10972800" cy="4340629"/>
          </a:xfrm>
        </p:spPr>
        <p:txBody>
          <a:bodyPr>
            <a:normAutofit fontScale="92500" lnSpcReduction="20000"/>
          </a:bodyPr>
          <a:lstStyle/>
          <a:p>
            <a:r>
              <a:rPr lang="en-US" dirty="0" smtClean="0"/>
              <a:t>There are four types of audit opinions:</a:t>
            </a:r>
          </a:p>
          <a:p>
            <a:pPr lvl="1"/>
            <a:r>
              <a:rPr lang="en-US" dirty="0" smtClean="0"/>
              <a:t>Unmodified Opinion</a:t>
            </a:r>
          </a:p>
          <a:p>
            <a:pPr lvl="2"/>
            <a:r>
              <a:rPr lang="en-US" dirty="0" smtClean="0"/>
              <a:t>When the auditor concludes that the financial statements are presented fairly, in all material respects, in accordance with the applicable financial reporting framework.</a:t>
            </a:r>
          </a:p>
          <a:p>
            <a:pPr lvl="1"/>
            <a:r>
              <a:rPr lang="en-US" dirty="0" smtClean="0"/>
              <a:t>Qualified Opinion</a:t>
            </a:r>
          </a:p>
          <a:p>
            <a:pPr lvl="2"/>
            <a:r>
              <a:rPr lang="en-US" dirty="0" smtClean="0"/>
              <a:t>Misstatements, individually or in the aggregate, are material but not pervasive to the financial statements</a:t>
            </a:r>
          </a:p>
          <a:p>
            <a:pPr lvl="1"/>
            <a:r>
              <a:rPr lang="en-US" dirty="0" smtClean="0"/>
              <a:t>Adverse Opinion</a:t>
            </a:r>
          </a:p>
          <a:p>
            <a:pPr lvl="2"/>
            <a:r>
              <a:rPr lang="en-US" dirty="0" smtClean="0"/>
              <a:t>Misstatements, individually or in the aggregate, are </a:t>
            </a:r>
            <a:r>
              <a:rPr lang="en-US" b="1" u="sng" dirty="0" smtClean="0"/>
              <a:t>both material and pervasive </a:t>
            </a:r>
            <a:r>
              <a:rPr lang="en-US" dirty="0" smtClean="0"/>
              <a:t>to the financial statements</a:t>
            </a:r>
          </a:p>
          <a:p>
            <a:pPr lvl="1"/>
            <a:r>
              <a:rPr lang="en-US" dirty="0" smtClean="0"/>
              <a:t>Disclaimer of Opinion</a:t>
            </a:r>
          </a:p>
          <a:p>
            <a:pPr lvl="2"/>
            <a:r>
              <a:rPr lang="en-US" dirty="0" smtClean="0"/>
              <a:t>Auditor is </a:t>
            </a:r>
            <a:r>
              <a:rPr lang="en-US" b="1" u="sng" dirty="0" smtClean="0"/>
              <a:t>unable to obtain sufficient appropriate audit evidence </a:t>
            </a:r>
            <a:r>
              <a:rPr lang="en-US" dirty="0" smtClean="0"/>
              <a:t>on which to base an opinion</a:t>
            </a:r>
          </a:p>
          <a:p>
            <a:pPr lvl="2"/>
            <a:r>
              <a:rPr lang="en-US" dirty="0" smtClean="0"/>
              <a:t>Auditor concludes that undetected misstatements, if any, could be </a:t>
            </a:r>
            <a:r>
              <a:rPr lang="en-US" b="1" u="sng" dirty="0" smtClean="0"/>
              <a:t>both material and pervasive</a:t>
            </a:r>
          </a:p>
        </p:txBody>
      </p:sp>
      <p:sp>
        <p:nvSpPr>
          <p:cNvPr id="3" name="Title 2"/>
          <p:cNvSpPr>
            <a:spLocks noGrp="1"/>
          </p:cNvSpPr>
          <p:nvPr>
            <p:ph type="title"/>
          </p:nvPr>
        </p:nvSpPr>
        <p:spPr>
          <a:xfrm>
            <a:off x="609600" y="1069848"/>
            <a:ext cx="10972800" cy="1143000"/>
          </a:xfrm>
        </p:spPr>
        <p:txBody>
          <a:bodyPr>
            <a:normAutofit fontScale="90000"/>
          </a:bodyPr>
          <a:lstStyle/>
          <a:p>
            <a:pPr algn="ctr"/>
            <a:r>
              <a:rPr lang="en-US" dirty="0" smtClean="0"/>
              <a:t>Roles of the Independent Auditor - Continued</a:t>
            </a:r>
            <a:endParaRPr lang="en-US" dirty="0"/>
          </a:p>
        </p:txBody>
      </p:sp>
    </p:spTree>
    <p:extLst>
      <p:ext uri="{BB962C8B-B14F-4D97-AF65-F5344CB8AC3E}">
        <p14:creationId xmlns:p14="http://schemas.microsoft.com/office/powerpoint/2010/main" val="227242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6225" y="2468880"/>
            <a:ext cx="10972800" cy="4389120"/>
          </a:xfrm>
        </p:spPr>
        <p:txBody>
          <a:bodyPr/>
          <a:lstStyle/>
          <a:p>
            <a:r>
              <a:rPr lang="en-US" dirty="0" smtClean="0"/>
              <a:t>Four Main Areas</a:t>
            </a:r>
          </a:p>
          <a:p>
            <a:pPr lvl="1"/>
            <a:r>
              <a:rPr lang="en-US" dirty="0" smtClean="0"/>
              <a:t>Management Discussion and Analysis – MD&amp;A</a:t>
            </a:r>
          </a:p>
          <a:p>
            <a:pPr lvl="1"/>
            <a:r>
              <a:rPr lang="en-US" dirty="0" smtClean="0"/>
              <a:t>Government-wide Financial Statements</a:t>
            </a:r>
          </a:p>
          <a:p>
            <a:pPr lvl="1"/>
            <a:r>
              <a:rPr lang="en-US" dirty="0" smtClean="0"/>
              <a:t>Fund Financial Statements</a:t>
            </a:r>
          </a:p>
          <a:p>
            <a:pPr lvl="1"/>
            <a:r>
              <a:rPr lang="en-US" dirty="0" smtClean="0"/>
              <a:t>Notes to the Basic Financial Statements</a:t>
            </a:r>
          </a:p>
          <a:p>
            <a:pPr lvl="1"/>
            <a:endParaRPr lang="en-US" dirty="0"/>
          </a:p>
        </p:txBody>
      </p:sp>
      <p:sp>
        <p:nvSpPr>
          <p:cNvPr id="3" name="Title 2"/>
          <p:cNvSpPr>
            <a:spLocks noGrp="1"/>
          </p:cNvSpPr>
          <p:nvPr>
            <p:ph type="title"/>
          </p:nvPr>
        </p:nvSpPr>
        <p:spPr>
          <a:xfrm>
            <a:off x="626225" y="1044910"/>
            <a:ext cx="10972800" cy="1143000"/>
          </a:xfrm>
        </p:spPr>
        <p:txBody>
          <a:bodyPr>
            <a:normAutofit fontScale="90000"/>
          </a:bodyPr>
          <a:lstStyle/>
          <a:p>
            <a:pPr algn="ctr"/>
            <a:r>
              <a:rPr lang="en-US" dirty="0" smtClean="0"/>
              <a:t>Basic Financial Statements – </a:t>
            </a:r>
            <a:br>
              <a:rPr lang="en-US" dirty="0" smtClean="0"/>
            </a:br>
            <a:r>
              <a:rPr lang="en-US" dirty="0" smtClean="0"/>
              <a:t>What to Look For</a:t>
            </a:r>
            <a:endParaRPr lang="en-US"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1919</Words>
  <Application>Microsoft Office PowerPoint</Application>
  <PresentationFormat>Widescreen</PresentationFormat>
  <Paragraphs>248</Paragraphs>
  <Slides>41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Calibri</vt:lpstr>
      <vt:lpstr>Century Gothic</vt:lpstr>
      <vt:lpstr>Palatino Linotype</vt:lpstr>
      <vt:lpstr>Wingdings 2</vt:lpstr>
      <vt:lpstr>Presentation on brainstorming</vt:lpstr>
      <vt:lpstr>School Finance 202</vt:lpstr>
      <vt:lpstr>Discussion Topics</vt:lpstr>
      <vt:lpstr>State Funding Per Pupil –  FY2008 vs. FY2017</vt:lpstr>
      <vt:lpstr>PowerPoint Presentation</vt:lpstr>
      <vt:lpstr>Understanding Audit of Basic Financial Statements</vt:lpstr>
      <vt:lpstr>Types of Audits</vt:lpstr>
      <vt:lpstr>Roles of the Independent Auditor</vt:lpstr>
      <vt:lpstr>Roles of the Independent Auditor - Continued</vt:lpstr>
      <vt:lpstr>Basic Financial Statements –  What to Look For</vt:lpstr>
      <vt:lpstr>Basic Financial Statements –  What to Look For (Cont.)</vt:lpstr>
      <vt:lpstr>Basic Financial Statements –  What to Look For (Cont.)</vt:lpstr>
      <vt:lpstr>Basic Financial Statements –  What to Look For (Cont.)</vt:lpstr>
      <vt:lpstr>PowerPoint Presentation</vt:lpstr>
      <vt:lpstr>PowerPoint Presentation</vt:lpstr>
      <vt:lpstr>Basic Financial Statements –  What to Look For (Cont.)</vt:lpstr>
      <vt:lpstr>Bonding and Bond Ratings</vt:lpstr>
      <vt:lpstr>What Types of Bonds Are There?</vt:lpstr>
      <vt:lpstr>What is a Bond Rating ?</vt:lpstr>
      <vt:lpstr>Bond Ratings</vt:lpstr>
      <vt:lpstr>Standard &amp; Poor’s G.O. Bond Rating Criteria</vt:lpstr>
      <vt:lpstr>Utah School Bond Guaranty Program</vt:lpstr>
      <vt:lpstr>Utah School Bond Guaranty Program – Cont.</vt:lpstr>
      <vt:lpstr>Utah School Bond Guaranty Program – Cont.</vt:lpstr>
      <vt:lpstr>General Information</vt:lpstr>
      <vt:lpstr>Rating Agency Fees</vt:lpstr>
      <vt:lpstr>Ratings Surveillance</vt:lpstr>
      <vt:lpstr>When Do You Issue Bonds Without a Rating?</vt:lpstr>
      <vt:lpstr>What Can a School Board Do?</vt:lpstr>
      <vt:lpstr>Community Reinvestment Agencies</vt:lpstr>
      <vt:lpstr>What is a Community Reinvestment Agency (CRA)?</vt:lpstr>
      <vt:lpstr>Are CRA’s Good for School Districts?</vt:lpstr>
      <vt:lpstr>What Projects Could Be Appropriate Under a  Community Reinvestment Agency (CRA)? </vt:lpstr>
      <vt:lpstr>What Are Some Requirements of a Community Reinvestment Agency (CRA)? </vt:lpstr>
      <vt:lpstr>How Does TIF Work?</vt:lpstr>
      <vt:lpstr>How Does TIF Work - Continued? </vt:lpstr>
      <vt:lpstr>What Taxing Entities Participate in a CRA?</vt:lpstr>
      <vt:lpstr>What Does a CRA Taxing Entity Committee Look Like?</vt:lpstr>
      <vt:lpstr>If a CRA is Approved – What School Districts Are Affected?</vt:lpstr>
      <vt:lpstr>If a CRA is Approved – What School Districts Are Affected? Continued</vt:lpstr>
      <vt:lpstr>CRA Conclusion</vt:lpstr>
      <vt:lpstr>QUESTIONS?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2016-12-15T21:29:15Z</dcterms:created>
  <dcterms:modified xsi:type="dcterms:W3CDTF">2017-01-09T21:22:35Z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