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  <p:sldMasterId id="2147484707" r:id="rId2"/>
  </p:sldMasterIdLst>
  <p:notesMasterIdLst>
    <p:notesMasterId r:id="rId30"/>
  </p:notesMasterIdLst>
  <p:handoutMasterIdLst>
    <p:handoutMasterId r:id="rId31"/>
  </p:handoutMasterIdLst>
  <p:sldIdLst>
    <p:sldId id="299" r:id="rId3"/>
    <p:sldId id="337" r:id="rId4"/>
    <p:sldId id="332" r:id="rId5"/>
    <p:sldId id="352" r:id="rId6"/>
    <p:sldId id="341" r:id="rId7"/>
    <p:sldId id="353" r:id="rId8"/>
    <p:sldId id="355" r:id="rId9"/>
    <p:sldId id="334" r:id="rId10"/>
    <p:sldId id="331" r:id="rId11"/>
    <p:sldId id="333" r:id="rId12"/>
    <p:sldId id="357" r:id="rId13"/>
    <p:sldId id="361" r:id="rId14"/>
    <p:sldId id="365" r:id="rId15"/>
    <p:sldId id="356" r:id="rId16"/>
    <p:sldId id="362" r:id="rId17"/>
    <p:sldId id="369" r:id="rId18"/>
    <p:sldId id="370" r:id="rId19"/>
    <p:sldId id="366" r:id="rId20"/>
    <p:sldId id="359" r:id="rId21"/>
    <p:sldId id="368" r:id="rId22"/>
    <p:sldId id="367" r:id="rId23"/>
    <p:sldId id="350" r:id="rId24"/>
    <p:sldId id="343" r:id="rId25"/>
    <p:sldId id="363" r:id="rId26"/>
    <p:sldId id="358" r:id="rId27"/>
    <p:sldId id="364" r:id="rId28"/>
    <p:sldId id="360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6" autoAdjust="0"/>
    <p:restoredTop sz="94660"/>
  </p:normalViewPr>
  <p:slideViewPr>
    <p:cSldViewPr>
      <p:cViewPr>
        <p:scale>
          <a:sx n="100" d="100"/>
          <a:sy n="100" d="100"/>
        </p:scale>
        <p:origin x="-13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056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wsmith:Desktop:Business%20files:Presentations:FY18%20School%20District%20Data%20CI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wsmith:Downloads:FY18%20School%20District%20Data%20C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803006069554"/>
          <c:y val="0.0858744539093006"/>
          <c:w val="0.881196993930446"/>
          <c:h val="0.904091653027823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Data!$F$3</c:f>
              <c:strCache>
                <c:ptCount val="1"/>
                <c:pt idx="0">
                  <c:v>Total Tax Rate FY18</c:v>
                </c:pt>
              </c:strCache>
            </c:strRef>
          </c:tx>
          <c:invertIfNegative val="0"/>
          <c:dPt>
            <c:idx val="20"/>
            <c:invertIfNegative val="0"/>
            <c:bubble3D val="0"/>
            <c:spPr>
              <a:solidFill>
                <a:srgbClr val="000000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Data!$B$4:$B$46</c:f>
              <c:strCache>
                <c:ptCount val="42"/>
                <c:pt idx="0">
                  <c:v>Park City</c:v>
                </c:pt>
                <c:pt idx="1">
                  <c:v>Wayne</c:v>
                </c:pt>
                <c:pt idx="2">
                  <c:v>Daggett</c:v>
                </c:pt>
                <c:pt idx="3">
                  <c:v>Rich</c:v>
                </c:pt>
                <c:pt idx="4">
                  <c:v>Kane</c:v>
                </c:pt>
                <c:pt idx="5">
                  <c:v>No. Summit</c:v>
                </c:pt>
                <c:pt idx="6">
                  <c:v>Piute</c:v>
                </c:pt>
                <c:pt idx="7">
                  <c:v>Salt Lake</c:v>
                </c:pt>
                <c:pt idx="8">
                  <c:v>Garfield</c:v>
                </c:pt>
                <c:pt idx="9">
                  <c:v>So. Summit</c:v>
                </c:pt>
                <c:pt idx="10">
                  <c:v>Beaver</c:v>
                </c:pt>
                <c:pt idx="11">
                  <c:v>Emery</c:v>
                </c:pt>
                <c:pt idx="12">
                  <c:v>Murray</c:v>
                </c:pt>
                <c:pt idx="13">
                  <c:v>Iron</c:v>
                </c:pt>
                <c:pt idx="14">
                  <c:v>Weber</c:v>
                </c:pt>
                <c:pt idx="15">
                  <c:v>Jordan</c:v>
                </c:pt>
                <c:pt idx="16">
                  <c:v>Washington</c:v>
                </c:pt>
                <c:pt idx="17">
                  <c:v>Granite</c:v>
                </c:pt>
                <c:pt idx="18">
                  <c:v>Millard</c:v>
                </c:pt>
                <c:pt idx="19">
                  <c:v>Grand</c:v>
                </c:pt>
                <c:pt idx="20">
                  <c:v>State Average</c:v>
                </c:pt>
                <c:pt idx="21">
                  <c:v>Canyons</c:v>
                </c:pt>
                <c:pt idx="22">
                  <c:v>Alpine</c:v>
                </c:pt>
                <c:pt idx="23">
                  <c:v>Provo</c:v>
                </c:pt>
                <c:pt idx="24">
                  <c:v>No. Sanpete</c:v>
                </c:pt>
                <c:pt idx="25">
                  <c:v>Uintah</c:v>
                </c:pt>
                <c:pt idx="26">
                  <c:v>San Juan</c:v>
                </c:pt>
                <c:pt idx="27">
                  <c:v>Davis</c:v>
                </c:pt>
                <c:pt idx="28">
                  <c:v>Morgan</c:v>
                </c:pt>
                <c:pt idx="29">
                  <c:v>Carbon</c:v>
                </c:pt>
                <c:pt idx="30">
                  <c:v>Sevier</c:v>
                </c:pt>
                <c:pt idx="31">
                  <c:v>Wasatch</c:v>
                </c:pt>
                <c:pt idx="32">
                  <c:v>Box Elder</c:v>
                </c:pt>
                <c:pt idx="33">
                  <c:v>Tintic</c:v>
                </c:pt>
                <c:pt idx="34">
                  <c:v>Cache</c:v>
                </c:pt>
                <c:pt idx="35">
                  <c:v>Juab</c:v>
                </c:pt>
                <c:pt idx="36">
                  <c:v>Duchesne</c:v>
                </c:pt>
                <c:pt idx="37">
                  <c:v>Ogden</c:v>
                </c:pt>
                <c:pt idx="38">
                  <c:v>Tooele</c:v>
                </c:pt>
                <c:pt idx="39">
                  <c:v>Nebo</c:v>
                </c:pt>
                <c:pt idx="40">
                  <c:v>Logan</c:v>
                </c:pt>
                <c:pt idx="41">
                  <c:v>So. Sanpete</c:v>
                </c:pt>
              </c:strCache>
            </c:strRef>
          </c:cat>
          <c:val>
            <c:numRef>
              <c:f>Data!$F$4:$F$46</c:f>
              <c:numCache>
                <c:formatCode>0.000000</c:formatCode>
                <c:ptCount val="43"/>
                <c:pt idx="0">
                  <c:v>0.003951</c:v>
                </c:pt>
                <c:pt idx="1">
                  <c:v>0.004319</c:v>
                </c:pt>
                <c:pt idx="2">
                  <c:v>0.004694</c:v>
                </c:pt>
                <c:pt idx="3">
                  <c:v>0.00495</c:v>
                </c:pt>
                <c:pt idx="4">
                  <c:v>0.005304</c:v>
                </c:pt>
                <c:pt idx="5">
                  <c:v>0.00562</c:v>
                </c:pt>
                <c:pt idx="6">
                  <c:v>0.005688</c:v>
                </c:pt>
                <c:pt idx="7">
                  <c:v>0.005748</c:v>
                </c:pt>
                <c:pt idx="8">
                  <c:v>0.005866</c:v>
                </c:pt>
                <c:pt idx="9">
                  <c:v>0.005905</c:v>
                </c:pt>
                <c:pt idx="10">
                  <c:v>0.005996</c:v>
                </c:pt>
                <c:pt idx="11">
                  <c:v>0.006053</c:v>
                </c:pt>
                <c:pt idx="12">
                  <c:v>0.006185</c:v>
                </c:pt>
                <c:pt idx="13">
                  <c:v>0.006305</c:v>
                </c:pt>
                <c:pt idx="14">
                  <c:v>0.006373</c:v>
                </c:pt>
                <c:pt idx="15">
                  <c:v>0.006424</c:v>
                </c:pt>
                <c:pt idx="16">
                  <c:v>0.006706</c:v>
                </c:pt>
                <c:pt idx="17">
                  <c:v>0.006779</c:v>
                </c:pt>
                <c:pt idx="18">
                  <c:v>0.006789</c:v>
                </c:pt>
                <c:pt idx="19">
                  <c:v>0.006945</c:v>
                </c:pt>
                <c:pt idx="20">
                  <c:v>0.00699219512195122</c:v>
                </c:pt>
                <c:pt idx="21">
                  <c:v>0.007117</c:v>
                </c:pt>
                <c:pt idx="22">
                  <c:v>0.007167</c:v>
                </c:pt>
                <c:pt idx="23">
                  <c:v>0.007327</c:v>
                </c:pt>
                <c:pt idx="24">
                  <c:v>0.007377</c:v>
                </c:pt>
                <c:pt idx="25">
                  <c:v>0.007421</c:v>
                </c:pt>
                <c:pt idx="26">
                  <c:v>0.007425</c:v>
                </c:pt>
                <c:pt idx="27">
                  <c:v>0.007575</c:v>
                </c:pt>
                <c:pt idx="28">
                  <c:v>0.007596</c:v>
                </c:pt>
                <c:pt idx="29">
                  <c:v>0.00793</c:v>
                </c:pt>
                <c:pt idx="30">
                  <c:v>0.007957</c:v>
                </c:pt>
                <c:pt idx="31">
                  <c:v>0.00798</c:v>
                </c:pt>
                <c:pt idx="32">
                  <c:v>0.008082</c:v>
                </c:pt>
                <c:pt idx="33">
                  <c:v>0.008112</c:v>
                </c:pt>
                <c:pt idx="34">
                  <c:v>0.008138</c:v>
                </c:pt>
                <c:pt idx="35">
                  <c:v>0.008159</c:v>
                </c:pt>
                <c:pt idx="36">
                  <c:v>0.008334</c:v>
                </c:pt>
                <c:pt idx="37">
                  <c:v>0.008754</c:v>
                </c:pt>
                <c:pt idx="38">
                  <c:v>0.009122</c:v>
                </c:pt>
                <c:pt idx="39">
                  <c:v>0.009298</c:v>
                </c:pt>
                <c:pt idx="40">
                  <c:v>0.009567</c:v>
                </c:pt>
                <c:pt idx="41">
                  <c:v>0.009642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62449976"/>
        <c:axId val="-2062447000"/>
      </c:barChart>
      <c:catAx>
        <c:axId val="-2062449976"/>
        <c:scaling>
          <c:orientation val="minMax"/>
        </c:scaling>
        <c:delete val="0"/>
        <c:axPos val="l"/>
        <c:majorTickMark val="none"/>
        <c:minorTickMark val="none"/>
        <c:tickLblPos val="nextTo"/>
        <c:crossAx val="-2062447000"/>
        <c:crosses val="autoZero"/>
        <c:auto val="1"/>
        <c:lblAlgn val="ctr"/>
        <c:lblOffset val="100"/>
        <c:noMultiLvlLbl val="0"/>
      </c:catAx>
      <c:valAx>
        <c:axId val="-2062447000"/>
        <c:scaling>
          <c:orientation val="minMax"/>
        </c:scaling>
        <c:delete val="1"/>
        <c:axPos val="b"/>
        <c:numFmt formatCode="0.000000" sourceLinked="1"/>
        <c:majorTickMark val="out"/>
        <c:minorTickMark val="none"/>
        <c:tickLblPos val="nextTo"/>
        <c:crossAx val="-2062449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'Data for Assessed Value Chart'!$C$2</c:f>
              <c:strCache>
                <c:ptCount val="1"/>
                <c:pt idx="0">
                  <c:v>Assessed Value per Student FY18</c:v>
                </c:pt>
              </c:strCache>
            </c:strRef>
          </c:tx>
          <c:invertIfNegative val="0"/>
          <c:dPt>
            <c:idx val="26"/>
            <c:invertIfNegative val="0"/>
            <c:bubble3D val="0"/>
            <c:spPr>
              <a:solidFill>
                <a:schemeClr val="tx1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'Data for Assessed Value Chart'!$B$3:$B$44</c:f>
              <c:strCache>
                <c:ptCount val="42"/>
                <c:pt idx="0">
                  <c:v>So. Sanpete</c:v>
                </c:pt>
                <c:pt idx="1">
                  <c:v>Nebo</c:v>
                </c:pt>
                <c:pt idx="2">
                  <c:v>Tooele</c:v>
                </c:pt>
                <c:pt idx="3">
                  <c:v>Cache</c:v>
                </c:pt>
                <c:pt idx="4">
                  <c:v>Tintic</c:v>
                </c:pt>
                <c:pt idx="5">
                  <c:v>No. Sanpete</c:v>
                </c:pt>
                <c:pt idx="6">
                  <c:v>San Juan</c:v>
                </c:pt>
                <c:pt idx="7">
                  <c:v>Alpine</c:v>
                </c:pt>
                <c:pt idx="8">
                  <c:v>Davis</c:v>
                </c:pt>
                <c:pt idx="9">
                  <c:v>Sevier</c:v>
                </c:pt>
                <c:pt idx="10">
                  <c:v>Weber</c:v>
                </c:pt>
                <c:pt idx="11">
                  <c:v>Ogden</c:v>
                </c:pt>
                <c:pt idx="12">
                  <c:v>Box Elder</c:v>
                </c:pt>
                <c:pt idx="13">
                  <c:v>Morgan</c:v>
                </c:pt>
                <c:pt idx="14">
                  <c:v>Provo</c:v>
                </c:pt>
                <c:pt idx="15">
                  <c:v>Jordan</c:v>
                </c:pt>
                <c:pt idx="16">
                  <c:v>Juab</c:v>
                </c:pt>
                <c:pt idx="17">
                  <c:v>Granite</c:v>
                </c:pt>
                <c:pt idx="18">
                  <c:v>Logan</c:v>
                </c:pt>
                <c:pt idx="19">
                  <c:v>Iron</c:v>
                </c:pt>
                <c:pt idx="20">
                  <c:v>Piute</c:v>
                </c:pt>
                <c:pt idx="21">
                  <c:v>Washington</c:v>
                </c:pt>
                <c:pt idx="22">
                  <c:v>Duchesne</c:v>
                </c:pt>
                <c:pt idx="23">
                  <c:v>Carbon</c:v>
                </c:pt>
                <c:pt idx="24">
                  <c:v>Murray</c:v>
                </c:pt>
                <c:pt idx="25">
                  <c:v>Canyons</c:v>
                </c:pt>
                <c:pt idx="26">
                  <c:v>State Average</c:v>
                </c:pt>
                <c:pt idx="27">
                  <c:v>Garfield</c:v>
                </c:pt>
                <c:pt idx="28">
                  <c:v>Uintah</c:v>
                </c:pt>
                <c:pt idx="29">
                  <c:v>Wayne</c:v>
                </c:pt>
                <c:pt idx="30">
                  <c:v>Wasatch</c:v>
                </c:pt>
                <c:pt idx="31">
                  <c:v>Beaver</c:v>
                </c:pt>
                <c:pt idx="32">
                  <c:v>Millard</c:v>
                </c:pt>
                <c:pt idx="33">
                  <c:v>Emery</c:v>
                </c:pt>
                <c:pt idx="34">
                  <c:v>Kane</c:v>
                </c:pt>
                <c:pt idx="35">
                  <c:v>Salt Lake</c:v>
                </c:pt>
                <c:pt idx="36">
                  <c:v>Grand</c:v>
                </c:pt>
                <c:pt idx="37">
                  <c:v>So. Summit</c:v>
                </c:pt>
                <c:pt idx="38">
                  <c:v>No. Summit</c:v>
                </c:pt>
                <c:pt idx="39">
                  <c:v>Rich</c:v>
                </c:pt>
                <c:pt idx="40">
                  <c:v>Daggett</c:v>
                </c:pt>
                <c:pt idx="41">
                  <c:v>Park City</c:v>
                </c:pt>
              </c:strCache>
            </c:strRef>
          </c:cat>
          <c:val>
            <c:numRef>
              <c:f>'Data for Assessed Value Chart'!$C$3:$C$44</c:f>
              <c:numCache>
                <c:formatCode>_("$"* #,##0_);_("$"* \(#,##0\);_("$"* "-"??_);_(@_)</c:formatCode>
                <c:ptCount val="42"/>
                <c:pt idx="0">
                  <c:v>170665.1038921238</c:v>
                </c:pt>
                <c:pt idx="1">
                  <c:v>224547.3127495504</c:v>
                </c:pt>
                <c:pt idx="2">
                  <c:v>234793.6501795221</c:v>
                </c:pt>
                <c:pt idx="3">
                  <c:v>234803.2630343671</c:v>
                </c:pt>
                <c:pt idx="4">
                  <c:v>258676.7071129707</c:v>
                </c:pt>
                <c:pt idx="5">
                  <c:v>259039.6246923706</c:v>
                </c:pt>
                <c:pt idx="6">
                  <c:v>260834.6261682243</c:v>
                </c:pt>
                <c:pt idx="7">
                  <c:v>270624.6720099425</c:v>
                </c:pt>
                <c:pt idx="8">
                  <c:v>280185.490515659</c:v>
                </c:pt>
                <c:pt idx="9">
                  <c:v>280998.4475877193</c:v>
                </c:pt>
                <c:pt idx="10">
                  <c:v>297079.6862346278</c:v>
                </c:pt>
                <c:pt idx="11">
                  <c:v>327158.1873721881</c:v>
                </c:pt>
                <c:pt idx="12">
                  <c:v>328033.0921943278</c:v>
                </c:pt>
                <c:pt idx="13">
                  <c:v>333981.2264581297</c:v>
                </c:pt>
                <c:pt idx="14">
                  <c:v>335874.9422174973</c:v>
                </c:pt>
                <c:pt idx="15">
                  <c:v>345409.988845083</c:v>
                </c:pt>
                <c:pt idx="16">
                  <c:v>354686.7828685259</c:v>
                </c:pt>
                <c:pt idx="17">
                  <c:v>379172.9280716103</c:v>
                </c:pt>
                <c:pt idx="18">
                  <c:v>397151.7503150315</c:v>
                </c:pt>
                <c:pt idx="19">
                  <c:v>405201.0838695604</c:v>
                </c:pt>
                <c:pt idx="20">
                  <c:v>406402.1131386861</c:v>
                </c:pt>
                <c:pt idx="21">
                  <c:v>451568.6307179743</c:v>
                </c:pt>
                <c:pt idx="22">
                  <c:v>478885.1673525368</c:v>
                </c:pt>
                <c:pt idx="23">
                  <c:v>482988.2874554102</c:v>
                </c:pt>
                <c:pt idx="24">
                  <c:v>545808.411159601</c:v>
                </c:pt>
                <c:pt idx="25">
                  <c:v>555705.9257085553</c:v>
                </c:pt>
                <c:pt idx="26">
                  <c:v>621056.0499810178</c:v>
                </c:pt>
                <c:pt idx="27">
                  <c:v>658969.4279427943</c:v>
                </c:pt>
                <c:pt idx="28">
                  <c:v>662826.5868880618</c:v>
                </c:pt>
                <c:pt idx="29">
                  <c:v>705359.8903803131</c:v>
                </c:pt>
                <c:pt idx="30">
                  <c:v>707478.3874890126</c:v>
                </c:pt>
                <c:pt idx="31">
                  <c:v>801151.5357142857</c:v>
                </c:pt>
                <c:pt idx="32">
                  <c:v>826891.7985436883</c:v>
                </c:pt>
                <c:pt idx="33">
                  <c:v>862787.472985348</c:v>
                </c:pt>
                <c:pt idx="34">
                  <c:v>912869.3192</c:v>
                </c:pt>
                <c:pt idx="35">
                  <c:v>972072.428496389</c:v>
                </c:pt>
                <c:pt idx="36">
                  <c:v>1.05091060372157E6</c:v>
                </c:pt>
                <c:pt idx="37">
                  <c:v>1.09794488969697E6</c:v>
                </c:pt>
                <c:pt idx="38">
                  <c:v>1.12713988835878E6</c:v>
                </c:pt>
                <c:pt idx="39">
                  <c:v>1.60978261133603E6</c:v>
                </c:pt>
                <c:pt idx="40">
                  <c:v>1.70590541717791E6</c:v>
                </c:pt>
                <c:pt idx="41">
                  <c:v>2.86093068936877E6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62381464"/>
        <c:axId val="-2062371704"/>
      </c:barChart>
      <c:catAx>
        <c:axId val="-2062381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2062371704"/>
        <c:crosses val="autoZero"/>
        <c:auto val="1"/>
        <c:lblAlgn val="ctr"/>
        <c:lblOffset val="100"/>
        <c:noMultiLvlLbl val="0"/>
      </c:catAx>
      <c:valAx>
        <c:axId val="-2062371704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-2062381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86748-3CE8-0141-8E5D-6DF478300828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2F392-F8A8-6243-AFA0-7AE6FF731F49}">
      <dgm:prSet phldrT="[Text]"/>
      <dgm:spPr/>
      <dgm:t>
        <a:bodyPr/>
        <a:lstStyle/>
        <a:p>
          <a:r>
            <a:rPr lang="en-US" b="1" dirty="0" smtClean="0"/>
            <a:t>User Fee</a:t>
          </a:r>
        </a:p>
        <a:p>
          <a:endParaRPr lang="en-US" dirty="0" smtClean="0"/>
        </a:p>
        <a:p>
          <a:r>
            <a:rPr lang="en-US" dirty="0" smtClean="0"/>
            <a:t>Only Parents of children in schools	</a:t>
          </a:r>
          <a:endParaRPr lang="en-US" dirty="0"/>
        </a:p>
      </dgm:t>
    </dgm:pt>
    <dgm:pt modelId="{94F02677-69D1-3D4D-A185-EBB74F9F2F20}" type="parTrans" cxnId="{1D281A26-A468-194A-8E75-FFB097BB9F5A}">
      <dgm:prSet/>
      <dgm:spPr/>
      <dgm:t>
        <a:bodyPr/>
        <a:lstStyle/>
        <a:p>
          <a:endParaRPr lang="en-US"/>
        </a:p>
      </dgm:t>
    </dgm:pt>
    <dgm:pt modelId="{D9FE79A3-9930-8E4A-9A8B-A89B6D6FCD6E}" type="sibTrans" cxnId="{1D281A26-A468-194A-8E75-FFB097BB9F5A}">
      <dgm:prSet/>
      <dgm:spPr/>
      <dgm:t>
        <a:bodyPr/>
        <a:lstStyle/>
        <a:p>
          <a:endParaRPr lang="en-US"/>
        </a:p>
      </dgm:t>
    </dgm:pt>
    <dgm:pt modelId="{FD7F8AF4-5C98-D848-B86A-8EACCC4572BD}">
      <dgm:prSet phldrT="[Text]"/>
      <dgm:spPr/>
      <dgm:t>
        <a:bodyPr/>
        <a:lstStyle/>
        <a:p>
          <a:r>
            <a:rPr lang="en-US" b="1" dirty="0" smtClean="0"/>
            <a:t>Impact Fee</a:t>
          </a:r>
        </a:p>
        <a:p>
          <a:endParaRPr lang="en-US" dirty="0" smtClean="0"/>
        </a:p>
        <a:p>
          <a:r>
            <a:rPr lang="en-US" dirty="0" smtClean="0"/>
            <a:t>Owners of new homes and new businesses	</a:t>
          </a:r>
          <a:endParaRPr lang="en-US" dirty="0"/>
        </a:p>
      </dgm:t>
    </dgm:pt>
    <dgm:pt modelId="{76FC76F0-7AEA-4D44-9AE2-84995ACA2DC8}" type="parTrans" cxnId="{470FF1AF-71A5-154F-B6D8-B6E806DC5D2C}">
      <dgm:prSet/>
      <dgm:spPr/>
      <dgm:t>
        <a:bodyPr/>
        <a:lstStyle/>
        <a:p>
          <a:endParaRPr lang="en-US"/>
        </a:p>
      </dgm:t>
    </dgm:pt>
    <dgm:pt modelId="{4A3F518B-0046-4348-A0EE-AD3341F975E9}" type="sibTrans" cxnId="{470FF1AF-71A5-154F-B6D8-B6E806DC5D2C}">
      <dgm:prSet/>
      <dgm:spPr/>
      <dgm:t>
        <a:bodyPr/>
        <a:lstStyle/>
        <a:p>
          <a:endParaRPr lang="en-US"/>
        </a:p>
      </dgm:t>
    </dgm:pt>
    <dgm:pt modelId="{DC2FA14F-C7FE-174A-9A09-BA3EB4D724F5}">
      <dgm:prSet phldrT="[Text]"/>
      <dgm:spPr/>
      <dgm:t>
        <a:bodyPr/>
        <a:lstStyle/>
        <a:p>
          <a:r>
            <a:rPr lang="en-US" b="1" dirty="0" smtClean="0"/>
            <a:t>District-wide Equalization</a:t>
          </a:r>
        </a:p>
        <a:p>
          <a:endParaRPr lang="en-US" dirty="0" smtClean="0"/>
        </a:p>
        <a:p>
          <a:r>
            <a:rPr lang="en-US" dirty="0" smtClean="0"/>
            <a:t>All property owners within school district		</a:t>
          </a:r>
        </a:p>
      </dgm:t>
    </dgm:pt>
    <dgm:pt modelId="{A7657975-1ACC-A14D-88FC-6C87184460E3}" type="parTrans" cxnId="{9EA1125F-6879-0B43-BDB6-2F2C131ABF9E}">
      <dgm:prSet/>
      <dgm:spPr/>
      <dgm:t>
        <a:bodyPr/>
        <a:lstStyle/>
        <a:p>
          <a:endParaRPr lang="en-US"/>
        </a:p>
      </dgm:t>
    </dgm:pt>
    <dgm:pt modelId="{861B348C-A884-FE4B-8105-7182BEAE4762}" type="sibTrans" cxnId="{9EA1125F-6879-0B43-BDB6-2F2C131ABF9E}">
      <dgm:prSet/>
      <dgm:spPr/>
      <dgm:t>
        <a:bodyPr/>
        <a:lstStyle/>
        <a:p>
          <a:endParaRPr lang="en-US"/>
        </a:p>
      </dgm:t>
    </dgm:pt>
    <dgm:pt modelId="{DD49A0FF-86CD-894F-82E9-074B5F9C7F50}">
      <dgm:prSet phldrT="[Text]"/>
      <dgm:spPr/>
      <dgm:t>
        <a:bodyPr/>
        <a:lstStyle/>
        <a:p>
          <a:r>
            <a:rPr lang="en-US" b="1" dirty="0" smtClean="0"/>
            <a:t>Statewide Equalization</a:t>
          </a:r>
        </a:p>
        <a:p>
          <a:endParaRPr lang="en-US" dirty="0" smtClean="0"/>
        </a:p>
        <a:p>
          <a:r>
            <a:rPr lang="en-US" dirty="0" smtClean="0"/>
            <a:t>Taxpayers statewide share cost</a:t>
          </a:r>
        </a:p>
      </dgm:t>
    </dgm:pt>
    <dgm:pt modelId="{F40CEA91-F4CA-9F41-8DE1-619C1FA4F909}" type="parTrans" cxnId="{D9A86039-1FE5-1540-9118-AC9699F0AE27}">
      <dgm:prSet/>
      <dgm:spPr/>
      <dgm:t>
        <a:bodyPr/>
        <a:lstStyle/>
        <a:p>
          <a:endParaRPr lang="en-US"/>
        </a:p>
      </dgm:t>
    </dgm:pt>
    <dgm:pt modelId="{8CC10F34-3EF8-7D4F-837B-73E54BCF3049}" type="sibTrans" cxnId="{D9A86039-1FE5-1540-9118-AC9699F0AE27}">
      <dgm:prSet/>
      <dgm:spPr/>
      <dgm:t>
        <a:bodyPr/>
        <a:lstStyle/>
        <a:p>
          <a:endParaRPr lang="en-US"/>
        </a:p>
      </dgm:t>
    </dgm:pt>
    <dgm:pt modelId="{020CB80A-61E6-4848-ADB1-83DE04948480}" type="pres">
      <dgm:prSet presAssocID="{96086748-3CE8-0141-8E5D-6DF4783008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AE426F-0D8A-724F-80D7-7A45F0D822FA}" type="pres">
      <dgm:prSet presAssocID="{B7C2F392-F8A8-6243-AFA0-7AE6FF731F4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5F12E-FC63-BD43-ABE8-9CDA4C7441B7}" type="pres">
      <dgm:prSet presAssocID="{D9FE79A3-9930-8E4A-9A8B-A89B6D6FCD6E}" presName="space" presStyleCnt="0"/>
      <dgm:spPr/>
    </dgm:pt>
    <dgm:pt modelId="{2539DF49-4A86-CD44-9F86-99AF12AEE867}" type="pres">
      <dgm:prSet presAssocID="{FD7F8AF4-5C98-D848-B86A-8EACCC4572B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2A37-BF7B-B742-986D-B0B22DD0F331}" type="pres">
      <dgm:prSet presAssocID="{4A3F518B-0046-4348-A0EE-AD3341F975E9}" presName="space" presStyleCnt="0"/>
      <dgm:spPr/>
    </dgm:pt>
    <dgm:pt modelId="{1685BF3F-5BCE-594C-A46D-C46C93F1567A}" type="pres">
      <dgm:prSet presAssocID="{DC2FA14F-C7FE-174A-9A09-BA3EB4D724F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D3CA0-D935-474E-AB9E-6053C83458B1}" type="pres">
      <dgm:prSet presAssocID="{861B348C-A884-FE4B-8105-7182BEAE4762}" presName="space" presStyleCnt="0"/>
      <dgm:spPr/>
    </dgm:pt>
    <dgm:pt modelId="{5065AFEB-BF71-894C-A700-6CA505467189}" type="pres">
      <dgm:prSet presAssocID="{DD49A0FF-86CD-894F-82E9-074B5F9C7F5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81A26-A468-194A-8E75-FFB097BB9F5A}" srcId="{96086748-3CE8-0141-8E5D-6DF478300828}" destId="{B7C2F392-F8A8-6243-AFA0-7AE6FF731F49}" srcOrd="0" destOrd="0" parTransId="{94F02677-69D1-3D4D-A185-EBB74F9F2F20}" sibTransId="{D9FE79A3-9930-8E4A-9A8B-A89B6D6FCD6E}"/>
    <dgm:cxn modelId="{470FF1AF-71A5-154F-B6D8-B6E806DC5D2C}" srcId="{96086748-3CE8-0141-8E5D-6DF478300828}" destId="{FD7F8AF4-5C98-D848-B86A-8EACCC4572BD}" srcOrd="1" destOrd="0" parTransId="{76FC76F0-7AEA-4D44-9AE2-84995ACA2DC8}" sibTransId="{4A3F518B-0046-4348-A0EE-AD3341F975E9}"/>
    <dgm:cxn modelId="{4DD3C527-630E-424E-81D2-215192C02FC8}" type="presOf" srcId="{DD49A0FF-86CD-894F-82E9-074B5F9C7F50}" destId="{5065AFEB-BF71-894C-A700-6CA505467189}" srcOrd="0" destOrd="0" presId="urn:microsoft.com/office/officeart/2005/8/layout/venn3"/>
    <dgm:cxn modelId="{D9A86039-1FE5-1540-9118-AC9699F0AE27}" srcId="{96086748-3CE8-0141-8E5D-6DF478300828}" destId="{DD49A0FF-86CD-894F-82E9-074B5F9C7F50}" srcOrd="3" destOrd="0" parTransId="{F40CEA91-F4CA-9F41-8DE1-619C1FA4F909}" sibTransId="{8CC10F34-3EF8-7D4F-837B-73E54BCF3049}"/>
    <dgm:cxn modelId="{B4B1B9A5-46B1-F24F-8462-292C8E3444CD}" type="presOf" srcId="{96086748-3CE8-0141-8E5D-6DF478300828}" destId="{020CB80A-61E6-4848-ADB1-83DE04948480}" srcOrd="0" destOrd="0" presId="urn:microsoft.com/office/officeart/2005/8/layout/venn3"/>
    <dgm:cxn modelId="{2978CDB6-00B9-4148-AF6F-A62BF8D2021D}" type="presOf" srcId="{FD7F8AF4-5C98-D848-B86A-8EACCC4572BD}" destId="{2539DF49-4A86-CD44-9F86-99AF12AEE867}" srcOrd="0" destOrd="0" presId="urn:microsoft.com/office/officeart/2005/8/layout/venn3"/>
    <dgm:cxn modelId="{470929F5-8E65-7B47-893B-7630E1C84ACC}" type="presOf" srcId="{DC2FA14F-C7FE-174A-9A09-BA3EB4D724F5}" destId="{1685BF3F-5BCE-594C-A46D-C46C93F1567A}" srcOrd="0" destOrd="0" presId="urn:microsoft.com/office/officeart/2005/8/layout/venn3"/>
    <dgm:cxn modelId="{BD648D31-007F-6942-BF8F-2BA02B4811CD}" type="presOf" srcId="{B7C2F392-F8A8-6243-AFA0-7AE6FF731F49}" destId="{C9AE426F-0D8A-724F-80D7-7A45F0D822FA}" srcOrd="0" destOrd="0" presId="urn:microsoft.com/office/officeart/2005/8/layout/venn3"/>
    <dgm:cxn modelId="{9EA1125F-6879-0B43-BDB6-2F2C131ABF9E}" srcId="{96086748-3CE8-0141-8E5D-6DF478300828}" destId="{DC2FA14F-C7FE-174A-9A09-BA3EB4D724F5}" srcOrd="2" destOrd="0" parTransId="{A7657975-1ACC-A14D-88FC-6C87184460E3}" sibTransId="{861B348C-A884-FE4B-8105-7182BEAE4762}"/>
    <dgm:cxn modelId="{FD910F8E-857F-294B-B819-0F6DFC3BF8B3}" type="presParOf" srcId="{020CB80A-61E6-4848-ADB1-83DE04948480}" destId="{C9AE426F-0D8A-724F-80D7-7A45F0D822FA}" srcOrd="0" destOrd="0" presId="urn:microsoft.com/office/officeart/2005/8/layout/venn3"/>
    <dgm:cxn modelId="{67123B02-AD7B-164F-ACF8-02A64ECDD7FB}" type="presParOf" srcId="{020CB80A-61E6-4848-ADB1-83DE04948480}" destId="{0F35F12E-FC63-BD43-ABE8-9CDA4C7441B7}" srcOrd="1" destOrd="0" presId="urn:microsoft.com/office/officeart/2005/8/layout/venn3"/>
    <dgm:cxn modelId="{18E0A978-FEA0-7448-AADE-9B5B2E0AC68B}" type="presParOf" srcId="{020CB80A-61E6-4848-ADB1-83DE04948480}" destId="{2539DF49-4A86-CD44-9F86-99AF12AEE867}" srcOrd="2" destOrd="0" presId="urn:microsoft.com/office/officeart/2005/8/layout/venn3"/>
    <dgm:cxn modelId="{4417E1F0-87A2-E748-A8E2-5B0D936FABBF}" type="presParOf" srcId="{020CB80A-61E6-4848-ADB1-83DE04948480}" destId="{B7AD2A37-BF7B-B742-986D-B0B22DD0F331}" srcOrd="3" destOrd="0" presId="urn:microsoft.com/office/officeart/2005/8/layout/venn3"/>
    <dgm:cxn modelId="{1E2F50F4-529D-AA46-8222-0BEFAB023144}" type="presParOf" srcId="{020CB80A-61E6-4848-ADB1-83DE04948480}" destId="{1685BF3F-5BCE-594C-A46D-C46C93F1567A}" srcOrd="4" destOrd="0" presId="urn:microsoft.com/office/officeart/2005/8/layout/venn3"/>
    <dgm:cxn modelId="{3EB38092-1C72-2A4E-ADCA-27DCACC8F31D}" type="presParOf" srcId="{020CB80A-61E6-4848-ADB1-83DE04948480}" destId="{FA4D3CA0-D935-474E-AB9E-6053C83458B1}" srcOrd="5" destOrd="0" presId="urn:microsoft.com/office/officeart/2005/8/layout/venn3"/>
    <dgm:cxn modelId="{893C18A9-185F-1141-8067-9B4D0ADD221C}" type="presParOf" srcId="{020CB80A-61E6-4848-ADB1-83DE04948480}" destId="{5065AFEB-BF71-894C-A700-6CA50546718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E426F-0D8A-724F-80D7-7A45F0D822FA}">
      <dsp:nvSpPr>
        <dsp:cNvPr id="0" name=""/>
        <dsp:cNvSpPr/>
      </dsp:nvSpPr>
      <dsp:spPr>
        <a:xfrm>
          <a:off x="2544" y="422359"/>
          <a:ext cx="2553444" cy="255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User Fee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Only Parents of children in schools	</a:t>
          </a:r>
          <a:endParaRPr lang="en-US" sz="1600" kern="1200" dirty="0"/>
        </a:p>
      </dsp:txBody>
      <dsp:txXfrm>
        <a:off x="376487" y="796302"/>
        <a:ext cx="1805558" cy="1805558"/>
      </dsp:txXfrm>
    </dsp:sp>
    <dsp:sp modelId="{2539DF49-4A86-CD44-9F86-99AF12AEE867}">
      <dsp:nvSpPr>
        <dsp:cNvPr id="0" name=""/>
        <dsp:cNvSpPr/>
      </dsp:nvSpPr>
      <dsp:spPr>
        <a:xfrm>
          <a:off x="2045300" y="422359"/>
          <a:ext cx="2553444" cy="255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Impact Fee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Owners of new homes and new businesses	</a:t>
          </a:r>
          <a:endParaRPr lang="en-US" sz="1600" kern="1200" dirty="0"/>
        </a:p>
      </dsp:txBody>
      <dsp:txXfrm>
        <a:off x="2419243" y="796302"/>
        <a:ext cx="1805558" cy="1805558"/>
      </dsp:txXfrm>
    </dsp:sp>
    <dsp:sp modelId="{1685BF3F-5BCE-594C-A46D-C46C93F1567A}">
      <dsp:nvSpPr>
        <dsp:cNvPr id="0" name=""/>
        <dsp:cNvSpPr/>
      </dsp:nvSpPr>
      <dsp:spPr>
        <a:xfrm>
          <a:off x="4088055" y="422359"/>
          <a:ext cx="2553444" cy="255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District-wide Equalization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property owners within school district		</a:t>
          </a:r>
        </a:p>
      </dsp:txBody>
      <dsp:txXfrm>
        <a:off x="4461998" y="796302"/>
        <a:ext cx="1805558" cy="1805558"/>
      </dsp:txXfrm>
    </dsp:sp>
    <dsp:sp modelId="{5065AFEB-BF71-894C-A700-6CA505467189}">
      <dsp:nvSpPr>
        <dsp:cNvPr id="0" name=""/>
        <dsp:cNvSpPr/>
      </dsp:nvSpPr>
      <dsp:spPr>
        <a:xfrm>
          <a:off x="6130810" y="422359"/>
          <a:ext cx="2553444" cy="2553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525" tIns="20320" rIns="14052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Statewide Equalization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Taxpayers statewide share cost</a:t>
          </a:r>
        </a:p>
      </dsp:txBody>
      <dsp:txXfrm>
        <a:off x="6504753" y="796302"/>
        <a:ext cx="1805558" cy="1805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>
              <a:latin typeface="Century Gothic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>
              <a:latin typeface="Century Gothic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>
              <a:latin typeface="Century Gothic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128314-CF70-8043-B0EB-61F3A0B9A548}" type="slidenum">
              <a:rPr lang="en-US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841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/>
              </a:defRPr>
            </a:lvl1pPr>
          </a:lstStyle>
          <a:p>
            <a:fld id="{E1E56167-8BBB-C144-AC09-B82775426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8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A233EA-6308-1A49-B6CA-F3CF14C1B685}" type="slidenum">
              <a:rPr lang="en-US" sz="1200">
                <a:latin typeface="Century Gothic"/>
              </a:rPr>
              <a:pPr/>
              <a:t>1</a:t>
            </a:fld>
            <a:endParaRPr lang="en-US" sz="1200" dirty="0">
              <a:latin typeface="Century Gothic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Norman Rockwell painting illustrates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well some of the hesitation in jumping into school finance.  If you have time, BYU is hosting the Norman Rockwell collection at its Art exhibit hall now.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entury Gothic"/>
                <a:cs typeface="Century Gothic"/>
              </a:rPr>
              <a:t>HB301 in 2012, collapsed 7 tax levies; bifurcated cap based on levies from 2011.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0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Legal Debt margin – Calculation</a:t>
            </a:r>
          </a:p>
          <a:p>
            <a:r>
              <a:rPr lang="en-US" dirty="0" smtClean="0"/>
              <a:t>Alternatives to GO Bonds – Pro’s and Con’s</a:t>
            </a:r>
          </a:p>
          <a:p>
            <a:pPr lvl="1"/>
            <a:r>
              <a:rPr lang="en-US" dirty="0" smtClean="0"/>
              <a:t>Local Building authority</a:t>
            </a:r>
          </a:p>
          <a:p>
            <a:pPr lvl="1"/>
            <a:r>
              <a:rPr lang="en-US" dirty="0" smtClean="0"/>
              <a:t>Capital leasing</a:t>
            </a:r>
          </a:p>
          <a:p>
            <a:pPr lvl="1"/>
            <a:r>
              <a:rPr lang="en-US" dirty="0" smtClean="0"/>
              <a:t>Pay as you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56167-8BBB-C144-AC09-B827754269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Century Gothic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Century Gothic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7" y="-1"/>
                </a:cxn>
                <a:cxn ang="0">
                  <a:pos x="4917" y="500"/>
                </a:cxn>
                <a:cxn ang="0">
                  <a:pos x="4416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7" y="-1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6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dirty="0">
                <a:latin typeface="Century Gothic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entury Gothic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880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1722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A4333EA-CDF0-B444-B9BF-843B0EBBC3F9}" type="datetime1">
              <a:rPr lang="en-US" smtClean="0"/>
              <a:t>1/7/18</a:t>
            </a:fld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43400" y="61722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033E5FF-A3A3-6C4F-B88B-7D29CD1079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B2EA8-566C-D54F-92E6-E70DBB7E4C67}" type="datetime1">
              <a:rPr lang="en-US" smtClean="0"/>
              <a:t>1/7/18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CC812-3312-1746-B6C8-411F705CE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E2952-AB48-6040-A7AB-C701A307F3BE}" type="datetime1">
              <a:rPr lang="en-US" smtClean="0"/>
              <a:t>1/7/18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96666-3F4D-324A-A1CB-CE3EB815A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479-5388-5940-A66E-7E106D6058EB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C200-17AF-864C-B279-E5A479B69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D32-660C-7040-970D-005BEA19C3F1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CC5E-CFF1-EF4B-88F2-1F8C10C019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285-547A-3B4E-AB3F-40DFE7B8E8D1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9A74-688F-EB4F-9A5B-26DBEF1A0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4A01-A0DB-AE44-9C01-E8DDB64705D8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52B1-D1AC-E343-B220-64B62E4E6A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D4E5-1B7F-B74E-BD3F-ACC37DDC49A5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BED2-427E-D444-974C-6137EA9F9E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6E6F-12DA-9046-AAFF-425B656228E6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4D812-6D51-7A47-8BF1-DF5444A5FFBC}" type="datetime1">
              <a:rPr lang="en-US" smtClean="0"/>
              <a:t>1/7/18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C200-17AF-864C-B279-E5A479B69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7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4D90-23D3-D74B-A85F-E3778206E0E0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B73C2C-1E14-F24B-9D39-1F5EE5C81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6CF9-A697-4041-AE25-9B57B69ED53C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C812-3312-1746-B6C8-411F705CE2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A0EF-F298-D447-B543-994EAFA8A520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6666-3F4D-324A-A1CB-CE3EB815AB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A4AF9-D1F3-9D48-A770-46A5F832D1AB}" type="datetime1">
              <a:rPr lang="en-US" smtClean="0"/>
              <a:t>1/7/18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1BFE4-D147-A142-80BC-E53B7F674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94212-4C4D-B342-B021-8B44F8BC1522}" type="datetime1">
              <a:rPr lang="en-US" smtClean="0"/>
              <a:t>1/7/18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DCC5E-CFF1-EF4B-88F2-1F8C10C01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4A171-45AF-4245-96A2-BFCF6AEF37E2}" type="datetime1">
              <a:rPr lang="en-US" smtClean="0"/>
              <a:t>1/7/18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09A74-688F-EB4F-9A5B-26DBEF1A0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63396-D08B-BE48-A41A-B550E3228820}" type="datetime1">
              <a:rPr lang="en-US" smtClean="0"/>
              <a:t>1/7/18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752B1-D1AC-E343-B220-64B62E4E6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E59A-E7D0-394B-B235-68D4B329D14F}" type="datetime1">
              <a:rPr lang="en-US" smtClean="0"/>
              <a:t>1/7/18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BED2-427E-D444-974C-6137EA9F9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76F4A-9EA6-AF48-BD76-C636BAF0415D}" type="datetime1">
              <a:rPr lang="en-US" smtClean="0"/>
              <a:t>1/7/18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23D2B-AE77-2C41-8793-EE73CA30E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C5D8-407C-F240-8548-1E86C70E9E89}" type="datetime1">
              <a:rPr lang="en-US" smtClean="0"/>
              <a:t>1/7/18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USBA State Meeting - January 2013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3C2C-1E14-F24B-9D39-1F5EE5C81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dirty="0">
                <a:latin typeface="Century Gothic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500" y="-1"/>
                </a:cxn>
                <a:cxn ang="0">
                  <a:pos x="7000" y="500"/>
                </a:cxn>
                <a:cxn ang="0">
                  <a:pos x="6499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500" y="-1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499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dirty="0">
                <a:latin typeface="Century Gothic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entury Gothic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/>
              </a:defRPr>
            </a:lvl1pPr>
          </a:lstStyle>
          <a:p>
            <a:fld id="{338B28A7-99D3-DB4E-A791-3AFA63231DAE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/>
              </a:defRPr>
            </a:lvl1pPr>
          </a:lstStyle>
          <a:p>
            <a:r>
              <a:rPr lang="en-US" dirty="0" smtClean="0"/>
              <a:t>USBA State Meeting - January 2013</a:t>
            </a:r>
            <a:endParaRPr lang="en-US" dirty="0"/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B3596ADC-6F37-7B46-AC67-F225B3E2B7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04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04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04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04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4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704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Century Gothic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Century Gothic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l"/>
        <a:defRPr sz="2400">
          <a:solidFill>
            <a:schemeClr val="tx1"/>
          </a:solidFill>
          <a:latin typeface="Century Gothic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Century Gothic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chemeClr val="tx1"/>
          </a:solidFill>
          <a:latin typeface="Century Gothic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07" charset="2"/>
        <a:buChar char="l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07" charset="2"/>
        <a:buChar char="l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07" charset="2"/>
        <a:buChar char="l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-107" charset="2"/>
        <a:buChar char="l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38B28A7-99D3-DB4E-A791-3AFA63231DAE}" type="datetime1">
              <a:rPr lang="en-US" smtClean="0"/>
              <a:t>1/7/18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USBA State Meeting - January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596ADC-6F37-7B46-AC67-F225B3E2B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ineschools.org" TargetMode="External"/><Relationship Id="rId4" Type="http://schemas.openxmlformats.org/officeDocument/2006/relationships/hyperlink" Target="http://www.schools.utah.gov/main/" TargetMode="External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172200"/>
            <a:ext cx="6324600" cy="685800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ＭＳ Ｐゴシック" charset="0"/>
                <a:cs typeface="ＭＳ Ｐゴシック" charset="0"/>
              </a:rPr>
              <a:t>Rob Smith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ＭＳ Ｐゴシック" charset="0"/>
                <a:cs typeface="ＭＳ Ｐゴシック" charset="0"/>
              </a:rPr>
              <a:t>–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ＭＳ Ｐゴシック" charset="0"/>
                <a:cs typeface="ＭＳ Ｐゴシック" charset="0"/>
              </a:rPr>
              <a:t>Assistant Superintendent, Business Services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381000" y="381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i="1" dirty="0" smtClean="0">
                <a:latin typeface="Century Gothic"/>
                <a:cs typeface="Century Gothic"/>
              </a:rPr>
              <a:t>Utah School Finance – 202</a:t>
            </a:r>
          </a:p>
        </p:txBody>
      </p:sp>
      <p:pic>
        <p:nvPicPr>
          <p:cNvPr id="9" name="Picture 8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  <p:pic>
        <p:nvPicPr>
          <p:cNvPr id="6" name="Picture 5" descr="Comic #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48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498808"/>
              </p:ext>
            </p:extLst>
          </p:nvPr>
        </p:nvGraphicFramePr>
        <p:xfrm>
          <a:off x="0" y="76200"/>
          <a:ext cx="8915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Property Tax – Levies and Limits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49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r>
              <a:rPr lang="en-US" dirty="0" smtClean="0"/>
              <a:t>District info – </a:t>
            </a:r>
          </a:p>
          <a:p>
            <a:pPr marL="708660" lvl="1" indent="-342900">
              <a:buFontTx/>
              <a:buChar char="-"/>
            </a:pPr>
            <a:r>
              <a:rPr lang="en-US" dirty="0" smtClean="0"/>
              <a:t>Tax Rates</a:t>
            </a:r>
          </a:p>
          <a:p>
            <a:pPr marL="708660" lvl="1" indent="-342900">
              <a:buFontTx/>
              <a:buChar char="-"/>
            </a:pPr>
            <a:r>
              <a:rPr lang="en-US" dirty="0" smtClean="0"/>
              <a:t>MSP by District</a:t>
            </a:r>
          </a:p>
          <a:p>
            <a:pPr marL="708660" lvl="1" indent="-342900">
              <a:buFontTx/>
              <a:buChar char="-"/>
            </a:pPr>
            <a:r>
              <a:rPr lang="en-US" dirty="0" smtClean="0"/>
              <a:t>School Spending Report</a:t>
            </a: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696200" cy="449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Legal Debt margin </a:t>
            </a:r>
            <a:r>
              <a:rPr lang="en-US" dirty="0" smtClean="0"/>
              <a:t>– </a:t>
            </a:r>
            <a:r>
              <a:rPr lang="en-US" b="0" dirty="0" smtClean="0"/>
              <a:t>Calculation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Market &amp; Tax reform </a:t>
            </a:r>
            <a:r>
              <a:rPr lang="en-US" dirty="0" smtClean="0"/>
              <a:t>– </a:t>
            </a:r>
            <a:r>
              <a:rPr lang="en-US" b="0" dirty="0" smtClean="0"/>
              <a:t>How will the reduction in the Corporate Tax rate impact the market?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Alternatives to GO Bonds </a:t>
            </a:r>
            <a:r>
              <a:rPr lang="en-US" dirty="0" smtClean="0"/>
              <a:t>– Pro’s and Con’s</a:t>
            </a:r>
          </a:p>
          <a:p>
            <a:pPr lvl="1"/>
            <a:r>
              <a:rPr lang="en-US" dirty="0" smtClean="0"/>
              <a:t>Local Building authority</a:t>
            </a:r>
          </a:p>
          <a:p>
            <a:pPr lvl="1"/>
            <a:r>
              <a:rPr lang="en-US" dirty="0" smtClean="0"/>
              <a:t>Capital leasing</a:t>
            </a:r>
          </a:p>
          <a:p>
            <a:pPr lvl="1"/>
            <a:r>
              <a:rPr lang="en-US" dirty="0" smtClean="0"/>
              <a:t>Pay as you go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696200" cy="449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Legal Debt margin </a:t>
            </a:r>
            <a:r>
              <a:rPr lang="en-US" dirty="0" smtClean="0"/>
              <a:t>– 4% of District Fair Market Value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r>
              <a:rPr lang="en-US" b="0" dirty="0" smtClean="0"/>
              <a:t>For calculation purposes, the fair market value of all taxable property in the District is used.  </a:t>
            </a:r>
          </a:p>
          <a:p>
            <a:endParaRPr lang="en-US" b="0" dirty="0"/>
          </a:p>
          <a:p>
            <a:r>
              <a:rPr lang="en-US" b="0" dirty="0" smtClean="0"/>
              <a:t>FMV = $2,000,000,000 x 4% FMV limit = </a:t>
            </a:r>
            <a:r>
              <a:rPr lang="en-US" b="0" i="1" u="sng" dirty="0" smtClean="0"/>
              <a:t>$80,000,000</a:t>
            </a:r>
            <a:r>
              <a:rPr lang="en-US" b="0" i="1" dirty="0" smtClean="0"/>
              <a:t> debt limit</a:t>
            </a:r>
            <a:endParaRPr lang="en-US" i="1" u="sng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57858"/>
            <a:ext cx="2065978" cy="774742"/>
          </a:xfrm>
          <a:prstGeom prst="rect">
            <a:avLst/>
          </a:prstGeom>
        </p:spPr>
      </p:pic>
      <p:pic>
        <p:nvPicPr>
          <p:cNvPr id="7" name="Picture 6" descr="National Supp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8750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1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  <p:pic>
        <p:nvPicPr>
          <p:cNvPr id="5" name="Picture 4" descr="Utah Supp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066800"/>
            <a:ext cx="8196729" cy="52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" name="Picture 1" descr="Post Pricing Summary - Alpine SD (2017B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" name="Picture 2" descr="Post Pricing Summary - Alpine SD (2017B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63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5410200"/>
            <a:ext cx="5334000" cy="76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Bonding and Capital Financing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696200" cy="4495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r>
              <a:rPr lang="en-US" sz="2400" dirty="0"/>
              <a:t>Alternatives to GO Bonds </a:t>
            </a:r>
            <a:r>
              <a:rPr lang="en-US" dirty="0"/>
              <a:t>– Pro’s and Con’s</a:t>
            </a:r>
          </a:p>
          <a:p>
            <a:pPr lvl="1"/>
            <a:r>
              <a:rPr lang="en-US" dirty="0"/>
              <a:t>Local Building </a:t>
            </a:r>
            <a:r>
              <a:rPr lang="en-US" dirty="0" smtClean="0"/>
              <a:t>Authority</a:t>
            </a:r>
            <a:endParaRPr lang="en-US" dirty="0"/>
          </a:p>
          <a:p>
            <a:pPr lvl="1"/>
            <a:r>
              <a:rPr lang="en-US" dirty="0"/>
              <a:t>Capital leasing</a:t>
            </a:r>
          </a:p>
          <a:p>
            <a:pPr lvl="1"/>
            <a:r>
              <a:rPr lang="en-US" dirty="0"/>
              <a:t>Pay as you go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Financial Assessments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696200" cy="4495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r>
              <a:rPr lang="en-US" dirty="0" smtClean="0"/>
              <a:t>Business Training for Principals – Leadership / Business Team</a:t>
            </a:r>
          </a:p>
          <a:p>
            <a:pPr lvl="1"/>
            <a:r>
              <a:rPr lang="en-US" dirty="0" smtClean="0"/>
              <a:t>District Accounting, Budgeting or Finance Handbook</a:t>
            </a:r>
          </a:p>
          <a:p>
            <a:pPr lvl="1"/>
            <a:r>
              <a:rPr lang="en-US" dirty="0" smtClean="0"/>
              <a:t>Local policies, procedures and processes</a:t>
            </a:r>
          </a:p>
          <a:p>
            <a:endParaRPr lang="en-US" dirty="0" smtClean="0"/>
          </a:p>
          <a:p>
            <a:r>
              <a:rPr lang="en-US" dirty="0" smtClean="0"/>
              <a:t>Contingency or Recession Testing – Business Team</a:t>
            </a:r>
          </a:p>
          <a:p>
            <a:pPr lvl="1"/>
            <a:r>
              <a:rPr lang="en-US" dirty="0" smtClean="0"/>
              <a:t>Model Revenue / Expense deviation to examine pinch points</a:t>
            </a:r>
          </a:p>
          <a:p>
            <a:pPr lvl="1"/>
            <a:r>
              <a:rPr lang="en-US" dirty="0" smtClean="0"/>
              <a:t>Examine Fund Balance vs. Peers</a:t>
            </a:r>
          </a:p>
          <a:p>
            <a:endParaRPr lang="en-US" dirty="0" smtClean="0"/>
          </a:p>
          <a:p>
            <a:r>
              <a:rPr lang="en-US" dirty="0" smtClean="0"/>
              <a:t>Internal Program / Process Reviews – Leadership / Budget team</a:t>
            </a:r>
          </a:p>
          <a:p>
            <a:pPr lvl="1"/>
            <a:r>
              <a:rPr lang="en-US" dirty="0" smtClean="0"/>
              <a:t>Repurpose existing allocation of funds</a:t>
            </a:r>
          </a:p>
          <a:p>
            <a:pPr lvl="1"/>
            <a:r>
              <a:rPr lang="en-US" dirty="0" smtClean="0"/>
              <a:t>Zero Based Budgeting - Modified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Topics to review &amp; discuss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546629"/>
          </a:xfrm>
        </p:spPr>
        <p:txBody>
          <a:bodyPr>
            <a:normAutofit fontScale="92500"/>
          </a:bodyPr>
          <a:lstStyle/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</a:rPr>
              <a:t>Who should pay for Education? 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</a:rPr>
              <a:t>Local effort - Property Tax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</a:rPr>
              <a:t>Bonding &amp; Capital Financing Options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</a:rPr>
              <a:t>Transparency – </a:t>
            </a:r>
            <a:r>
              <a:rPr lang="en-US" sz="2200" i="1" dirty="0" smtClean="0">
                <a:latin typeface="Century Gothic"/>
                <a:ea typeface="ＭＳ Ｐゴシック" charset="0"/>
                <a:cs typeface="Century Gothic"/>
              </a:rPr>
              <a:t>but not too transparent </a:t>
            </a:r>
            <a:r>
              <a:rPr lang="en-US" sz="3000" dirty="0" smtClean="0">
                <a:latin typeface="Century Gothic"/>
                <a:ea typeface="ＭＳ Ｐゴシック" charset="0"/>
                <a:cs typeface="Century Gothic"/>
                <a:sym typeface="Wingdings"/>
              </a:rPr>
              <a:t></a:t>
            </a:r>
          </a:p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  <a:sym typeface="Wingdings"/>
              </a:rPr>
              <a:t>Financial Strength &amp; Repurposing Funds</a:t>
            </a:r>
            <a:endParaRPr lang="en-US" sz="3000" dirty="0">
              <a:latin typeface="Century Gothic"/>
              <a:ea typeface="ＭＳ Ｐゴシック" charset="0"/>
              <a:cs typeface="Century Gothic"/>
              <a:sym typeface="Wingdings"/>
            </a:endParaRPr>
          </a:p>
          <a:p>
            <a:pPr marL="457200" indent="-457200">
              <a:buFontTx/>
              <a:buChar char="-"/>
            </a:pPr>
            <a:r>
              <a:rPr lang="en-US" sz="3000" dirty="0" smtClean="0">
                <a:latin typeface="Century Gothic"/>
                <a:ea typeface="ＭＳ Ｐゴシック" charset="0"/>
                <a:cs typeface="Century Gothic"/>
              </a:rPr>
              <a:t>Engagement &amp; outreach</a:t>
            </a:r>
          </a:p>
        </p:txBody>
      </p:sp>
      <p:pic>
        <p:nvPicPr>
          <p:cNvPr id="5" name="Picture 4" descr="ASD Logo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Financial Assessments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  <p:pic>
        <p:nvPicPr>
          <p:cNvPr id="2" name="Picture 1" descr="ACCOUNTING &amp; BUDGET HANDBOOK - 9.20.20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984">
            <a:off x="878259" y="1863312"/>
            <a:ext cx="3775364" cy="449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chool Transparency Packet (STP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174">
            <a:off x="5059425" y="1634338"/>
            <a:ext cx="3292761" cy="418349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059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Financial Assessments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  <p:pic>
        <p:nvPicPr>
          <p:cNvPr id="5" name="Picture 4" descr="Alpine SD Rating Lett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709555" cy="4800600"/>
          </a:xfrm>
          <a:prstGeom prst="rect">
            <a:avLst/>
          </a:prstGeom>
        </p:spPr>
      </p:pic>
      <p:pic>
        <p:nvPicPr>
          <p:cNvPr id="7" name="Picture 6" descr="Fitch Rating Nov 2017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88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Transparency and communication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7696200" cy="4495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r>
              <a:rPr lang="en-US" b="1" u="sng" dirty="0" smtClean="0"/>
              <a:t>Internal</a:t>
            </a:r>
            <a:r>
              <a:rPr lang="en-US" dirty="0" smtClean="0"/>
              <a:t> – </a:t>
            </a:r>
            <a:r>
              <a:rPr lang="en-US" sz="2000" dirty="0" smtClean="0"/>
              <a:t>District reports and information</a:t>
            </a:r>
          </a:p>
          <a:p>
            <a:pPr lvl="1"/>
            <a:r>
              <a:rPr lang="en-US" dirty="0" smtClean="0"/>
              <a:t>Alpine – </a:t>
            </a:r>
            <a:r>
              <a:rPr lang="en-US" dirty="0" smtClean="0">
                <a:hlinkClick r:id="rId3"/>
              </a:rPr>
              <a:t>www.alpineschools.org</a:t>
            </a:r>
            <a:endParaRPr lang="en-US" dirty="0" smtClean="0"/>
          </a:p>
          <a:p>
            <a:pPr lvl="1"/>
            <a:r>
              <a:rPr lang="en-US" dirty="0"/>
              <a:t>USOE - </a:t>
            </a:r>
            <a:r>
              <a:rPr lang="en-US" dirty="0">
                <a:hlinkClick r:id="rId4"/>
              </a:rPr>
              <a:t>http://www.schools.utah.gov/main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Legislative leaflet – key legislative issues and local priorities</a:t>
            </a:r>
          </a:p>
          <a:p>
            <a:pPr lvl="1"/>
            <a:r>
              <a:rPr lang="en-US" dirty="0" smtClean="0"/>
              <a:t>School stakeholder reports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u="sng" dirty="0" smtClean="0"/>
              <a:t>External</a:t>
            </a:r>
          </a:p>
          <a:p>
            <a:pPr lvl="1"/>
            <a:r>
              <a:rPr lang="en-US" dirty="0" smtClean="0"/>
              <a:t>Utah Taxpayer Association – School Spending report</a:t>
            </a:r>
          </a:p>
          <a:p>
            <a:pPr lvl="1"/>
            <a:r>
              <a:rPr lang="en-US" dirty="0" smtClean="0"/>
              <a:t>Legislative Fiscal Analyst – Office of Legislative Research</a:t>
            </a:r>
          </a:p>
          <a:p>
            <a:pPr lvl="1"/>
            <a:r>
              <a:rPr lang="en-US" dirty="0" smtClean="0"/>
              <a:t>Transparency – Division of Finance</a:t>
            </a:r>
          </a:p>
          <a:p>
            <a:pPr lvl="1"/>
            <a:r>
              <a:rPr lang="en-US" dirty="0" smtClean="0"/>
              <a:t>Utah Foundation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Legislative Engagement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7239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 smtClean="0"/>
              <a:t>Governor’s FY19 Proposed K-12 budget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$208 million in new funding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$36 million enrollment growth for 7.700 new students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$171 million increase in flexible, local education ongoing funding</a:t>
            </a:r>
          </a:p>
          <a:p>
            <a:pPr marL="1485900" lvl="2" indent="-342900">
              <a:buFont typeface="Wingdings" charset="2"/>
              <a:buChar char="ü"/>
            </a:pPr>
            <a:r>
              <a:rPr lang="en-US" dirty="0" smtClean="0"/>
              <a:t>4% or $121 million WPU Increase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Professional development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Teacher salary increases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Technology development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Counseling</a:t>
            </a:r>
          </a:p>
          <a:p>
            <a:pPr marL="1485900" lvl="2" indent="-342900">
              <a:buFont typeface="Wingdings" charset="2"/>
              <a:buChar char="ü"/>
            </a:pPr>
            <a:r>
              <a:rPr lang="en-US" dirty="0" smtClean="0"/>
              <a:t>1.6% or $50 million ongoing &amp; $10.2 million one-time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$34 million for children at risk of academic failure</a:t>
            </a:r>
          </a:p>
          <a:p>
            <a:pPr marL="1943100" lvl="3" indent="-342900">
              <a:buFont typeface="Wingdings" charset="2"/>
              <a:buChar char="Ø"/>
            </a:pPr>
            <a:r>
              <a:rPr lang="en-US" dirty="0" smtClean="0"/>
              <a:t>$14.8 million for equalization ongoing &amp; $10.2 million one-time</a:t>
            </a: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Legislative Engagement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4676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USBA / USSA / UASBO Legislative Priorities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Fully fund growth- ($38+ million)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5</a:t>
            </a:r>
            <a:r>
              <a:rPr lang="en-US" sz="2400" dirty="0" smtClean="0"/>
              <a:t>.5% WPU increase ($165 million)</a:t>
            </a:r>
            <a:r>
              <a:rPr lang="en-US" sz="2400" b="0" dirty="0"/>
              <a:t> </a:t>
            </a:r>
            <a:r>
              <a:rPr lang="en-US" b="0" dirty="0" smtClean="0"/>
              <a:t>- that includes 2.5% necessary to maintain current levels of service with additional funds to attract, develop and retain quality educators; and support local improvement initiatives and programs.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$5 million per year as part of a 5-year plan to attain 85% state support of to and from school transportation costs as provided in statute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$500,000 per year as part of a 5-year plan to increase Necessarily Existent Small Schools (NESS) funding to provide greater equity in educational opportunities</a:t>
            </a:r>
          </a:p>
          <a:p>
            <a:endParaRPr lang="en-US" dirty="0" smtClean="0"/>
          </a:p>
          <a:p>
            <a:r>
              <a:rPr lang="en-US" dirty="0" smtClean="0"/>
              <a:t>Expand Education Funding revenues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Set Basic Levy floor at current rate - .001568 to fund additional MSP guarantee programs up to .002000 combined Board or Voted levy increments without devaluing the WPU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Set the local Board, Voted and Capital levy floors at current levels for 5 years to capture inflationary costs with no loss in State Guarantee funds</a:t>
            </a:r>
            <a:endParaRPr lang="en-US" dirty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Legislative Engagement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4676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Things to watch for during 2018 Session:</a:t>
            </a:r>
          </a:p>
          <a:p>
            <a:pPr lvl="1"/>
            <a:r>
              <a:rPr lang="en-US" dirty="0" smtClean="0"/>
              <a:t>Federal Tax reform impact on Utah</a:t>
            </a:r>
          </a:p>
          <a:p>
            <a:pPr lvl="1"/>
            <a:r>
              <a:rPr lang="en-US" dirty="0" smtClean="0"/>
              <a:t>Utah Tax reform – Omnibus bill or individual components</a:t>
            </a:r>
          </a:p>
          <a:p>
            <a:pPr lvl="1"/>
            <a:r>
              <a:rPr lang="en-US" dirty="0" smtClean="0"/>
              <a:t>Equalization efforts</a:t>
            </a:r>
            <a:endParaRPr lang="en-US" dirty="0"/>
          </a:p>
          <a:p>
            <a:pPr lvl="1"/>
            <a:r>
              <a:rPr lang="en-US" dirty="0" smtClean="0"/>
              <a:t>Education Savings Plan / Scholarship / Vouchers?</a:t>
            </a:r>
          </a:p>
          <a:p>
            <a:pPr lvl="1"/>
            <a:r>
              <a:rPr lang="en-US" dirty="0" smtClean="0"/>
              <a:t>Our Schools Now</a:t>
            </a:r>
          </a:p>
          <a:p>
            <a:pPr marL="274320" lvl="1" indent="0">
              <a:buNone/>
            </a:pPr>
            <a:endParaRPr lang="en-US" dirty="0" smtClean="0"/>
          </a:p>
          <a:p>
            <a:pPr indent="-91440"/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3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Legislative Engagement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838200" y="2209800"/>
            <a:ext cx="7467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Ideas for Engagement</a:t>
            </a:r>
          </a:p>
          <a:p>
            <a:pPr lvl="1"/>
            <a:r>
              <a:rPr lang="en-US" dirty="0" smtClean="0"/>
              <a:t>JLC meetings – Friday’s at noon in the Senate Building SW room</a:t>
            </a:r>
          </a:p>
          <a:p>
            <a:pPr lvl="1"/>
            <a:r>
              <a:rPr lang="en-US" dirty="0" smtClean="0"/>
              <a:t>Legislator meetings </a:t>
            </a:r>
          </a:p>
          <a:p>
            <a:pPr lvl="1"/>
            <a:r>
              <a:rPr lang="en-US" dirty="0" smtClean="0"/>
              <a:t>Joint meetings with Mayor and City Councils</a:t>
            </a:r>
          </a:p>
          <a:p>
            <a:pPr lvl="2"/>
            <a:r>
              <a:rPr lang="en-US" dirty="0" smtClean="0"/>
              <a:t>Present at a City Council meeting with time for Q &amp; A</a:t>
            </a:r>
          </a:p>
          <a:p>
            <a:pPr lvl="1"/>
            <a:r>
              <a:rPr lang="en-US" dirty="0" smtClean="0"/>
              <a:t>Monthly communications highlighting positive things in your District</a:t>
            </a:r>
          </a:p>
          <a:p>
            <a:pPr lvl="1"/>
            <a:r>
              <a:rPr lang="en-US" dirty="0" smtClean="0"/>
              <a:t>Personal, handwritten communications expressing appreciation</a:t>
            </a:r>
          </a:p>
          <a:p>
            <a:pPr lvl="1"/>
            <a:endParaRPr lang="en-US" dirty="0" smtClean="0"/>
          </a:p>
          <a:p>
            <a:pPr marL="274320" lvl="1" indent="0">
              <a:buFont typeface="Arial" pitchFamily="34" charset="0"/>
              <a:buNone/>
            </a:pPr>
            <a:endParaRPr lang="en-US" dirty="0" smtClean="0"/>
          </a:p>
          <a:p>
            <a:pPr indent="-9144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03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Summary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4676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b="1" u="sng" dirty="0" smtClean="0"/>
          </a:p>
          <a:p>
            <a:r>
              <a:rPr lang="en-US" sz="3200" dirty="0" smtClean="0"/>
              <a:t>Questions?</a:t>
            </a:r>
          </a:p>
          <a:p>
            <a:endParaRPr lang="en-US" sz="3200" dirty="0"/>
          </a:p>
          <a:p>
            <a:endParaRPr lang="en-US" sz="3200" dirty="0" smtClean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6" name="Picture 5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WHO SHOULD PAY FOR PUBLIC EDUCATION?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34020"/>
              </p:ext>
            </p:extLst>
          </p:nvPr>
        </p:nvGraphicFramePr>
        <p:xfrm>
          <a:off x="228600" y="2012036"/>
          <a:ext cx="8686800" cy="339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SD Logo-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0815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K-12 Education Funding Basics – State Perspective</a:t>
            </a:r>
          </a:p>
        </p:txBody>
      </p:sp>
      <p:sp>
        <p:nvSpPr>
          <p:cNvPr id="5" name="Manual Operation 4"/>
          <p:cNvSpPr/>
          <p:nvPr/>
        </p:nvSpPr>
        <p:spPr>
          <a:xfrm>
            <a:off x="606112" y="3039434"/>
            <a:ext cx="2207981" cy="1125564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Primary Revenue Sources </a:t>
            </a:r>
            <a:endParaRPr lang="en-US" sz="1400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Income Tax 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Property Tax – </a:t>
            </a:r>
            <a:r>
              <a:rPr lang="en-US" sz="1400" dirty="0" smtClean="0"/>
              <a:t>Basic Rate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Trust Lands </a:t>
            </a:r>
            <a:r>
              <a:rPr lang="en-US" sz="1400" dirty="0" smtClean="0"/>
              <a:t>– Interest &amp; Dividends</a:t>
            </a:r>
          </a:p>
        </p:txBody>
      </p:sp>
      <p:sp>
        <p:nvSpPr>
          <p:cNvPr id="8" name="Down Arrow 7"/>
          <p:cNvSpPr/>
          <p:nvPr/>
        </p:nvSpPr>
        <p:spPr>
          <a:xfrm>
            <a:off x="1295400" y="2209800"/>
            <a:ext cx="990600" cy="47652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260000">
            <a:off x="841090" y="4305361"/>
            <a:ext cx="305263" cy="49796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Manual Operation 9"/>
          <p:cNvSpPr/>
          <p:nvPr/>
        </p:nvSpPr>
        <p:spPr>
          <a:xfrm>
            <a:off x="158743" y="5356379"/>
            <a:ext cx="1465644" cy="992953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nual Operation 10"/>
          <p:cNvSpPr/>
          <p:nvPr/>
        </p:nvSpPr>
        <p:spPr>
          <a:xfrm>
            <a:off x="1834513" y="5356379"/>
            <a:ext cx="1465644" cy="992953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920000">
            <a:off x="1943755" y="4263563"/>
            <a:ext cx="784158" cy="98069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048000"/>
            <a:ext cx="26409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Education Fund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562600"/>
            <a:ext cx="128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5562600"/>
            <a:ext cx="11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K-12 Ed</a:t>
            </a:r>
            <a:endParaRPr lang="en-US" sz="2000" dirty="0"/>
          </a:p>
        </p:txBody>
      </p:sp>
      <p:sp>
        <p:nvSpPr>
          <p:cNvPr id="16" name="Bent-Up Arrow 15"/>
          <p:cNvSpPr/>
          <p:nvPr/>
        </p:nvSpPr>
        <p:spPr>
          <a:xfrm>
            <a:off x="3300157" y="2222267"/>
            <a:ext cx="668436" cy="3867320"/>
          </a:xfrm>
          <a:prstGeom prst="bentUpArrow">
            <a:avLst>
              <a:gd name="adj1" fmla="val 25000"/>
              <a:gd name="adj2" fmla="val 19603"/>
              <a:gd name="adj3" fmla="val 271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>
            <a:off x="3752125" y="1349232"/>
            <a:ext cx="721564" cy="70708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762000"/>
            <a:ext cx="45548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Minimum School Program </a:t>
            </a:r>
            <a:r>
              <a:rPr lang="en-US" dirty="0" smtClean="0"/>
              <a:t>– </a:t>
            </a:r>
            <a:r>
              <a:rPr lang="en-US" sz="1400" dirty="0" smtClean="0"/>
              <a:t>Statutory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Regular students K-12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Restricted programs – </a:t>
            </a:r>
            <a:r>
              <a:rPr lang="en-US" sz="1400" dirty="0" smtClean="0"/>
              <a:t>SPED, CTE, Class size K-8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Equity funds – </a:t>
            </a:r>
            <a:r>
              <a:rPr lang="en-US" sz="1400" dirty="0" smtClean="0"/>
              <a:t>NESS, Charter LR, Leeway’s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Other funds – </a:t>
            </a:r>
            <a:r>
              <a:rPr lang="en-US" sz="1400" dirty="0" smtClean="0"/>
              <a:t>Transportation, At-Risk, Trust Land, Adult Ed, etc.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2743200"/>
            <a:ext cx="3939731" cy="369332"/>
          </a:xfrm>
          <a:prstGeom prst="rect">
            <a:avLst/>
          </a:prstGeom>
          <a:gradFill flip="none" rotWithShape="1">
            <a:gsLst>
              <a:gs pos="2500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Weighted Pupil Unit (WPU) = $3,311</a:t>
            </a:r>
            <a:endParaRPr lang="en-US" sz="16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810000"/>
            <a:ext cx="4393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District &amp; School Budgets</a:t>
            </a:r>
            <a:r>
              <a:rPr lang="en-US" dirty="0" smtClean="0"/>
              <a:t> –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85-89% of expenses on PEOPLE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Allocate based on: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FTE’s per student;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Dollar per student; or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Hybrid (FTE &amp; dollar)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Other expenses – often pooled @ District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Utility costs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Maintenance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5943600" y="3200400"/>
            <a:ext cx="1154500" cy="57188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 descr="ASD Logo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140408"/>
            <a:ext cx="1913578" cy="7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85915"/>
              </p:ext>
            </p:extLst>
          </p:nvPr>
        </p:nvGraphicFramePr>
        <p:xfrm>
          <a:off x="228600" y="1447800"/>
          <a:ext cx="8534401" cy="4963661"/>
        </p:xfrm>
        <a:graphic>
          <a:graphicData uri="http://schemas.openxmlformats.org/drawingml/2006/table">
            <a:tbl>
              <a:tblPr/>
              <a:tblGrid>
                <a:gridCol w="1079254"/>
                <a:gridCol w="1760011"/>
                <a:gridCol w="1776617"/>
                <a:gridCol w="1760011"/>
                <a:gridCol w="1079254"/>
                <a:gridCol w="1079254"/>
              </a:tblGrid>
              <a:tr h="229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Education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Higher Education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Public Ed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Higher Ed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1,269,208,576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534,300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1,269,742,876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99.96%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1997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1,447,788,731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38,568,500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1,486,357,231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97.41%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1,458,356,295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97,732,500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1,556,088,795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93.72%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6.28%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1,525,194,000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141,262,000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1,666,456,000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91.52%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8.48%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1,561,339,000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180,125,000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1,741,464,000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89.66%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10.34%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1,686,407,746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195,807,900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1,882,215,646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89.60%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10.40%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1,732,440,760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146,748,800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1,879,189,560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92.19%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7.81%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1,676,555,994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17,433,300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1,693,989,294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98.97%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1,704,626,874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88,561,000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1,793,187,874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95.06%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4.94%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1,813,679,811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200,951,400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2,014,631,211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90.03%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9.97%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1,902,343,975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207,964,500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2,110,308,475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90.15%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2,140,556,945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511,450,400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2,652,007,345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80.71%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19.29%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2,599,935,408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761,426,700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3,361,362,108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2,453,559,086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272,469,800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2,726,028,886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90.00%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2,290,725,986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273,178,400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2,563,904,386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10.65%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2,333,350,000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254,050,000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2,587,400,000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90.18%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9.82%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2,419,433,000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269,522,000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2,688,955,000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89.98%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10.02%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2,540,090,000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360,994,000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2,901,084,000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87.56%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12.44%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2,660,564,000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363,298,000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3,023,862,000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87.99%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12.01%</a:t>
                      </a: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2,732,139,500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513,034,000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3,245,173,500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84.19%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15.81%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2,839,268,400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563,507,300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3,402,795,700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83.44%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alibri"/>
                          <a:cs typeface="Calibri"/>
                        </a:rPr>
                        <a:t>16.56%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10632" marR="10632" marT="10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32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entury Gothic"/>
              </a:rPr>
              <a:t>Education Fund distribution 1996-2016</a:t>
            </a:r>
            <a:endParaRPr lang="en-US" sz="1800" i="1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361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78486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dirty="0" smtClean="0">
                <a:latin typeface="Century Gothic"/>
                <a:cs typeface="Century Gothic"/>
              </a:rPr>
              <a:t>Market or Assessed Value </a:t>
            </a:r>
            <a:r>
              <a:rPr lang="en-US" dirty="0" smtClean="0">
                <a:latin typeface="Century Gothic"/>
                <a:cs typeface="Century Gothic"/>
              </a:rPr>
              <a:t>– </a:t>
            </a:r>
            <a:r>
              <a:rPr lang="en-US" sz="2000" dirty="0" smtClean="0">
                <a:latin typeface="Century Gothic"/>
                <a:cs typeface="Century Gothic"/>
              </a:rPr>
              <a:t>Value of an individual property, set by the County Assessor; value often lags behind the  actual market value; lien date is </a:t>
            </a:r>
            <a:r>
              <a:rPr lang="en-US" sz="2000" b="1" i="1" u="sng" dirty="0" smtClean="0">
                <a:latin typeface="Century Gothic"/>
                <a:cs typeface="Century Gothic"/>
              </a:rPr>
              <a:t>January 1</a:t>
            </a:r>
            <a:r>
              <a:rPr lang="en-US" sz="2000" b="1" i="1" u="sng" baseline="30000" dirty="0" smtClean="0">
                <a:latin typeface="Century Gothic"/>
                <a:cs typeface="Century Gothic"/>
              </a:rPr>
              <a:t>st</a:t>
            </a:r>
            <a:r>
              <a:rPr lang="en-US" sz="2000" b="1" i="1" u="sng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and taxes are due on </a:t>
            </a:r>
            <a:r>
              <a:rPr lang="en-US" sz="2000" b="1" i="1" u="sng" dirty="0" smtClean="0">
                <a:latin typeface="Century Gothic"/>
                <a:cs typeface="Century Gothic"/>
              </a:rPr>
              <a:t>November 30</a:t>
            </a:r>
            <a:r>
              <a:rPr lang="en-US" sz="2000" b="1" i="1" u="sng" baseline="30000" dirty="0" smtClean="0">
                <a:latin typeface="Century Gothic"/>
                <a:cs typeface="Century Gothic"/>
              </a:rPr>
              <a:t>th</a:t>
            </a:r>
            <a:r>
              <a:rPr lang="en-US" sz="2000" b="1" i="1" u="sng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each year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b="1" i="1" u="sng" dirty="0" smtClean="0">
                <a:latin typeface="Century Gothic"/>
                <a:cs typeface="Century Gothic"/>
              </a:rPr>
              <a:t>Taxable Value </a:t>
            </a:r>
            <a:r>
              <a:rPr lang="en-US" sz="2000" dirty="0" smtClean="0">
                <a:latin typeface="Century Gothic"/>
                <a:cs typeface="Century Gothic"/>
              </a:rPr>
              <a:t>– market or assessed value x multiplier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Primary Home multiplier is 55% - (45 percent exemption)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Secondary Home multiplier is 100% of market value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Commercial property multiplier is 100% of market value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Primary residence example – </a:t>
            </a:r>
            <a:r>
              <a:rPr lang="en-US" sz="2000" b="1" dirty="0" smtClean="0">
                <a:latin typeface="Century Gothic"/>
                <a:cs typeface="Century Gothic"/>
              </a:rPr>
              <a:t>$250,000 </a:t>
            </a:r>
            <a:r>
              <a:rPr lang="en-US" sz="2000" u="sng" dirty="0" smtClean="0">
                <a:latin typeface="Century Gothic"/>
                <a:cs typeface="Century Gothic"/>
              </a:rPr>
              <a:t>market value </a:t>
            </a:r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                                    @55% = </a:t>
            </a:r>
            <a:r>
              <a:rPr lang="en-US" sz="2000" b="1" dirty="0" smtClean="0">
                <a:latin typeface="Century Gothic"/>
                <a:cs typeface="Century Gothic"/>
              </a:rPr>
              <a:t>$137,500 </a:t>
            </a:r>
            <a:r>
              <a:rPr lang="en-US" sz="2000" i="1" u="sng" dirty="0" smtClean="0">
                <a:latin typeface="Century Gothic"/>
                <a:cs typeface="Century Gothic"/>
              </a:rPr>
              <a:t>taxable value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If the school district levies a total tax rate of </a:t>
            </a:r>
            <a:r>
              <a:rPr lang="en-US" sz="2000" i="1" u="sng" dirty="0" smtClean="0">
                <a:latin typeface="Century Gothic"/>
                <a:cs typeface="Century Gothic"/>
              </a:rPr>
              <a:t>.007250</a:t>
            </a:r>
            <a:r>
              <a:rPr lang="en-US" sz="2000" dirty="0" smtClean="0">
                <a:latin typeface="Century Gothic"/>
                <a:cs typeface="Century Gothic"/>
              </a:rPr>
              <a:t>, taxes due on this property would be </a:t>
            </a:r>
            <a:r>
              <a:rPr lang="en-US" sz="2000" b="1" i="1" u="sng" dirty="0" smtClean="0">
                <a:latin typeface="Century Gothic"/>
                <a:cs typeface="Century Gothic"/>
              </a:rPr>
              <a:t>$996.88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  <a:endParaRPr lang="en-US" sz="2000" dirty="0">
              <a:latin typeface="Century Gothic"/>
              <a:cs typeface="Century Gothic"/>
            </a:endParaRPr>
          </a:p>
          <a:p>
            <a:pPr lvl="1"/>
            <a:endParaRPr lang="en-US" sz="1800" dirty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r>
              <a:rPr lang="en-US" sz="2200" i="1" dirty="0">
                <a:solidFill>
                  <a:srgbClr val="000000"/>
                </a:solidFill>
                <a:latin typeface="Century Gothic"/>
              </a:rPr>
              <a:t/>
            </a:r>
            <a:br>
              <a:rPr lang="en-US" sz="2200" i="1" dirty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local effort – property tax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538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Property Tax – Certified Rate Calculation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78486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 dirty="0" smtClean="0">
                <a:latin typeface="Century Gothic"/>
                <a:cs typeface="Century Gothic"/>
              </a:rPr>
              <a:t>Calculation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Amount budgeted from prior year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Divided by the Aggregate taxable value of all property in district less redevelopment adjustments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Add Adjustments for last 3 years prior year collections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Multiply by 5 year average collection percentage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Subtract growth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Equals Certified Rate</a:t>
            </a:r>
          </a:p>
          <a:p>
            <a:pPr marL="342900" indent="-342900">
              <a:buFontTx/>
              <a:buChar char="•"/>
            </a:pPr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b="1" i="1" dirty="0" smtClean="0">
                <a:latin typeface="Century Gothic"/>
                <a:cs typeface="Century Gothic"/>
              </a:rPr>
              <a:t>The Certified Rate is the tax levy a District can impose without Truth in Taxation.   </a:t>
            </a:r>
          </a:p>
          <a:p>
            <a:endParaRPr lang="en-US" sz="2000" b="1" i="1" dirty="0">
              <a:latin typeface="Century Gothic"/>
              <a:cs typeface="Century Gothic"/>
            </a:endParaRPr>
          </a:p>
          <a:p>
            <a:r>
              <a:rPr lang="en-US" sz="2000" b="1" i="1" dirty="0" smtClean="0">
                <a:latin typeface="Century Gothic"/>
                <a:cs typeface="Century Gothic"/>
              </a:rPr>
              <a:t>Does not apply to Debt Service or Basic Levy</a:t>
            </a:r>
          </a:p>
        </p:txBody>
      </p:sp>
      <p:pic>
        <p:nvPicPr>
          <p:cNvPr id="7" name="Picture 6" descr="ASD Logo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  <a:latin typeface="Century Gothic"/>
              </a:rPr>
              <a:t>Utah School Finance – </a:t>
            </a:r>
            <a:r>
              <a:rPr lang="en-US" sz="4000" i="1" dirty="0" smtClean="0">
                <a:solidFill>
                  <a:srgbClr val="000000"/>
                </a:solidFill>
                <a:latin typeface="Century Gothic"/>
              </a:rPr>
              <a:t>202</a:t>
            </a:r>
            <a:br>
              <a:rPr lang="en-US" sz="4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entury Gothic"/>
              </a:rPr>
              <a:t>Property Tax – Levies and limits</a:t>
            </a:r>
            <a:endParaRPr lang="en-US" sz="2200" i="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7848600" cy="37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Basic State Levy </a:t>
            </a:r>
            <a:r>
              <a:rPr lang="en-US" dirty="0" smtClean="0">
                <a:latin typeface="Century Gothic"/>
                <a:cs typeface="Century Gothic"/>
              </a:rPr>
              <a:t>- </a:t>
            </a:r>
            <a:r>
              <a:rPr lang="en-US" b="1" u="sng" dirty="0" smtClean="0">
                <a:latin typeface="Century Gothic"/>
                <a:cs typeface="Century Gothic"/>
              </a:rPr>
              <a:t>.001568 </a:t>
            </a:r>
            <a:r>
              <a:rPr lang="en-US" b="1" dirty="0" smtClean="0">
                <a:latin typeface="Century Gothic"/>
                <a:cs typeface="Century Gothic"/>
              </a:rPr>
              <a:t>FY18</a:t>
            </a:r>
          </a:p>
          <a:p>
            <a:pPr marL="800100" lvl="1" indent="-342900">
              <a:buFontTx/>
              <a:buChar char="•"/>
            </a:pPr>
            <a:r>
              <a:rPr lang="en-US" sz="1800" dirty="0" smtClean="0">
                <a:latin typeface="Century Gothic"/>
                <a:cs typeface="Century Gothic"/>
              </a:rPr>
              <a:t>Local effort - part of the Weighted Pupil Unit (WPU)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Board Local Levy </a:t>
            </a:r>
            <a:r>
              <a:rPr lang="en-US" dirty="0">
                <a:latin typeface="Century Gothic"/>
                <a:cs typeface="Century Gothic"/>
              </a:rPr>
              <a:t>-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limit of </a:t>
            </a:r>
            <a:r>
              <a:rPr lang="en-US" b="1" u="sng" dirty="0" smtClean="0">
                <a:latin typeface="Century Gothic"/>
                <a:cs typeface="Century Gothic"/>
              </a:rPr>
              <a:t>.002500 </a:t>
            </a:r>
            <a:r>
              <a:rPr lang="en-US" sz="2000" dirty="0" smtClean="0">
                <a:latin typeface="Century Gothic"/>
                <a:cs typeface="Century Gothic"/>
              </a:rPr>
              <a:t>(31 districts), with a limit of </a:t>
            </a:r>
            <a:r>
              <a:rPr lang="en-US" b="1" u="sng" dirty="0" smtClean="0">
                <a:latin typeface="Century Gothic"/>
                <a:cs typeface="Century Gothic"/>
              </a:rPr>
              <a:t>.001800</a:t>
            </a:r>
            <a:r>
              <a:rPr lang="en-US" sz="2000" u="sng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for 10 districts</a:t>
            </a:r>
            <a:r>
              <a:rPr lang="en-US" sz="1800" dirty="0" smtClean="0">
                <a:latin typeface="Century Gothic"/>
                <a:cs typeface="Century Gothic"/>
              </a:rPr>
              <a:t>, HB301 in 2012 collapsed levies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Voted Local Levy </a:t>
            </a:r>
            <a:r>
              <a:rPr lang="en-US" dirty="0" smtClean="0">
                <a:latin typeface="Century Gothic"/>
                <a:cs typeface="Century Gothic"/>
              </a:rPr>
              <a:t>- </a:t>
            </a:r>
            <a:r>
              <a:rPr lang="en-US" sz="2000" dirty="0" smtClean="0">
                <a:latin typeface="Century Gothic"/>
                <a:cs typeface="Century Gothic"/>
              </a:rPr>
              <a:t>legal limit of </a:t>
            </a:r>
            <a:r>
              <a:rPr lang="en-US" b="1" u="sng" dirty="0" smtClean="0">
                <a:latin typeface="Century Gothic"/>
                <a:cs typeface="Century Gothic"/>
              </a:rPr>
              <a:t>.002000</a:t>
            </a:r>
            <a:r>
              <a:rPr lang="en-US" dirty="0" smtClean="0">
                <a:latin typeface="Century Gothic"/>
                <a:cs typeface="Century Gothic"/>
              </a:rPr>
              <a:t> 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Capital Local Levy </a:t>
            </a:r>
            <a:r>
              <a:rPr lang="en-US" dirty="0" smtClean="0">
                <a:latin typeface="Century Gothic"/>
                <a:cs typeface="Century Gothic"/>
              </a:rPr>
              <a:t>- </a:t>
            </a:r>
            <a:r>
              <a:rPr lang="en-US" sz="2000" dirty="0">
                <a:latin typeface="Century Gothic"/>
                <a:cs typeface="Century Gothic"/>
              </a:rPr>
              <a:t>l</a:t>
            </a:r>
            <a:r>
              <a:rPr lang="en-US" sz="2000" dirty="0" smtClean="0">
                <a:latin typeface="Century Gothic"/>
                <a:cs typeface="Century Gothic"/>
              </a:rPr>
              <a:t>egal limit </a:t>
            </a:r>
            <a:r>
              <a:rPr lang="en-US" b="1" u="sng" dirty="0" smtClean="0">
                <a:latin typeface="Century Gothic"/>
                <a:cs typeface="Century Gothic"/>
              </a:rPr>
              <a:t>.</a:t>
            </a:r>
            <a:r>
              <a:rPr lang="en-US" b="1" u="sng" dirty="0" smtClean="0">
                <a:latin typeface="Century Gothic"/>
                <a:cs typeface="Century Gothic"/>
              </a:rPr>
              <a:t>003000 </a:t>
            </a:r>
            <a:endParaRPr lang="en-US" b="1" u="sng" dirty="0" smtClean="0">
              <a:latin typeface="Century Gothic"/>
              <a:cs typeface="Century Gothic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Debt Service Levy </a:t>
            </a:r>
            <a:r>
              <a:rPr lang="en-US" dirty="0">
                <a:latin typeface="Century Gothic"/>
                <a:cs typeface="Century Gothic"/>
              </a:rPr>
              <a:t>-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sufficient – legal debt margin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>
                <a:latin typeface="Century Gothic"/>
                <a:cs typeface="Century Gothic"/>
              </a:rPr>
              <a:t>Discharge of Judgment Levy </a:t>
            </a:r>
            <a:r>
              <a:rPr lang="en-US" dirty="0" smtClean="0">
                <a:latin typeface="Century Gothic"/>
                <a:cs typeface="Century Gothic"/>
              </a:rPr>
              <a:t>– </a:t>
            </a:r>
            <a:r>
              <a:rPr lang="en-US" sz="2000" dirty="0" smtClean="0">
                <a:latin typeface="Century Gothic"/>
                <a:cs typeface="Century Gothic"/>
              </a:rPr>
              <a:t>sufficient</a:t>
            </a:r>
            <a:r>
              <a:rPr lang="en-US" sz="1800" dirty="0" smtClean="0">
                <a:latin typeface="Century Gothic"/>
                <a:cs typeface="Century Gothic"/>
              </a:rPr>
              <a:t> – </a:t>
            </a:r>
            <a:r>
              <a:rPr lang="en-US" sz="2000" dirty="0" smtClean="0">
                <a:latin typeface="Century Gothic"/>
                <a:cs typeface="Century Gothic"/>
              </a:rPr>
              <a:t>unappealable judgment or order</a:t>
            </a:r>
          </a:p>
        </p:txBody>
      </p:sp>
      <p:pic>
        <p:nvPicPr>
          <p:cNvPr id="7" name="Picture 6" descr="ASD Logo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045158"/>
            <a:ext cx="2065978" cy="77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90911"/>
              </p:ext>
            </p:extLst>
          </p:nvPr>
        </p:nvGraphicFramePr>
        <p:xfrm>
          <a:off x="76200" y="38100"/>
          <a:ext cx="8839200" cy="67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dial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A9A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9695F9"/>
      </a:accent6>
      <a:hlink>
        <a:srgbClr val="996666"/>
      </a:hlink>
      <a:folHlink>
        <a:srgbClr val="7B7BF5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15504</TotalTime>
  <Words>1458</Words>
  <Application>Microsoft Macintosh PowerPoint</Application>
  <PresentationFormat>On-screen Show (4:3)</PresentationFormat>
  <Paragraphs>343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Radial</vt:lpstr>
      <vt:lpstr>Essential</vt:lpstr>
      <vt:lpstr>PowerPoint Presentation</vt:lpstr>
      <vt:lpstr>Utah School Finance – 202 Topics to review &amp; discuss</vt:lpstr>
      <vt:lpstr>Utah School Finance – 202 WHO SHOULD PAY FOR PUBLIC EDUCATION?</vt:lpstr>
      <vt:lpstr>PowerPoint Presentation</vt:lpstr>
      <vt:lpstr>Utah School Finance – 202 Education Fund distribution 1996-2016</vt:lpstr>
      <vt:lpstr>Utah School Finance – 202 local effort – property tax</vt:lpstr>
      <vt:lpstr>Utah School Finance – 202 Property Tax – Certified Rate Calculation</vt:lpstr>
      <vt:lpstr>Utah School Finance – 202 Property Tax – Levies and limits</vt:lpstr>
      <vt:lpstr>PowerPoint Presentation</vt:lpstr>
      <vt:lpstr>PowerPoint Presentation</vt:lpstr>
      <vt:lpstr>Utah School Finance – 202 Property Tax – Levies and Limits</vt:lpstr>
      <vt:lpstr>Utah School Finance – 202 Bonding and Capital Financing</vt:lpstr>
      <vt:lpstr>Utah School Finance – 202 Bonding and Capital Financing</vt:lpstr>
      <vt:lpstr>Utah School Finance – 202 Bonding and Capital Financing</vt:lpstr>
      <vt:lpstr>Utah School Finance – 202 Bonding and Capital Financing</vt:lpstr>
      <vt:lpstr>Utah School Finance – 202 Bonding and Capital Financing</vt:lpstr>
      <vt:lpstr>Utah School Finance – 202 Bonding and Capital Financing</vt:lpstr>
      <vt:lpstr>Utah School Finance – 202 Bonding and Capital Financing</vt:lpstr>
      <vt:lpstr>Utah School Finance – 202 Financial Assessments</vt:lpstr>
      <vt:lpstr>Utah School Finance – 202 Financial Assessments</vt:lpstr>
      <vt:lpstr>Utah School Finance – 202 Financial Assessments</vt:lpstr>
      <vt:lpstr>Utah School Finance – 202 Transparency and communication</vt:lpstr>
      <vt:lpstr>Utah School Finance – 202 Legislative Engagement</vt:lpstr>
      <vt:lpstr>Utah School Finance – 202 Legislative Engagement</vt:lpstr>
      <vt:lpstr>Utah School Finance – 202 Legislative Engagement</vt:lpstr>
      <vt:lpstr>Utah School Finance – 202 Legislative Engagement</vt:lpstr>
      <vt:lpstr>Utah School Finance – 202 Summary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School Finance</dc:title>
  <dc:creator>Rob Smith</dc:creator>
  <cp:lastModifiedBy>Rob  Smith</cp:lastModifiedBy>
  <cp:revision>217</cp:revision>
  <cp:lastPrinted>2016-01-07T17:48:59Z</cp:lastPrinted>
  <dcterms:created xsi:type="dcterms:W3CDTF">2012-04-17T16:46:23Z</dcterms:created>
  <dcterms:modified xsi:type="dcterms:W3CDTF">2018-01-08T01:07:39Z</dcterms:modified>
</cp:coreProperties>
</file>