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58" r:id="rId17"/>
    <p:sldId id="260" r:id="rId18"/>
    <p:sldId id="259" r:id="rId19"/>
    <p:sldId id="278" r:id="rId20"/>
    <p:sldId id="279" r:id="rId21"/>
    <p:sldId id="280" r:id="rId22"/>
    <p:sldId id="284" r:id="rId23"/>
    <p:sldId id="285" r:id="rId24"/>
    <p:sldId id="287" r:id="rId25"/>
    <p:sldId id="288" r:id="rId26"/>
    <p:sldId id="289" r:id="rId27"/>
    <p:sldId id="300" r:id="rId28"/>
    <p:sldId id="290" r:id="rId29"/>
    <p:sldId id="282" r:id="rId30"/>
    <p:sldId id="283" r:id="rId31"/>
    <p:sldId id="291" r:id="rId32"/>
    <p:sldId id="292" r:id="rId33"/>
    <p:sldId id="293" r:id="rId34"/>
    <p:sldId id="294" r:id="rId35"/>
    <p:sldId id="296" r:id="rId36"/>
    <p:sldId id="301" r:id="rId37"/>
    <p:sldId id="295" r:id="rId38"/>
    <p:sldId id="297" r:id="rId39"/>
    <p:sldId id="298" r:id="rId40"/>
    <p:sldId id="29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5844" autoAdjust="0"/>
  </p:normalViewPr>
  <p:slideViewPr>
    <p:cSldViewPr>
      <p:cViewPr varScale="1">
        <p:scale>
          <a:sx n="98" d="100"/>
          <a:sy n="98" d="100"/>
        </p:scale>
        <p:origin x="-19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zanew\My%20Documents\AssessedValuationsPerStudentFY10(1).xlsx" TargetMode="External"/><Relationship Id="rId1" Type="http://schemas.openxmlformats.org/officeDocument/2006/relationships/image" Target="../media/image23.jpeg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State</a:t>
            </a:r>
            <a:r>
              <a:rPr lang="en-US" baseline="0" dirty="0" smtClean="0"/>
              <a:t> Average per USOE FY10</a:t>
            </a:r>
            <a:endParaRPr lang="en-US" dirty="0"/>
          </a:p>
        </c:rich>
      </c:tx>
      <c:layout/>
    </c:title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FY10 Revenue by Source</c:v>
                </c:pt>
              </c:strCache>
            </c:strRef>
          </c:tx>
          <c:dLbls>
            <c:dLbl>
              <c:idx val="0"/>
              <c:layout>
                <c:manualLayout>
                  <c:x val="-3.6419783464566968E-3"/>
                  <c:y val="-4.3469242125984249E-2"/>
                </c:manualLayout>
              </c:layout>
              <c:showVal val="1"/>
            </c:dLbl>
            <c:dLbl>
              <c:idx val="1"/>
              <c:layout>
                <c:manualLayout>
                  <c:x val="-4.1489829396325457E-2"/>
                  <c:y val="-7.9096948818897728E-2"/>
                </c:manualLayout>
              </c:layout>
              <c:showVal val="1"/>
            </c:dLbl>
            <c:dLbl>
              <c:idx val="2"/>
              <c:layout>
                <c:manualLayout>
                  <c:x val="-2.9501983416845647E-2"/>
                  <c:y val="4.8565974707706992E-3"/>
                </c:manualLayout>
              </c:layout>
              <c:showVal val="1"/>
            </c:dLbl>
            <c:showVal val="1"/>
            <c:showLeaderLines val="1"/>
          </c:dLbls>
          <c:cat>
            <c:strRef>
              <c:f>Sheet1!$A$2:$A$4</c:f>
              <c:strCache>
                <c:ptCount val="3"/>
                <c:pt idx="0">
                  <c:v>Local</c:v>
                </c:pt>
                <c:pt idx="1">
                  <c:v>State</c:v>
                </c:pt>
                <c:pt idx="2">
                  <c:v>Federal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0.37900000000000023</c:v>
                </c:pt>
                <c:pt idx="1">
                  <c:v>0.49500000000000022</c:v>
                </c:pt>
                <c:pt idx="2">
                  <c:v>0.126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line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WPU VALUE</c:v>
                </c:pt>
              </c:strCache>
            </c:strRef>
          </c:tx>
          <c:cat>
            <c:numRef>
              <c:f>Sheet1!$A$2:$A$27</c:f>
              <c:numCache>
                <c:formatCode>General</c:formatCode>
                <c:ptCount val="26"/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 formatCode="_(&quot;$&quot;* #,##0_);_(&quot;$&quot;* \(#,##0\);_(&quot;$&quot;* &quot;-&quot;??_);_(@_)">
                  <c:v>1204</c:v>
                </c:pt>
                <c:pt idx="1">
                  <c:v>1204</c:v>
                </c:pt>
                <c:pt idx="2">
                  <c:v>1204</c:v>
                </c:pt>
                <c:pt idx="3">
                  <c:v>1240</c:v>
                </c:pt>
                <c:pt idx="4">
                  <c:v>1346</c:v>
                </c:pt>
                <c:pt idx="5">
                  <c:v>1408</c:v>
                </c:pt>
                <c:pt idx="6">
                  <c:v>1490</c:v>
                </c:pt>
                <c:pt idx="7">
                  <c:v>1539</c:v>
                </c:pt>
                <c:pt idx="8">
                  <c:v>1608</c:v>
                </c:pt>
                <c:pt idx="9">
                  <c:v>1672</c:v>
                </c:pt>
                <c:pt idx="10">
                  <c:v>1739</c:v>
                </c:pt>
                <c:pt idx="11">
                  <c:v>1791</c:v>
                </c:pt>
                <c:pt idx="12">
                  <c:v>1854</c:v>
                </c:pt>
                <c:pt idx="13">
                  <c:v>1901</c:v>
                </c:pt>
                <c:pt idx="14">
                  <c:v>2006</c:v>
                </c:pt>
                <c:pt idx="15">
                  <c:v>2116</c:v>
                </c:pt>
                <c:pt idx="16">
                  <c:v>2132</c:v>
                </c:pt>
                <c:pt idx="17">
                  <c:v>2150</c:v>
                </c:pt>
                <c:pt idx="18">
                  <c:v>2182</c:v>
                </c:pt>
                <c:pt idx="19">
                  <c:v>2280</c:v>
                </c:pt>
                <c:pt idx="20">
                  <c:v>2417</c:v>
                </c:pt>
                <c:pt idx="21">
                  <c:v>2514</c:v>
                </c:pt>
                <c:pt idx="22">
                  <c:v>2577</c:v>
                </c:pt>
                <c:pt idx="23">
                  <c:v>2577</c:v>
                </c:pt>
                <c:pt idx="24">
                  <c:v>2577</c:v>
                </c:pt>
                <c:pt idx="25">
                  <c:v>2816</c:v>
                </c:pt>
              </c:numCache>
            </c:numRef>
          </c:val>
        </c:ser>
        <c:marker val="1"/>
        <c:axId val="58281984"/>
        <c:axId val="58284672"/>
      </c:lineChart>
      <c:catAx>
        <c:axId val="58281984"/>
        <c:scaling>
          <c:orientation val="minMax"/>
        </c:scaling>
        <c:axPos val="b"/>
        <c:numFmt formatCode="General" sourceLinked="1"/>
        <c:tickLblPos val="nextTo"/>
        <c:crossAx val="58284672"/>
        <c:crosses val="autoZero"/>
        <c:auto val="1"/>
        <c:lblAlgn val="ctr"/>
        <c:lblOffset val="100"/>
      </c:catAx>
      <c:valAx>
        <c:axId val="58284672"/>
        <c:scaling>
          <c:orientation val="minMax"/>
        </c:scaling>
        <c:axPos val="l"/>
        <c:majorGridlines/>
        <c:numFmt formatCode="_(&quot;$&quot;* #,##0_);_(&quot;$&quot;* \(#,##0\);_(&quot;$&quot;* &quot;-&quot;??_);_(@_)" sourceLinked="1"/>
        <c:tickLblPos val="nextTo"/>
        <c:crossAx val="582819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7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3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Assessed Valuation per Student*</a:t>
            </a:r>
            <a:endParaRPr lang="en-US" sz="1775" b="0" i="0" u="none" strike="noStrike" baseline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 sz="17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5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FY 2009-10</a:t>
            </a:r>
          </a:p>
        </c:rich>
      </c:tx>
      <c:layout>
        <c:manualLayout>
          <c:xMode val="edge"/>
          <c:yMode val="edge"/>
          <c:x val="0.23901959623468119"/>
          <c:y val="2.85713831225642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9624060150376351E-2"/>
          <c:y val="0.17878787878787891"/>
          <c:w val="0.85432330827067671"/>
          <c:h val="0.70606060606060661"/>
        </c:manualLayout>
      </c:layout>
      <c:barChart>
        <c:barDir val="bar"/>
        <c:grouping val="clustered"/>
        <c:ser>
          <c:idx val="0"/>
          <c:order val="0"/>
          <c:tx>
            <c:v>Assessed Valuation Per Student*</c:v>
          </c:tx>
          <c:spPr>
            <a:solidFill>
              <a:srgbClr val="000000"/>
            </a:solidFill>
            <a:ln w="25400">
              <a:noFill/>
            </a:ln>
          </c:spPr>
          <c:dPt>
            <c:idx val="22"/>
            <c:spPr>
              <a:blipFill dpi="0" rotWithShape="0">
                <a:blip xmlns:r="http://schemas.openxmlformats.org/officeDocument/2006/relationships" r:embed="rId1"/>
                <a:srcRect/>
                <a:tile tx="0" ty="0" sx="100000" sy="100000" flip="none" algn="tl"/>
              </a:blipFill>
              <a:ln w="25400">
                <a:noFill/>
              </a:ln>
            </c:spPr>
          </c:dPt>
          <c:dLbls>
            <c:numFmt formatCode="\$#,##0_);[Red]\(\$#,##0\)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6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'Assessed Valuations Per Student'!$B$7:$B$48</c:f>
              <c:strCache>
                <c:ptCount val="42"/>
                <c:pt idx="0">
                  <c:v>22 PARK CITY</c:v>
                </c:pt>
                <c:pt idx="1">
                  <c:v>06 DAGGETT</c:v>
                </c:pt>
                <c:pt idx="2">
                  <c:v>24 RICH</c:v>
                </c:pt>
                <c:pt idx="3">
                  <c:v>16 KANE</c:v>
                </c:pt>
                <c:pt idx="4">
                  <c:v>21 N SUMMIT</c:v>
                </c:pt>
                <c:pt idx="5">
                  <c:v>28 S SUMMIT</c:v>
                </c:pt>
                <c:pt idx="6">
                  <c:v>32 WASATCH</c:v>
                </c:pt>
                <c:pt idx="7">
                  <c:v>11 GRAND</c:v>
                </c:pt>
                <c:pt idx="8">
                  <c:v>09 EMERY</c:v>
                </c:pt>
                <c:pt idx="9">
                  <c:v>31 UINTAH</c:v>
                </c:pt>
                <c:pt idx="10">
                  <c:v>36 SALT LAKE</c:v>
                </c:pt>
                <c:pt idx="11">
                  <c:v>17 MILLARD</c:v>
                </c:pt>
                <c:pt idx="12">
                  <c:v>05 CARBON</c:v>
                </c:pt>
                <c:pt idx="13">
                  <c:v>10 GARFIELD</c:v>
                </c:pt>
                <c:pt idx="14">
                  <c:v>42 CANYONS</c:v>
                </c:pt>
                <c:pt idx="15">
                  <c:v>34 WAYNE</c:v>
                </c:pt>
                <c:pt idx="16">
                  <c:v>02 BEAVER</c:v>
                </c:pt>
                <c:pt idx="17">
                  <c:v>13 IRON</c:v>
                </c:pt>
                <c:pt idx="18">
                  <c:v>33 WASHINGTON</c:v>
                </c:pt>
                <c:pt idx="19">
                  <c:v>40 MURRAY</c:v>
                </c:pt>
                <c:pt idx="20">
                  <c:v>18 MORGAN</c:v>
                </c:pt>
                <c:pt idx="21">
                  <c:v>08 DUCHESNE</c:v>
                </c:pt>
                <c:pt idx="22">
                  <c:v>AVERAGE</c:v>
                </c:pt>
                <c:pt idx="23">
                  <c:v>38 PROVO</c:v>
                </c:pt>
                <c:pt idx="24">
                  <c:v>15 JUAB</c:v>
                </c:pt>
                <c:pt idx="25">
                  <c:v>12 GRANITE</c:v>
                </c:pt>
                <c:pt idx="26">
                  <c:v>39 LOGAN</c:v>
                </c:pt>
                <c:pt idx="27">
                  <c:v>23 PIUTE</c:v>
                </c:pt>
                <c:pt idx="28">
                  <c:v>26 SEVIER</c:v>
                </c:pt>
                <c:pt idx="29">
                  <c:v>35 WEBER</c:v>
                </c:pt>
                <c:pt idx="30">
                  <c:v>20 N SANPETE</c:v>
                </c:pt>
                <c:pt idx="31">
                  <c:v>14 JORDAN</c:v>
                </c:pt>
                <c:pt idx="32">
                  <c:v>37 OGDEN</c:v>
                </c:pt>
                <c:pt idx="33">
                  <c:v>03 BOX ELDER</c:v>
                </c:pt>
                <c:pt idx="34">
                  <c:v>25 SAN JUAN</c:v>
                </c:pt>
                <c:pt idx="35">
                  <c:v>07 DAVIS</c:v>
                </c:pt>
                <c:pt idx="36">
                  <c:v>01 ALPINE</c:v>
                </c:pt>
                <c:pt idx="37">
                  <c:v>04 CACHE</c:v>
                </c:pt>
                <c:pt idx="38">
                  <c:v>30 TOOELE</c:v>
                </c:pt>
                <c:pt idx="39">
                  <c:v>19 NEBO</c:v>
                </c:pt>
                <c:pt idx="40">
                  <c:v>27 S SANPETE</c:v>
                </c:pt>
                <c:pt idx="41">
                  <c:v>29 TINTIC</c:v>
                </c:pt>
              </c:strCache>
            </c:strRef>
          </c:cat>
          <c:val>
            <c:numRef>
              <c:f>'Assessed Valuations Per Student'!$E$7:$E$48</c:f>
              <c:numCache>
                <c:formatCode>#,##0_);[Red]\(#,##0\)</c:formatCode>
                <c:ptCount val="42"/>
                <c:pt idx="0" formatCode="&quot;$&quot;#,##0_);[Red]\(&quot;$&quot;#,##0\)">
                  <c:v>2706174.0258601797</c:v>
                </c:pt>
                <c:pt idx="1">
                  <c:v>1806820.9795918376</c:v>
                </c:pt>
                <c:pt idx="2">
                  <c:v>1767515.5054704598</c:v>
                </c:pt>
                <c:pt idx="3">
                  <c:v>1377576.2353433836</c:v>
                </c:pt>
                <c:pt idx="4">
                  <c:v>1253111.8424725835</c:v>
                </c:pt>
                <c:pt idx="5">
                  <c:v>1244462.246488764</c:v>
                </c:pt>
                <c:pt idx="6">
                  <c:v>928359.08368622744</c:v>
                </c:pt>
                <c:pt idx="7">
                  <c:v>809615.05701179558</c:v>
                </c:pt>
                <c:pt idx="8">
                  <c:v>789258.2759067358</c:v>
                </c:pt>
                <c:pt idx="9">
                  <c:v>746634.6785329018</c:v>
                </c:pt>
                <c:pt idx="10">
                  <c:v>742498.0286792455</c:v>
                </c:pt>
                <c:pt idx="11">
                  <c:v>698139.76666666719</c:v>
                </c:pt>
                <c:pt idx="12">
                  <c:v>664024.38503755059</c:v>
                </c:pt>
                <c:pt idx="13">
                  <c:v>641871.10848549951</c:v>
                </c:pt>
                <c:pt idx="14">
                  <c:v>499980.49334016448</c:v>
                </c:pt>
                <c:pt idx="15">
                  <c:v>498910.3493761142</c:v>
                </c:pt>
                <c:pt idx="16">
                  <c:v>491804.84124999994</c:v>
                </c:pt>
                <c:pt idx="17">
                  <c:v>482148.07531380776</c:v>
                </c:pt>
                <c:pt idx="18">
                  <c:v>480070.46885167819</c:v>
                </c:pt>
                <c:pt idx="19">
                  <c:v>468373.38940905622</c:v>
                </c:pt>
                <c:pt idx="20">
                  <c:v>412767.55517536361</c:v>
                </c:pt>
                <c:pt idx="21">
                  <c:v>407948.92132551846</c:v>
                </c:pt>
                <c:pt idx="22">
                  <c:v>383000.12361015828</c:v>
                </c:pt>
                <c:pt idx="23">
                  <c:v>377902.22347254772</c:v>
                </c:pt>
                <c:pt idx="24">
                  <c:v>347994.75802139012</c:v>
                </c:pt>
                <c:pt idx="25">
                  <c:v>333244.08934259031</c:v>
                </c:pt>
                <c:pt idx="26">
                  <c:v>331209.77756001981</c:v>
                </c:pt>
                <c:pt idx="27">
                  <c:v>297196.12804878049</c:v>
                </c:pt>
                <c:pt idx="28">
                  <c:v>291800.16276501724</c:v>
                </c:pt>
                <c:pt idx="29">
                  <c:v>288810.59989479563</c:v>
                </c:pt>
                <c:pt idx="30">
                  <c:v>286469.19189305714</c:v>
                </c:pt>
                <c:pt idx="31">
                  <c:v>279522.16723471915</c:v>
                </c:pt>
                <c:pt idx="32">
                  <c:v>277992.9423596756</c:v>
                </c:pt>
                <c:pt idx="33">
                  <c:v>275463.83170466858</c:v>
                </c:pt>
                <c:pt idx="34">
                  <c:v>270865.01930240466</c:v>
                </c:pt>
                <c:pt idx="35">
                  <c:v>263831.82000550017</c:v>
                </c:pt>
                <c:pt idx="36">
                  <c:v>258430.74982517771</c:v>
                </c:pt>
                <c:pt idx="37">
                  <c:v>243669.77140175638</c:v>
                </c:pt>
                <c:pt idx="38">
                  <c:v>242270.8707132017</c:v>
                </c:pt>
                <c:pt idx="39">
                  <c:v>220772.70783537248</c:v>
                </c:pt>
                <c:pt idx="40">
                  <c:v>194753.65818181817</c:v>
                </c:pt>
                <c:pt idx="41">
                  <c:v>143410.3819742488</c:v>
                </c:pt>
              </c:numCache>
            </c:numRef>
          </c:val>
        </c:ser>
        <c:gapWidth val="30"/>
        <c:axId val="74316800"/>
        <c:axId val="74588928"/>
      </c:barChart>
      <c:catAx>
        <c:axId val="74316800"/>
        <c:scaling>
          <c:orientation val="maxMin"/>
        </c:scaling>
        <c:axPos val="l"/>
        <c:numFmt formatCode="@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900000" vert="horz"/>
          <a:lstStyle/>
          <a:p>
            <a:pPr>
              <a:defRPr sz="7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4588928"/>
        <c:crosses val="autoZero"/>
        <c:auto val="1"/>
        <c:lblAlgn val="ctr"/>
        <c:lblOffset val="80"/>
        <c:tickLblSkip val="1"/>
        <c:tickMarkSkip val="1"/>
      </c:catAx>
      <c:valAx>
        <c:axId val="74588928"/>
        <c:scaling>
          <c:orientation val="minMax"/>
          <c:max val="3000000"/>
          <c:min val="0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\$#,##0_);[Red]\(\$#,##0\)" sourceLinked="0"/>
        <c:majorTickMark val="cross"/>
        <c:tickLblPos val="high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4316800"/>
        <c:crosses val="max"/>
        <c:crossBetween val="between"/>
        <c:majorUnit val="300000"/>
        <c:minorUnit val="50000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7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FY10 TAX  RATES  BY  FUND</c:v>
                </c:pt>
              </c:strCache>
            </c:strRef>
          </c:tx>
          <c:dLbls>
            <c:dLbl>
              <c:idx val="0"/>
              <c:layout>
                <c:manualLayout>
                  <c:x val="-2.8612447749586857E-2"/>
                  <c:y val="-0.14285913138466474"/>
                </c:manualLayout>
              </c:layout>
              <c:showVal val="1"/>
            </c:dLbl>
            <c:dLbl>
              <c:idx val="1"/>
              <c:layout>
                <c:manualLayout>
                  <c:x val="9.4673434917857527E-2"/>
                  <c:y val="-1.1849414555402807E-3"/>
                </c:manualLayout>
              </c:layout>
              <c:showVal val="1"/>
            </c:dLbl>
            <c:dLbl>
              <c:idx val="2"/>
              <c:layout>
                <c:manualLayout>
                  <c:x val="2.1580574997569751E-2"/>
                  <c:y val="9.4068399160222804E-2"/>
                </c:manualLayout>
              </c:layout>
              <c:showVal val="1"/>
            </c:dLbl>
            <c:dLbl>
              <c:idx val="3"/>
              <c:layout>
                <c:manualLayout>
                  <c:x val="4.1917590162340833E-2"/>
                  <c:y val="-5.8733369833860766E-2"/>
                </c:manualLayout>
              </c:layout>
              <c:showVal val="1"/>
            </c:dLbl>
            <c:showVal val="1"/>
            <c:showLeaderLines val="1"/>
          </c:dLbls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RECREATION</c:v>
                </c:pt>
                <c:pt idx="2">
                  <c:v>DEBT SERVICE</c:v>
                </c:pt>
                <c:pt idx="3">
                  <c:v>CAPITAL OUTLAY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0.47341095028319702</c:v>
                </c:pt>
                <c:pt idx="1">
                  <c:v>3.5871617369414757E-2</c:v>
                </c:pt>
                <c:pt idx="2">
                  <c:v>0.26006922592825682</c:v>
                </c:pt>
                <c:pt idx="3">
                  <c:v>0.23064799999999999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EE73715-A8D5-455A-8463-4F09BD6FF611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B2B6642-AA99-4B99-A245-3E0D745AED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E73715-A8D5-455A-8463-4F09BD6FF611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2B6642-AA99-4B99-A245-3E0D745AED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E73715-A8D5-455A-8463-4F09BD6FF611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2B6642-AA99-4B99-A245-3E0D745AED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E73715-A8D5-455A-8463-4F09BD6FF611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2B6642-AA99-4B99-A245-3E0D745AED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E73715-A8D5-455A-8463-4F09BD6FF611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2B6642-AA99-4B99-A245-3E0D745AED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E73715-A8D5-455A-8463-4F09BD6FF611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2B6642-AA99-4B99-A245-3E0D745AED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E73715-A8D5-455A-8463-4F09BD6FF611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2B6642-AA99-4B99-A245-3E0D745AED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E73715-A8D5-455A-8463-4F09BD6FF611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2B6642-AA99-4B99-A245-3E0D745AED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E73715-A8D5-455A-8463-4F09BD6FF611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2B6642-AA99-4B99-A245-3E0D745AED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EE73715-A8D5-455A-8463-4F09BD6FF611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2B6642-AA99-4B99-A245-3E0D745AED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EE73715-A8D5-455A-8463-4F09BD6FF611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B2B6642-AA99-4B99-A245-3E0D745AED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EE73715-A8D5-455A-8463-4F09BD6FF611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B2B6642-AA99-4B99-A245-3E0D745AED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1"/>
            <a:ext cx="7772400" cy="2057399"/>
          </a:xfrm>
        </p:spPr>
        <p:txBody>
          <a:bodyPr>
            <a:normAutofit fontScale="90000"/>
          </a:bodyPr>
          <a:lstStyle/>
          <a:p>
            <a:r>
              <a:rPr lang="en-US" sz="6700" dirty="0" smtClean="0"/>
              <a:t>School Finance Fundamentals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USBA Leadership Academy</a:t>
            </a:r>
          </a:p>
          <a:p>
            <a:r>
              <a:rPr lang="en-US" dirty="0" smtClean="0"/>
              <a:t>September 9, 2011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29718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“Making Sense of it All”</a:t>
            </a:r>
          </a:p>
        </p:txBody>
      </p:sp>
      <p:pic>
        <p:nvPicPr>
          <p:cNvPr id="3074" name="Picture 2" descr="C:\Documents and Settings\zanew\Local Settings\Temporary Internet Files\Content.IE5\DDKYELMH\MP90044833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0"/>
            <a:ext cx="3505200" cy="233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PUPIL TRANSPORTATION SERVICES</a:t>
            </a:r>
          </a:p>
          <a:p>
            <a:pPr lvl="2">
              <a:buFont typeface="Wingdings" pitchFamily="2" charset="2"/>
              <a:buChar char="Ø"/>
            </a:pPr>
            <a:r>
              <a:rPr lang="en-US" sz="1800" b="1" dirty="0" smtClean="0"/>
              <a:t>(</a:t>
            </a:r>
            <a:r>
              <a:rPr lang="en-US" sz="1800" b="1" dirty="0" smtClean="0">
                <a:solidFill>
                  <a:srgbClr val="FF0000"/>
                </a:solidFill>
              </a:rPr>
              <a:t>TO &amp; FROM CURRENTLY FUNDED AT ABOUT 60% OF COST</a:t>
            </a:r>
            <a:r>
              <a:rPr lang="en-US" sz="1800" b="1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FACILITY MAINTENANCE &amp; REPAIRS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DEBT SERVICE (BOND PAYMENTS)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CAPITAL IMPROVEMENTS &amp; NEW SCHOOLS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CAPITAL EQUIPMENT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FOOD SERVICES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COMMUNITY RECREATION / ATHLETICS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PRESCHOOL PROGRAMS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ADULT EDUCATION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OTHER EXPENDITURES</a:t>
            </a:r>
            <a:endParaRPr lang="en-US" u="sng" dirty="0"/>
          </a:p>
        </p:txBody>
      </p:sp>
      <p:pic>
        <p:nvPicPr>
          <p:cNvPr id="11267" name="Picture 3" descr="C:\Documents and Settings\zanew\Local Settings\Temporary Internet Files\Content.IE5\CIWE7NMH\MP90044224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953000"/>
            <a:ext cx="2586038" cy="1724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3600" b="1" u="sng" dirty="0" smtClean="0"/>
              <a:t>WEIGHTED PUPIL UNIT (WPU)</a:t>
            </a:r>
          </a:p>
          <a:p>
            <a:pPr algn="ctr">
              <a:buNone/>
            </a:pPr>
            <a:r>
              <a:rPr lang="en-US" sz="2800" dirty="0" smtClean="0"/>
              <a:t>	CURRENT VALUE = $2,816</a:t>
            </a:r>
          </a:p>
          <a:p>
            <a:pPr algn="ctr"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(Except for Special Ed Add-On and CTE@ $2,577)</a:t>
            </a:r>
          </a:p>
          <a:p>
            <a:pPr algn="ctr">
              <a:buNone/>
            </a:pPr>
            <a:endParaRPr lang="en-US" sz="20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3600" b="1" dirty="0" smtClean="0"/>
              <a:t>Based on Average Daily Membership</a:t>
            </a:r>
          </a:p>
          <a:p>
            <a:pPr algn="ctr">
              <a:buNone/>
            </a:pPr>
            <a:endParaRPr lang="en-US" sz="1500" dirty="0" smtClean="0"/>
          </a:p>
          <a:p>
            <a:pPr algn="ctr">
              <a:buNone/>
            </a:pPr>
            <a:r>
              <a:rPr lang="en-US" sz="2400" b="1" dirty="0" smtClean="0"/>
              <a:t>1 student for 180 days = 1 WPU (Grades 1 thru 12)</a:t>
            </a:r>
          </a:p>
          <a:p>
            <a:pPr algn="ctr">
              <a:buNone/>
            </a:pPr>
            <a:r>
              <a:rPr lang="en-US" sz="2400" b="1" dirty="0" smtClean="0"/>
              <a:t>Kindergarten Students generate @ 55%</a:t>
            </a:r>
          </a:p>
          <a:p>
            <a:pPr>
              <a:buNone/>
            </a:pPr>
            <a:r>
              <a:rPr lang="en-US" sz="2800" dirty="0" smtClean="0"/>
              <a:t>			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400" dirty="0" smtClean="0"/>
              <a:t>MINIMUM SCHOOL PROGRAM</a:t>
            </a:r>
            <a:endParaRPr lang="en-US" sz="4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67200" y="3962400"/>
          <a:ext cx="46482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u="sng" dirty="0" smtClean="0"/>
              <a:t>WPU HISTORY</a:t>
            </a:r>
            <a:endParaRPr lang="en-US" u="sng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1752600"/>
          <a:ext cx="30480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YEAR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WPU VALUE</a:t>
                      </a:r>
                      <a:endParaRPr lang="en-US" u="sng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1988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$1,204</a:t>
                      </a:r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1995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$1,608</a:t>
                      </a:r>
                      <a:endParaRPr lang="en-US" sz="2000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$2,006</a:t>
                      </a:r>
                      <a:endParaRPr lang="en-US" sz="2000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2005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$2,182</a:t>
                      </a:r>
                      <a:endParaRPr lang="en-US" sz="2000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2009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$2,577</a:t>
                      </a:r>
                      <a:endParaRPr lang="en-US" sz="2000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rgbClr val="0070C0"/>
                          </a:solidFill>
                        </a:rPr>
                        <a:t>2012</a:t>
                      </a:r>
                      <a:endParaRPr lang="en-US" sz="2000" b="1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rgbClr val="0070C0"/>
                          </a:solidFill>
                        </a:rPr>
                        <a:t>$2,816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91" name="Picture 3" descr="C:\Documents and Settings\zanew\Local Settings\Temporary Internet Files\Content.IE5\BGGL2ETO\MP90042277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04800"/>
            <a:ext cx="3429000" cy="3435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819400"/>
            <a:ext cx="83058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chemeClr val="tx1"/>
                </a:solidFill>
              </a:rPr>
              <a:t>T H E      L I N E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4999"/>
            <a:ext cx="8229600" cy="396240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Basic School Program:</a:t>
            </a:r>
          </a:p>
          <a:p>
            <a:pPr lvl="2"/>
            <a:r>
              <a:rPr lang="en-US" dirty="0" smtClean="0"/>
              <a:t>WPU Driven Programs (K-12, </a:t>
            </a:r>
            <a:r>
              <a:rPr lang="en-US" dirty="0" err="1" smtClean="0"/>
              <a:t>Sp.Ed</a:t>
            </a:r>
            <a:r>
              <a:rPr lang="en-US" dirty="0" smtClean="0"/>
              <a:t>, CTE, Others)</a:t>
            </a:r>
          </a:p>
          <a:p>
            <a:pPr lvl="2"/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Related to Basic: </a:t>
            </a:r>
            <a:r>
              <a:rPr lang="en-US" sz="2200" dirty="0" smtClean="0"/>
              <a:t>(Transportation)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Special Populations: </a:t>
            </a:r>
            <a:r>
              <a:rPr lang="en-US" sz="2000" dirty="0" smtClean="0"/>
              <a:t>(At-Risk, Accelerated Programs)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Other Programs: </a:t>
            </a:r>
            <a:r>
              <a:rPr lang="en-US" sz="2200" dirty="0" smtClean="0"/>
              <a:t>(10 Line Items)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One-time Funding Items </a:t>
            </a:r>
            <a:r>
              <a:rPr lang="en-US" sz="2200" dirty="0" smtClean="0"/>
              <a:t>(4 Line Items)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Voted Leeway Programs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 smtClean="0"/>
              <a:t>The Infamous “LINE”</a:t>
            </a:r>
            <a:endParaRPr lang="en-US" sz="5400" dirty="0"/>
          </a:p>
        </p:txBody>
      </p:sp>
      <p:pic>
        <p:nvPicPr>
          <p:cNvPr id="13316" name="Picture 4" descr="C:\Documents and Settings\zanew\Local Settings\Temporary Internet Files\Content.IE5\W3OUBP88\MP90044309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419600"/>
            <a:ext cx="19050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3962400"/>
            <a:ext cx="7772400" cy="1905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sz="6000" dirty="0" smtClean="0"/>
              <a:t>Can we rob Peter to pay Paul?</a:t>
            </a:r>
          </a:p>
          <a:p>
            <a:pPr>
              <a:buNone/>
            </a:pPr>
            <a:endParaRPr lang="en-US" sz="6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6781800" cy="2590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smtClean="0"/>
              <a:t>What are all these Programs?</a:t>
            </a:r>
            <a:endParaRPr lang="en-US" sz="6000" dirty="0"/>
          </a:p>
        </p:txBody>
      </p:sp>
      <p:pic>
        <p:nvPicPr>
          <p:cNvPr id="14338" name="Picture 2" descr="C:\Documents and Settings\zanew\Local Settings\Temporary Internet Files\Content.IE5\L2RGILMQ\MC90028762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648200"/>
            <a:ext cx="1519237" cy="1102009"/>
          </a:xfrm>
          <a:prstGeom prst="rect">
            <a:avLst/>
          </a:prstGeom>
          <a:noFill/>
        </p:spPr>
      </p:pic>
      <p:pic>
        <p:nvPicPr>
          <p:cNvPr id="14340" name="Picture 4" descr="C:\Documents and Settings\zanew\Local Settings\Temporary Internet Files\Content.IE5\7DDS7X7M\MP90040969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295400"/>
            <a:ext cx="1295399" cy="1752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zanew\Local Settings\Temporary Internet Files\Content.IE5\DDKYELMH\MP900409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5105400" cy="5181600"/>
          </a:xfrm>
          <a:prstGeom prst="rect">
            <a:avLst/>
          </a:prstGeom>
          <a:noFill/>
        </p:spPr>
      </p:pic>
      <p:pic>
        <p:nvPicPr>
          <p:cNvPr id="15363" name="Picture 3" descr="C:\Documents and Settings\zanew\Local Settings\Temporary Internet Files\Content.IE5\7DDS7X7M\MC90042316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2075" y="2252663"/>
            <a:ext cx="1827213" cy="18272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20481444">
            <a:off x="3714489" y="1434302"/>
            <a:ext cx="2761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SORRY!</a:t>
            </a:r>
            <a:r>
              <a:rPr lang="en-US" sz="3600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59436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Your Business Administrator Isn’t Kidding!!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og_horse_dow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457200"/>
            <a:ext cx="4436269" cy="57551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3124200"/>
            <a:ext cx="312420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Things Are Not Always As They Appear!</a:t>
            </a:r>
            <a:endParaRPr lang="en-US" sz="3600" dirty="0"/>
          </a:p>
        </p:txBody>
      </p:sp>
      <p:pic>
        <p:nvPicPr>
          <p:cNvPr id="16386" name="Picture 2" descr="C:\Documents and Settings\zanew\Local Settings\Temporary Internet Files\Content.IE5\7DDS7X7M\MP90038603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762000"/>
            <a:ext cx="2519045" cy="1799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u="sng" dirty="0" smtClean="0"/>
              <a:t>Did the WPU Really Increase ??</a:t>
            </a:r>
            <a:endParaRPr lang="en-US" sz="4000" u="sng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152400" y="1981200"/>
          <a:ext cx="8763000" cy="2743200"/>
        </p:xfrm>
        <a:graphic>
          <a:graphicData uri="http://schemas.openxmlformats.org/presentationml/2006/ole">
            <p:oleObj spid="_x0000_s17410" name="Worksheet" r:id="rId3" imgW="7010518" imgH="2038245" progId="Excel.Sheet.12">
              <p:embed/>
            </p:oleObj>
          </a:graphicData>
        </a:graphic>
      </p:graphicFrame>
      <p:pic>
        <p:nvPicPr>
          <p:cNvPr id="17413" name="Picture 5" descr="C:\Documents and Settings\zanew\Local Settings\Temporary Internet Files\Content.IE5\UOYHD8MC\MP90044293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953000"/>
            <a:ext cx="1841500" cy="1600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10800000" flipV="1">
            <a:off x="2286000" y="5208657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You’ve Got to Be Kidding Me!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g_horse_dow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476497" y="342903"/>
            <a:ext cx="4114805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2336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US" sz="3200" dirty="0" smtClean="0"/>
          </a:p>
          <a:p>
            <a:pPr>
              <a:buFont typeface="Wingdings" pitchFamily="2" charset="2"/>
              <a:buChar char="Ø"/>
            </a:pPr>
            <a:r>
              <a:rPr lang="en-US" sz="3600" b="1" dirty="0" smtClean="0"/>
              <a:t>ASSESSED VALUTION</a:t>
            </a:r>
          </a:p>
          <a:p>
            <a:pPr>
              <a:buFont typeface="Wingdings" pitchFamily="2" charset="2"/>
              <a:buChar char="Ø"/>
            </a:pPr>
            <a:endParaRPr lang="en-US" sz="1200" b="1" dirty="0" smtClean="0"/>
          </a:p>
          <a:p>
            <a:pPr>
              <a:buFont typeface="Wingdings" pitchFamily="2" charset="2"/>
              <a:buChar char="Ø"/>
            </a:pPr>
            <a:r>
              <a:rPr lang="en-US" sz="3600" b="1" dirty="0" smtClean="0"/>
              <a:t>TAX RATES --- TAX EFFORT</a:t>
            </a:r>
          </a:p>
          <a:p>
            <a:pPr>
              <a:buFont typeface="Wingdings" pitchFamily="2" charset="2"/>
              <a:buChar char="Ø"/>
            </a:pPr>
            <a:endParaRPr lang="en-US" sz="1200" b="1" dirty="0" smtClean="0"/>
          </a:p>
          <a:p>
            <a:pPr>
              <a:buFont typeface="Wingdings" pitchFamily="2" charset="2"/>
              <a:buChar char="Ø"/>
            </a:pPr>
            <a:r>
              <a:rPr lang="en-US" sz="3600" b="1" dirty="0" smtClean="0"/>
              <a:t>CERTIFIED TAX RATE</a:t>
            </a:r>
          </a:p>
          <a:p>
            <a:pPr>
              <a:buFont typeface="Wingdings" pitchFamily="2" charset="2"/>
              <a:buChar char="Ø"/>
            </a:pPr>
            <a:endParaRPr lang="en-US" sz="1200" b="1" dirty="0" smtClean="0"/>
          </a:p>
          <a:p>
            <a:pPr>
              <a:buFont typeface="Wingdings" pitchFamily="2" charset="2"/>
              <a:buChar char="Ø"/>
            </a:pPr>
            <a:r>
              <a:rPr lang="en-US" sz="3600" b="1" dirty="0" smtClean="0"/>
              <a:t>LOCAL CONTROL --- “</a:t>
            </a:r>
            <a:r>
              <a:rPr lang="en-US" sz="3600" b="1" u="sng" dirty="0" smtClean="0">
                <a:solidFill>
                  <a:srgbClr val="FF0000"/>
                </a:solidFill>
              </a:rPr>
              <a:t>OR NOT</a:t>
            </a:r>
            <a:r>
              <a:rPr lang="en-US" sz="3600" b="1" dirty="0" smtClean="0"/>
              <a:t>”</a:t>
            </a:r>
            <a:endParaRPr lang="en-US" sz="3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smtClean="0"/>
              <a:t>School District Taxation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286000"/>
            <a:ext cx="7162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BUDGET BASICS</a:t>
            </a:r>
          </a:p>
          <a:p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MINIMUM SCHOOL PROGRAM</a:t>
            </a:r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SCHOOL DISTRICT TAXATION</a:t>
            </a:r>
          </a:p>
          <a:p>
            <a:pPr>
              <a:buFont typeface="Wingdings" pitchFamily="2" charset="2"/>
              <a:buChar char="Ø"/>
            </a:pPr>
            <a:endParaRPr lang="en-US" sz="1200" dirty="0"/>
          </a:p>
          <a:p>
            <a:pPr>
              <a:buFont typeface="Wingdings" pitchFamily="2" charset="2"/>
              <a:buChar char="Ø"/>
            </a:pPr>
            <a:endParaRPr lang="en-US" sz="1200" dirty="0"/>
          </a:p>
          <a:p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1219200"/>
            <a:ext cx="5125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u="sng" dirty="0" smtClean="0"/>
              <a:t>DISCUSSION</a:t>
            </a:r>
            <a:r>
              <a:rPr lang="en-US" sz="4000" b="1" u="sng" dirty="0" smtClean="0"/>
              <a:t> </a:t>
            </a:r>
            <a:r>
              <a:rPr lang="en-US" sz="4000" u="sng" dirty="0" smtClean="0"/>
              <a:t>TOPICS</a:t>
            </a:r>
            <a:endParaRPr lang="en-US" sz="40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24078" indent="-514350">
              <a:buFont typeface="Wingdings" pitchFamily="2" charset="2"/>
              <a:buChar char="Ø"/>
            </a:pPr>
            <a:endParaRPr lang="en-US" sz="3200" dirty="0" smtClean="0"/>
          </a:p>
          <a:p>
            <a:pPr marL="624078" indent="-514350">
              <a:buFont typeface="Wingdings" pitchFamily="2" charset="2"/>
              <a:buChar char="Ø"/>
            </a:pPr>
            <a:r>
              <a:rPr lang="en-US" sz="4100" b="1" dirty="0" smtClean="0"/>
              <a:t>THE SUM OF THE TAXABLE VALUE OF ALL PROPERTIES WITHIN THE JURISTICTION</a:t>
            </a:r>
          </a:p>
          <a:p>
            <a:pPr marL="624078" indent="-514350">
              <a:buFont typeface="Wingdings" pitchFamily="2" charset="2"/>
              <a:buChar char="Ø"/>
            </a:pPr>
            <a:endParaRPr lang="en-US" sz="3800" dirty="0" smtClean="0"/>
          </a:p>
          <a:p>
            <a:pPr marL="624078" indent="-514350">
              <a:buNone/>
            </a:pPr>
            <a:endParaRPr lang="en-US" sz="3200" dirty="0" smtClean="0"/>
          </a:p>
          <a:p>
            <a:pPr marL="624078" indent="-514350">
              <a:buFont typeface="Wingdings" pitchFamily="2" charset="2"/>
              <a:buChar char="Ø"/>
            </a:pPr>
            <a:r>
              <a:rPr lang="en-US" sz="3800" u="sng" dirty="0" smtClean="0"/>
              <a:t>Based on Fair Market Value (FMV)</a:t>
            </a:r>
          </a:p>
          <a:p>
            <a:pPr marL="1117854" lvl="2" indent="-514350">
              <a:buFont typeface="Wingdings" pitchFamily="2" charset="2"/>
              <a:buChar char="Ø"/>
            </a:pPr>
            <a:r>
              <a:rPr lang="en-US" sz="3800" dirty="0" smtClean="0"/>
              <a:t>Primary Residences Taxed @ 55%</a:t>
            </a:r>
          </a:p>
          <a:p>
            <a:pPr marL="1117854" lvl="2" indent="-514350">
              <a:buFont typeface="Wingdings" pitchFamily="2" charset="2"/>
              <a:buChar char="Ø"/>
            </a:pPr>
            <a:r>
              <a:rPr lang="en-US" sz="3800" dirty="0" smtClean="0"/>
              <a:t>Second Homes Taxed @ 100% </a:t>
            </a:r>
          </a:p>
          <a:p>
            <a:pPr marL="1117854" lvl="2" indent="-514350">
              <a:buFont typeface="Wingdings" pitchFamily="2" charset="2"/>
              <a:buChar char="Ø"/>
            </a:pPr>
            <a:r>
              <a:rPr lang="en-US" sz="3800" dirty="0" smtClean="0"/>
              <a:t>Commercial Property Taxed @ 100% </a:t>
            </a:r>
          </a:p>
          <a:p>
            <a:pPr marL="1117854" lvl="2" indent="-514350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ASSESSED VALUATION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152400" y="285750"/>
          <a:ext cx="8839200" cy="5353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smtClean="0"/>
              <a:t>TAX RATES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TAX RATES BY FUND –FY12</a:t>
            </a:r>
            <a:endParaRPr lang="en-US" u="sng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1371600"/>
          <a:ext cx="7543800" cy="4904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514600"/>
                <a:gridCol w="2514600"/>
              </a:tblGrid>
              <a:tr h="408709">
                <a:tc>
                  <a:txBody>
                    <a:bodyPr/>
                    <a:lstStyle/>
                    <a:p>
                      <a:r>
                        <a:rPr lang="en-US" dirty="0" smtClean="0"/>
                        <a:t>FUND (BUCKET)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LEVY</a:t>
                      </a:r>
                      <a:r>
                        <a:rPr lang="en-US" baseline="0" dirty="0" smtClean="0"/>
                        <a:t> 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STATUTORY</a:t>
                      </a:r>
                      <a:r>
                        <a:rPr lang="en-US" baseline="0" dirty="0" smtClean="0"/>
                        <a:t> LIMIT</a:t>
                      </a:r>
                      <a:endParaRPr lang="en-US" dirty="0"/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STATE</a:t>
                      </a:r>
                      <a:r>
                        <a:rPr lang="en-US" sz="1600" baseline="0" dirty="0" smtClean="0"/>
                        <a:t> BASIC RATE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.001591</a:t>
                      </a:r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GENERAL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VOTED LEEWAY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.001600</a:t>
                      </a:r>
                      <a:endParaRPr lang="en-US" sz="1600" dirty="0"/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GENERAL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BOARD LEEWAY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.000400</a:t>
                      </a:r>
                      <a:endParaRPr lang="en-US" sz="1600" dirty="0"/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GENERAL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READING LEEWAY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.000121</a:t>
                      </a:r>
                      <a:endParaRPr lang="en-US" sz="1600" dirty="0"/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GENERAL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TRANSPORTATION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.000300</a:t>
                      </a:r>
                      <a:endParaRPr lang="en-US" sz="1600" dirty="0"/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GENERAL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TORT LIABILITY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.000100</a:t>
                      </a:r>
                      <a:endParaRPr lang="en-US" sz="1600" dirty="0"/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GENERAL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10 % OF BASIC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FORMULA</a:t>
                      </a:r>
                      <a:endParaRPr lang="en-US" sz="1600" dirty="0"/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CAPITAL</a:t>
                      </a:r>
                      <a:r>
                        <a:rPr lang="en-US" sz="1600" baseline="0" dirty="0" smtClean="0"/>
                        <a:t> OUTLAY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10 %</a:t>
                      </a:r>
                      <a:r>
                        <a:rPr lang="en-US" sz="1600" baseline="0" dirty="0" smtClean="0"/>
                        <a:t> OF BASIC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FORMULA</a:t>
                      </a:r>
                      <a:endParaRPr lang="en-US" sz="1600" dirty="0"/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NON-K12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RECREATION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LIMIT</a:t>
                      </a:r>
                      <a:endParaRPr lang="en-US" sz="1600" dirty="0"/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CAPITAL</a:t>
                      </a:r>
                      <a:r>
                        <a:rPr lang="en-US" sz="1600" baseline="0" dirty="0" smtClean="0"/>
                        <a:t> OUTLAY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CAPITAL OUTLAY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.002400</a:t>
                      </a:r>
                      <a:endParaRPr lang="en-US" sz="1600" dirty="0"/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DEBT SERVICE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DEBT SERVICE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 REQUIRED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H.B. 301 AFFECT FY13</a:t>
            </a:r>
            <a:endParaRPr lang="en-US" u="sng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1371600"/>
          <a:ext cx="7543800" cy="4904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514600"/>
                <a:gridCol w="2514600"/>
              </a:tblGrid>
              <a:tr h="408709">
                <a:tc>
                  <a:txBody>
                    <a:bodyPr/>
                    <a:lstStyle/>
                    <a:p>
                      <a:r>
                        <a:rPr lang="en-US" dirty="0" smtClean="0"/>
                        <a:t>FUND (BUCKET)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LEVY</a:t>
                      </a:r>
                      <a:r>
                        <a:rPr lang="en-US" baseline="0" dirty="0" smtClean="0"/>
                        <a:t> 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STATUTORY</a:t>
                      </a:r>
                      <a:r>
                        <a:rPr lang="en-US" baseline="0" dirty="0" smtClean="0"/>
                        <a:t> LIMIT</a:t>
                      </a:r>
                      <a:endParaRPr lang="en-US" dirty="0"/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STATE</a:t>
                      </a:r>
                      <a:r>
                        <a:rPr lang="en-US" sz="1600" baseline="0" dirty="0" smtClean="0"/>
                        <a:t> BASIC RATE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.001591</a:t>
                      </a:r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GENERAL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VOTED LEEWAY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.001600</a:t>
                      </a:r>
                      <a:endParaRPr lang="en-US" sz="1600" dirty="0"/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sz="1600" strike="sngStrike" dirty="0" smtClean="0">
                          <a:solidFill>
                            <a:srgbClr val="FF0000"/>
                          </a:solidFill>
                        </a:rPr>
                        <a:t>GENERAL</a:t>
                      </a:r>
                      <a:endParaRPr lang="en-US" sz="16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trike="sngStrike" dirty="0" smtClean="0">
                          <a:solidFill>
                            <a:srgbClr val="FF0000"/>
                          </a:solidFill>
                        </a:rPr>
                        <a:t>BOARD LEEWAY</a:t>
                      </a:r>
                      <a:endParaRPr lang="en-US" sz="16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trike="sngStrike" dirty="0" smtClean="0">
                          <a:solidFill>
                            <a:srgbClr val="FF0000"/>
                          </a:solidFill>
                        </a:rPr>
                        <a:t>.000400</a:t>
                      </a:r>
                      <a:endParaRPr lang="en-US" sz="16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sz="1600" strike="sngStrike" dirty="0" smtClean="0">
                          <a:solidFill>
                            <a:srgbClr val="FF0000"/>
                          </a:solidFill>
                        </a:rPr>
                        <a:t>GENERAL</a:t>
                      </a:r>
                      <a:endParaRPr lang="en-US" sz="16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trike="sngStrike" dirty="0" smtClean="0">
                          <a:solidFill>
                            <a:srgbClr val="FF0000"/>
                          </a:solidFill>
                        </a:rPr>
                        <a:t>READING LEEWAY</a:t>
                      </a:r>
                      <a:endParaRPr lang="en-US" sz="16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trike="sngStrike" dirty="0" smtClean="0">
                          <a:solidFill>
                            <a:srgbClr val="FF0000"/>
                          </a:solidFill>
                        </a:rPr>
                        <a:t>.000121</a:t>
                      </a:r>
                      <a:endParaRPr lang="en-US" sz="16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sz="1600" strike="sngStrike" dirty="0" smtClean="0">
                          <a:solidFill>
                            <a:srgbClr val="FF0000"/>
                          </a:solidFill>
                        </a:rPr>
                        <a:t>GENERAL</a:t>
                      </a:r>
                      <a:endParaRPr lang="en-US" sz="16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trike="sngStrike" dirty="0" smtClean="0">
                          <a:solidFill>
                            <a:srgbClr val="FF0000"/>
                          </a:solidFill>
                        </a:rPr>
                        <a:t>TRANSPORTATION</a:t>
                      </a:r>
                      <a:endParaRPr lang="en-US" sz="16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trike="sngStrike" dirty="0" smtClean="0">
                          <a:solidFill>
                            <a:srgbClr val="FF0000"/>
                          </a:solidFill>
                        </a:rPr>
                        <a:t>.000300</a:t>
                      </a:r>
                      <a:endParaRPr lang="en-US" sz="16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sz="1600" strike="sngStrike" dirty="0" smtClean="0">
                          <a:solidFill>
                            <a:srgbClr val="FF0000"/>
                          </a:solidFill>
                        </a:rPr>
                        <a:t>GENERAL</a:t>
                      </a:r>
                      <a:endParaRPr lang="en-US" sz="16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trike="sngStrike" dirty="0" smtClean="0">
                          <a:solidFill>
                            <a:srgbClr val="FF0000"/>
                          </a:solidFill>
                        </a:rPr>
                        <a:t>TORT LIABILITY</a:t>
                      </a:r>
                      <a:endParaRPr lang="en-US" sz="16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trike="sngStrike" dirty="0" smtClean="0">
                          <a:solidFill>
                            <a:srgbClr val="FF0000"/>
                          </a:solidFill>
                        </a:rPr>
                        <a:t>.000100</a:t>
                      </a:r>
                      <a:endParaRPr lang="en-US" sz="16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sz="1600" strike="sngStrike" dirty="0" smtClean="0">
                          <a:solidFill>
                            <a:srgbClr val="FF0000"/>
                          </a:solidFill>
                        </a:rPr>
                        <a:t>GENERAL</a:t>
                      </a:r>
                      <a:endParaRPr lang="en-US" sz="16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trike="sngStrike" dirty="0" smtClean="0">
                          <a:solidFill>
                            <a:srgbClr val="FF0000"/>
                          </a:solidFill>
                        </a:rPr>
                        <a:t>10 % OF BASIC</a:t>
                      </a:r>
                      <a:endParaRPr lang="en-US" sz="16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trike="sngStrike" dirty="0" smtClean="0">
                          <a:solidFill>
                            <a:srgbClr val="FF0000"/>
                          </a:solidFill>
                        </a:rPr>
                        <a:t>FORMULA</a:t>
                      </a:r>
                      <a:endParaRPr lang="en-US" sz="16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CAPITAL</a:t>
                      </a:r>
                      <a:r>
                        <a:rPr lang="en-US" sz="1600" baseline="0" dirty="0" smtClean="0"/>
                        <a:t> OUTLAY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10 %</a:t>
                      </a:r>
                      <a:r>
                        <a:rPr lang="en-US" sz="1600" baseline="0" dirty="0" smtClean="0"/>
                        <a:t> OF BASIC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FORMULA</a:t>
                      </a:r>
                      <a:endParaRPr lang="en-US" sz="1600" dirty="0"/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sz="1600" strike="sngStrike" dirty="0" smtClean="0">
                          <a:solidFill>
                            <a:srgbClr val="FF0000"/>
                          </a:solidFill>
                        </a:rPr>
                        <a:t>NON-K12</a:t>
                      </a:r>
                      <a:endParaRPr lang="en-US" sz="16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trike="sngStrike" dirty="0" smtClean="0">
                          <a:solidFill>
                            <a:srgbClr val="FF0000"/>
                          </a:solidFill>
                        </a:rPr>
                        <a:t>RECREATION</a:t>
                      </a:r>
                      <a:endParaRPr lang="en-US" sz="16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trike="sngStrike" dirty="0" smtClean="0">
                          <a:solidFill>
                            <a:srgbClr val="FF0000"/>
                          </a:solidFill>
                        </a:rPr>
                        <a:t>NO LIMIT</a:t>
                      </a:r>
                      <a:endParaRPr lang="en-US" sz="16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CAPITAL</a:t>
                      </a:r>
                      <a:r>
                        <a:rPr lang="en-US" sz="1600" baseline="0" dirty="0" smtClean="0"/>
                        <a:t> OUTLAY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CAPITAL OUTLAY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.002400</a:t>
                      </a:r>
                      <a:endParaRPr lang="en-US" sz="1600" dirty="0"/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DEBT SERVICE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DEBT SERVICE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 REQUIRED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H.B. 301 AFFECT FY13</a:t>
            </a:r>
            <a:endParaRPr lang="en-US" u="sng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1371600"/>
          <a:ext cx="75438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514600"/>
                <a:gridCol w="2514600"/>
              </a:tblGrid>
              <a:tr h="567365">
                <a:tc>
                  <a:txBody>
                    <a:bodyPr/>
                    <a:lstStyle/>
                    <a:p>
                      <a:r>
                        <a:rPr lang="en-US" dirty="0" smtClean="0"/>
                        <a:t>FUND (BUCKET)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LEVY</a:t>
                      </a:r>
                      <a:r>
                        <a:rPr lang="en-US" baseline="0" dirty="0" smtClean="0"/>
                        <a:t> 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STATUTORY</a:t>
                      </a:r>
                      <a:r>
                        <a:rPr lang="en-US" baseline="0" dirty="0" smtClean="0"/>
                        <a:t> LIMIT</a:t>
                      </a:r>
                      <a:endParaRPr lang="en-US" dirty="0"/>
                    </a:p>
                  </a:txBody>
                  <a:tcPr/>
                </a:tc>
              </a:tr>
              <a:tr h="56736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GENERAL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STATE</a:t>
                      </a:r>
                      <a:r>
                        <a:rPr lang="en-US" sz="2000" baseline="0" dirty="0" smtClean="0"/>
                        <a:t> BASIC RATE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.001591</a:t>
                      </a:r>
                    </a:p>
                  </a:txBody>
                  <a:tcPr/>
                </a:tc>
              </a:tr>
              <a:tr h="56736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GENERAL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VOTED LEEWAY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.001600</a:t>
                      </a:r>
                      <a:endParaRPr lang="en-US" sz="2000" dirty="0"/>
                    </a:p>
                  </a:txBody>
                  <a:tcPr/>
                </a:tc>
              </a:tr>
              <a:tr h="973175">
                <a:tc>
                  <a:txBody>
                    <a:bodyPr/>
                    <a:lstStyle/>
                    <a:p>
                      <a:r>
                        <a:rPr lang="en-US" sz="2000" strike="noStrike" dirty="0" smtClean="0">
                          <a:solidFill>
                            <a:srgbClr val="0070C0"/>
                          </a:solidFill>
                        </a:rPr>
                        <a:t>BOARD</a:t>
                      </a:r>
                      <a:r>
                        <a:rPr lang="en-US" sz="2000" strike="noStrike" baseline="0" dirty="0" smtClean="0">
                          <a:solidFill>
                            <a:srgbClr val="0070C0"/>
                          </a:solidFill>
                        </a:rPr>
                        <a:t> LEEWAY</a:t>
                      </a:r>
                      <a:endParaRPr lang="en-US" sz="2000" strike="noStrik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trike="noStrike" dirty="0" smtClean="0">
                          <a:solidFill>
                            <a:srgbClr val="0070C0"/>
                          </a:solidFill>
                        </a:rPr>
                        <a:t>BOARD LEEWAY</a:t>
                      </a:r>
                      <a:endParaRPr lang="en-US" sz="2000" strike="noStrik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trike="noStrike" dirty="0" smtClean="0">
                          <a:solidFill>
                            <a:srgbClr val="0070C0"/>
                          </a:solidFill>
                        </a:rPr>
                        <a:t>.001800 OR .002500</a:t>
                      </a:r>
                    </a:p>
                  </a:txBody>
                  <a:tcPr/>
                </a:tc>
              </a:tr>
              <a:tr h="56736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CAPITAL</a:t>
                      </a:r>
                      <a:r>
                        <a:rPr lang="en-US" sz="2000" baseline="0" dirty="0" smtClean="0">
                          <a:solidFill>
                            <a:srgbClr val="0070C0"/>
                          </a:solidFill>
                        </a:rPr>
                        <a:t> OUTLAY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CAPITAL OUTLAY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.003000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56736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DEBT SERVICE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DEBT SERVICE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AS REQUIRED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54562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“Never blame a legislative body for not doing something. When they do nothing, that don't hurt anybody. When they do something is when they become dangerous.”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           </a:t>
            </a:r>
            <a:r>
              <a:rPr lang="en-US" sz="1800" dirty="0" smtClean="0"/>
              <a:t>Will Rogers</a:t>
            </a:r>
            <a:r>
              <a:rPr lang="en-US" dirty="0" smtClean="0"/>
              <a:t>	</a:t>
            </a:r>
            <a:br>
              <a:rPr lang="en-US" dirty="0" smtClean="0"/>
            </a:br>
            <a:r>
              <a:rPr lang="en-US" dirty="0" smtClean="0"/>
              <a:t>					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Beware of the Wolves</a:t>
            </a:r>
            <a:endParaRPr lang="en-US" u="sng" dirty="0"/>
          </a:p>
        </p:txBody>
      </p:sp>
      <p:pic>
        <p:nvPicPr>
          <p:cNvPr id="3" name="Picture 2" descr="smirnoff-sheep-fo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066800"/>
            <a:ext cx="60960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THAT RATE WHICH GENERATES THE SAME TAX REVENUE AS THE PRIOR YEAR (Net of “NEW GROWTH” – New properties on tax rolls)</a:t>
            </a:r>
          </a:p>
          <a:p>
            <a:pPr>
              <a:buFont typeface="Wingdings" pitchFamily="2" charset="2"/>
              <a:buChar char="Ø"/>
            </a:pPr>
            <a:endParaRPr lang="en-US" sz="12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DOES NOT INCLUDE STATE BASIC RATE</a:t>
            </a:r>
          </a:p>
          <a:p>
            <a:pPr>
              <a:buFont typeface="Wingdings" pitchFamily="2" charset="2"/>
              <a:buChar char="Ø"/>
            </a:pPr>
            <a:endParaRPr lang="en-US" sz="12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APPLIES TO OVERALL DISTRICT ASSESSED TAX RATE NOT SPECIFIC LEVIES</a:t>
            </a:r>
          </a:p>
          <a:p>
            <a:pPr>
              <a:buFont typeface="Wingdings" pitchFamily="2" charset="2"/>
              <a:buChar char="Ø"/>
            </a:pPr>
            <a:endParaRPr lang="en-US" sz="12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CALCULATED BY THE COUNTY</a:t>
            </a:r>
          </a:p>
          <a:p>
            <a:pPr>
              <a:buFont typeface="Wingdings" pitchFamily="2" charset="2"/>
              <a:buChar char="Ø"/>
            </a:pPr>
            <a:endParaRPr lang="en-US" sz="13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TRUTH IN TAXATION HEARING REQUIRED IF ADOPTED RATE EXCEEDS CERTIFIED TAX RATE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400" dirty="0" smtClean="0"/>
              <a:t>CERTIFIED TAX RATE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43000" y="1397000"/>
          <a:ext cx="64770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250"/>
                <a:gridCol w="1619250"/>
                <a:gridCol w="1619250"/>
                <a:gridCol w="16192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DISTRICT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TAX</a:t>
                      </a:r>
                      <a:r>
                        <a:rPr lang="en-US" u="sng" baseline="0" dirty="0" smtClean="0"/>
                        <a:t> RATE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TAX</a:t>
                      </a:r>
                      <a:r>
                        <a:rPr lang="en-US" u="sng" baseline="0" dirty="0" smtClean="0"/>
                        <a:t> EFFORT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AV</a:t>
                      </a:r>
                      <a:r>
                        <a:rPr lang="en-US" u="sng" baseline="0" dirty="0" smtClean="0"/>
                        <a:t> Per Student</a:t>
                      </a:r>
                      <a:endParaRPr lang="en-US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TINTIC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.009132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1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41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NEBO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.008701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2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39</a:t>
                      </a:r>
                      <a:endParaRPr lang="en-US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TOOELE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.008645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3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38</a:t>
                      </a:r>
                      <a:endParaRPr lang="en-US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SO. SANPETE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.008304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4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40</a:t>
                      </a:r>
                      <a:endParaRPr lang="en-US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BOX ELDER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.008201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5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33</a:t>
                      </a:r>
                      <a:endParaRPr lang="en-US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SAN JUAN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.008201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6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34</a:t>
                      </a:r>
                      <a:endParaRPr lang="en-US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OGDEN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.008091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7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32</a:t>
                      </a:r>
                      <a:endParaRPr lang="en-US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JUAB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.007782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8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15</a:t>
                      </a:r>
                      <a:endParaRPr lang="en-US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ALPINE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.007728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9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36</a:t>
                      </a:r>
                      <a:endParaRPr lang="en-US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JORDAN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.007541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10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31</a:t>
                      </a:r>
                      <a:endParaRPr lang="en-US" u="non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76400" y="8382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TAX  EFFORT  RANKINGS  FY10 </a:t>
            </a:r>
            <a:endParaRPr lang="en-US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685800"/>
            <a:ext cx="73914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u="sng" dirty="0" smtClean="0"/>
              <a:t>BUDGET BASICS</a:t>
            </a:r>
            <a:endParaRPr lang="en-US" sz="60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981200"/>
            <a:ext cx="73914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BUCKETS OF FUN(</a:t>
            </a:r>
            <a:r>
              <a:rPr lang="en-US" sz="3200" dirty="0" err="1" smtClean="0"/>
              <a:t>ds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2971800"/>
            <a:ext cx="73914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Revenue</a:t>
            </a:r>
            <a:r>
              <a:rPr lang="en-US" sz="3600" dirty="0" smtClean="0"/>
              <a:t> Sources --- Where does all the money come from?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1" y="4495800"/>
            <a:ext cx="57912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EXPENDITURES -- Where does all the money go?</a:t>
            </a:r>
            <a:endParaRPr lang="en-US" sz="3200" dirty="0"/>
          </a:p>
        </p:txBody>
      </p:sp>
      <p:pic>
        <p:nvPicPr>
          <p:cNvPr id="2052" name="Picture 4" descr="C:\Documents and Settings\zanew\Local Settings\Temporary Internet Files\Content.IE5\0T0QRVY4\MP91021657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4724400"/>
            <a:ext cx="12446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43000" y="1397000"/>
          <a:ext cx="64770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250"/>
                <a:gridCol w="1619250"/>
                <a:gridCol w="1619250"/>
                <a:gridCol w="16192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DISTRICT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TAX</a:t>
                      </a:r>
                      <a:r>
                        <a:rPr lang="en-US" u="sng" baseline="0" dirty="0" smtClean="0"/>
                        <a:t> RATE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TAX</a:t>
                      </a:r>
                      <a:r>
                        <a:rPr lang="en-US" u="sng" baseline="0" dirty="0" smtClean="0"/>
                        <a:t> EFFORT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AV</a:t>
                      </a:r>
                      <a:r>
                        <a:rPr lang="en-US" u="sng" baseline="0" dirty="0" smtClean="0"/>
                        <a:t> Per Student</a:t>
                      </a:r>
                      <a:endParaRPr lang="en-US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WAYNE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.003656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41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16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PIUTE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.003685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40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27</a:t>
                      </a:r>
                      <a:endParaRPr lang="en-US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RICH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.003834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39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3</a:t>
                      </a:r>
                      <a:endParaRPr lang="en-US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KANE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.003949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38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4</a:t>
                      </a:r>
                      <a:endParaRPr lang="en-US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PARK</a:t>
                      </a:r>
                      <a:r>
                        <a:rPr lang="en-US" u="none" baseline="0" dirty="0" smtClean="0"/>
                        <a:t> CITY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.004023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37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1</a:t>
                      </a:r>
                      <a:endParaRPr lang="en-US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DAGGETT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.004302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36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2</a:t>
                      </a:r>
                      <a:endParaRPr lang="en-US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NO.SUMMIT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.005258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35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5</a:t>
                      </a:r>
                      <a:endParaRPr lang="en-US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EMERY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.005519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34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9</a:t>
                      </a:r>
                      <a:endParaRPr lang="en-US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MURRAY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.005525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33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20</a:t>
                      </a:r>
                      <a:endParaRPr lang="en-US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MILLARD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.005649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32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12</a:t>
                      </a:r>
                      <a:endParaRPr lang="en-US" u="non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8382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TAX  EFFORT RANKINGS FY10</a:t>
            </a:r>
            <a:endParaRPr lang="en-US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 smtClean="0"/>
              <a:t>Couple Questions:</a:t>
            </a:r>
            <a:endParaRPr lang="en-US" sz="54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209800"/>
            <a:ext cx="739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Is the answer to our “Financial Woes” more State Funding?</a:t>
            </a:r>
          </a:p>
          <a:p>
            <a:endParaRPr lang="en-US" sz="3600" dirty="0" smtClean="0"/>
          </a:p>
          <a:p>
            <a:r>
              <a:rPr lang="en-US" sz="3600" dirty="0" smtClean="0"/>
              <a:t>Who holds the reins to your School District’s Financial Future?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43000"/>
            <a:ext cx="7696200" cy="43396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13800" dirty="0" smtClean="0">
                <a:effectLst/>
              </a:rPr>
              <a:t>It All Depends</a:t>
            </a:r>
            <a:endParaRPr lang="en-US" sz="13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H.B. 301 AFFECT FY13</a:t>
            </a:r>
            <a:endParaRPr lang="en-US" u="sng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1371600"/>
          <a:ext cx="75438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514600"/>
                <a:gridCol w="2514600"/>
              </a:tblGrid>
              <a:tr h="567365">
                <a:tc>
                  <a:txBody>
                    <a:bodyPr/>
                    <a:lstStyle/>
                    <a:p>
                      <a:r>
                        <a:rPr lang="en-US" dirty="0" smtClean="0"/>
                        <a:t>FUND (BUCKET)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LEVY</a:t>
                      </a:r>
                      <a:r>
                        <a:rPr lang="en-US" baseline="0" dirty="0" smtClean="0"/>
                        <a:t> 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STATUTORY</a:t>
                      </a:r>
                      <a:r>
                        <a:rPr lang="en-US" baseline="0" dirty="0" smtClean="0"/>
                        <a:t> LIMIT</a:t>
                      </a:r>
                      <a:endParaRPr lang="en-US" dirty="0"/>
                    </a:p>
                  </a:txBody>
                  <a:tcPr/>
                </a:tc>
              </a:tr>
              <a:tr h="56736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GENERAL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STATE</a:t>
                      </a:r>
                      <a:r>
                        <a:rPr lang="en-US" sz="2000" baseline="0" dirty="0" smtClean="0"/>
                        <a:t> BASIC RATE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.001591</a:t>
                      </a:r>
                    </a:p>
                  </a:txBody>
                  <a:tcPr/>
                </a:tc>
              </a:tr>
              <a:tr h="56736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GENERAL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VOTED LEEWAY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.001600</a:t>
                      </a:r>
                      <a:endParaRPr lang="en-US" sz="2000" dirty="0"/>
                    </a:p>
                  </a:txBody>
                  <a:tcPr/>
                </a:tc>
              </a:tr>
              <a:tr h="973175">
                <a:tc>
                  <a:txBody>
                    <a:bodyPr/>
                    <a:lstStyle/>
                    <a:p>
                      <a:r>
                        <a:rPr lang="en-US" sz="2000" strike="noStrike" dirty="0" smtClean="0">
                          <a:solidFill>
                            <a:srgbClr val="0070C0"/>
                          </a:solidFill>
                        </a:rPr>
                        <a:t>BOARD</a:t>
                      </a:r>
                      <a:r>
                        <a:rPr lang="en-US" sz="2000" strike="noStrike" baseline="0" dirty="0" smtClean="0">
                          <a:solidFill>
                            <a:srgbClr val="0070C0"/>
                          </a:solidFill>
                        </a:rPr>
                        <a:t> LEEWAY</a:t>
                      </a:r>
                      <a:endParaRPr lang="en-US" sz="2000" strike="noStrik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trike="noStrike" dirty="0" smtClean="0">
                          <a:solidFill>
                            <a:srgbClr val="0070C0"/>
                          </a:solidFill>
                        </a:rPr>
                        <a:t>BOARD LEEWAY</a:t>
                      </a:r>
                      <a:endParaRPr lang="en-US" sz="2000" strike="noStrik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trike="noStrike" dirty="0" smtClean="0">
                          <a:solidFill>
                            <a:srgbClr val="0070C0"/>
                          </a:solidFill>
                        </a:rPr>
                        <a:t>.001800 OR .002500</a:t>
                      </a:r>
                    </a:p>
                  </a:txBody>
                  <a:tcPr/>
                </a:tc>
              </a:tr>
              <a:tr h="56736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CAPITAL</a:t>
                      </a:r>
                      <a:r>
                        <a:rPr lang="en-US" sz="2000" baseline="0" dirty="0" smtClean="0">
                          <a:solidFill>
                            <a:srgbClr val="0070C0"/>
                          </a:solidFill>
                        </a:rPr>
                        <a:t> OUTLAY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CAPITAL OUTLAY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.003000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56736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DEBT SERVICE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DEBT SERVICE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AS REQUIRED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43000" y="1397000"/>
          <a:ext cx="64770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250"/>
                <a:gridCol w="1619250"/>
                <a:gridCol w="1619250"/>
                <a:gridCol w="16192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DISTRICT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TAX</a:t>
                      </a:r>
                      <a:r>
                        <a:rPr lang="en-US" u="sng" baseline="0" dirty="0" smtClean="0"/>
                        <a:t> RATE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TAX</a:t>
                      </a:r>
                      <a:r>
                        <a:rPr lang="en-US" u="sng" baseline="0" dirty="0" smtClean="0"/>
                        <a:t> EFFORT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AV</a:t>
                      </a:r>
                      <a:r>
                        <a:rPr lang="en-US" u="sng" baseline="0" dirty="0" smtClean="0"/>
                        <a:t> Per Student</a:t>
                      </a:r>
                      <a:endParaRPr lang="en-US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WAYNE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.003656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41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16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PIUTE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.003685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40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27</a:t>
                      </a:r>
                      <a:endParaRPr lang="en-US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RICH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.003834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39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3</a:t>
                      </a:r>
                      <a:endParaRPr lang="en-US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KANE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.003949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38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4</a:t>
                      </a:r>
                      <a:endParaRPr lang="en-US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PARK</a:t>
                      </a:r>
                      <a:r>
                        <a:rPr lang="en-US" u="none" baseline="0" dirty="0" smtClean="0"/>
                        <a:t> CITY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.004023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37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1</a:t>
                      </a:r>
                      <a:endParaRPr lang="en-US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DAGGETT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.004302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36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2</a:t>
                      </a:r>
                      <a:endParaRPr lang="en-US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NO.SUMMIT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.005258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35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5</a:t>
                      </a:r>
                      <a:endParaRPr lang="en-US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EMERY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.005519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34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9</a:t>
                      </a:r>
                      <a:endParaRPr lang="en-US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MURRAY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.005525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33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20</a:t>
                      </a:r>
                      <a:endParaRPr lang="en-US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MILLARD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.005649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32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12</a:t>
                      </a:r>
                      <a:endParaRPr lang="en-US" u="non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8382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TAX  EFFORT RANKINGS FY10</a:t>
            </a:r>
            <a:endParaRPr lang="en-US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143000"/>
            <a:ext cx="6248400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LOCAL CONTROL --- </a:t>
            </a:r>
            <a:r>
              <a:rPr lang="en-US" sz="4400" dirty="0" smtClean="0">
                <a:solidFill>
                  <a:srgbClr val="FF0000"/>
                </a:solidFill>
              </a:rPr>
              <a:t>“OR NOT”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7346" name="Picture 2" descr="C:\Documents and Settings\zanew\Local Settings\Temporary Internet Files\Content.IE5\CQ11GNX3\MP90044219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895601"/>
            <a:ext cx="5105400" cy="3719512"/>
          </a:xfrm>
          <a:prstGeom prst="rect">
            <a:avLst/>
          </a:prstGeom>
          <a:noFill/>
        </p:spPr>
      </p:pic>
      <p:pic>
        <p:nvPicPr>
          <p:cNvPr id="57347" name="Picture 3" descr="C:\Documents and Settings\zanew\Local Settings\Temporary Internet Files\Content.IE5\1REIYKR3\MM900282747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00400"/>
            <a:ext cx="2368549" cy="2362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981200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"This country has come to feel the same when Congress </a:t>
            </a:r>
            <a:r>
              <a:rPr lang="en-US" u="sng" dirty="0" smtClean="0"/>
              <a:t>(The State Legislature) </a:t>
            </a:r>
            <a:r>
              <a:rPr lang="en-US" dirty="0" smtClean="0"/>
              <a:t>is in session as when a baby gets hold of a hammer."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4648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 Rogers</a:t>
            </a:r>
            <a:endParaRPr lang="en-US" dirty="0"/>
          </a:p>
        </p:txBody>
      </p:sp>
      <p:pic>
        <p:nvPicPr>
          <p:cNvPr id="5" name="Picture 4" descr="baby_with_hamm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4572000"/>
            <a:ext cx="19812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362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“The</a:t>
            </a:r>
            <a:r>
              <a:rPr lang="en-US" sz="2400" dirty="0" smtClean="0"/>
              <a:t> </a:t>
            </a:r>
            <a:r>
              <a:rPr lang="en-US" sz="6700" dirty="0" smtClean="0"/>
              <a:t>short memories of American voters is what keeps our politicians in office."</a:t>
            </a:r>
            <a:endParaRPr lang="en-US" sz="6700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4724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 Rogers</a:t>
            </a:r>
            <a:endParaRPr lang="en-US" dirty="0"/>
          </a:p>
        </p:txBody>
      </p:sp>
      <p:pic>
        <p:nvPicPr>
          <p:cNvPr id="58372" name="Picture 4" descr="C:\Documents and Settings\zanew\Local Settings\Temporary Internet Files\Content.IE5\3KCUUIO6\MC90005677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5388" y="4746625"/>
            <a:ext cx="1808162" cy="1577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2849562"/>
          </a:xfrm>
        </p:spPr>
        <p:txBody>
          <a:bodyPr>
            <a:noAutofit/>
          </a:bodyPr>
          <a:lstStyle/>
          <a:p>
            <a:r>
              <a:rPr lang="en-US" sz="4400" dirty="0" smtClean="0"/>
              <a:t>"If we got one-tenth of what was promised to us in these acceptance speeches there wouldn't be any inducement to go to heaven."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4648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 Rogers</a:t>
            </a:r>
            <a:endParaRPr lang="en-US" dirty="0"/>
          </a:p>
        </p:txBody>
      </p:sp>
      <p:pic>
        <p:nvPicPr>
          <p:cNvPr id="59394" name="Picture 2" descr="C:\Documents and Settings\zanew\Local Settings\Temporary Internet Files\Content.IE5\W3OUBP88\MM900336332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1" y="3932691"/>
            <a:ext cx="2895600" cy="2481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MAINTENANCE &amp; OPERATIONS ==</a:t>
            </a:r>
            <a:r>
              <a:rPr lang="en-US" dirty="0" smtClean="0">
                <a:sym typeface="Wingdings" pitchFamily="2" charset="2"/>
              </a:rPr>
              <a:t>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NON K-12 ==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=&gt;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DEBT SERVICE ===</a:t>
            </a:r>
            <a:r>
              <a:rPr lang="en-US" dirty="0" smtClean="0">
                <a:sym typeface="Wingdings" pitchFamily="2" charset="2"/>
              </a:rPr>
              <a:t>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CAPITAL OUTLAY===</a:t>
            </a:r>
            <a:r>
              <a:rPr lang="en-US" dirty="0" smtClean="0">
                <a:sym typeface="Wingdings" pitchFamily="2" charset="2"/>
              </a:rPr>
              <a:t>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FOOD SERVICES ==</a:t>
            </a:r>
            <a:r>
              <a:rPr lang="en-US" dirty="0" smtClean="0">
                <a:sym typeface="Wingdings" pitchFamily="2" charset="2"/>
              </a:rPr>
              <a:t></a:t>
            </a:r>
            <a:endParaRPr lang="en-US" dirty="0" smtClean="0"/>
          </a:p>
          <a:p>
            <a:endParaRPr lang="en-US" dirty="0" smtClean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800" dirty="0" smtClean="0"/>
              <a:t>BUCKETS OF FUN(</a:t>
            </a:r>
            <a:r>
              <a:rPr lang="en-US" sz="4800" dirty="0" err="1" smtClean="0"/>
              <a:t>ds</a:t>
            </a:r>
            <a:r>
              <a:rPr lang="en-US" sz="4800" dirty="0" smtClean="0"/>
              <a:t>)</a:t>
            </a:r>
            <a:endParaRPr lang="en-US" sz="4800" dirty="0"/>
          </a:p>
        </p:txBody>
      </p:sp>
      <p:pic>
        <p:nvPicPr>
          <p:cNvPr id="4098" name="Picture 2" descr="C:\Documents and Settings\zanew\Local Settings\Temporary Internet Files\Content.IE5\3KCUUIO6\MP90030588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905000"/>
            <a:ext cx="2484419" cy="2133600"/>
          </a:xfrm>
          <a:prstGeom prst="rect">
            <a:avLst/>
          </a:prstGeom>
          <a:noFill/>
        </p:spPr>
      </p:pic>
      <p:pic>
        <p:nvPicPr>
          <p:cNvPr id="7" name="Picture 2" descr="C:\Documents and Settings\zanew\Local Settings\Temporary Internet Files\Content.IE5\3KCUUIO6\MP90030588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962400"/>
            <a:ext cx="2040773" cy="1752600"/>
          </a:xfrm>
          <a:prstGeom prst="rect">
            <a:avLst/>
          </a:prstGeom>
          <a:noFill/>
        </p:spPr>
      </p:pic>
      <p:pic>
        <p:nvPicPr>
          <p:cNvPr id="8" name="Picture 2" descr="C:\Documents and Settings\zanew\Local Settings\Temporary Internet Files\Content.IE5\3KCUUIO6\MP90030588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133600"/>
            <a:ext cx="1064751" cy="914400"/>
          </a:xfrm>
          <a:prstGeom prst="rect">
            <a:avLst/>
          </a:prstGeom>
          <a:noFill/>
        </p:spPr>
      </p:pic>
      <p:pic>
        <p:nvPicPr>
          <p:cNvPr id="9" name="Picture 2" descr="C:\Documents and Settings\zanew\Local Settings\Temporary Internet Files\Content.IE5\3KCUUIO6\MP90030588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895600"/>
            <a:ext cx="1524000" cy="1308799"/>
          </a:xfrm>
          <a:prstGeom prst="rect">
            <a:avLst/>
          </a:prstGeom>
          <a:noFill/>
        </p:spPr>
      </p:pic>
      <p:pic>
        <p:nvPicPr>
          <p:cNvPr id="10" name="Picture 2" descr="C:\Documents and Settings\zanew\Local Settings\Temporary Internet Files\Content.IE5\3KCUUIO6\MP900305883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410200"/>
            <a:ext cx="1419668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umbnailCAOCME3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209800"/>
            <a:ext cx="6096000" cy="3773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8382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Working Together We Will Get Through This !!!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978991" cy="4911394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pPr>
              <a:buNone/>
            </a:pP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u="sng" dirty="0" smtClean="0"/>
              <a:t>REVENUE SOURCES</a:t>
            </a:r>
            <a:endParaRPr lang="en-US" sz="6000" u="sng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1828800" y="1905000"/>
          <a:ext cx="6705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PROPERTY TAXES</a:t>
            </a:r>
          </a:p>
          <a:p>
            <a:r>
              <a:rPr lang="en-US" sz="3200" dirty="0" smtClean="0"/>
              <a:t>INTEREST INCOME</a:t>
            </a:r>
          </a:p>
          <a:p>
            <a:r>
              <a:rPr lang="en-US" sz="3200" dirty="0" smtClean="0"/>
              <a:t>SCHOOL &amp; ACTIVITY FEES</a:t>
            </a:r>
          </a:p>
          <a:p>
            <a:r>
              <a:rPr lang="en-US" sz="3200" dirty="0" smtClean="0"/>
              <a:t>INTER-DISTRICT BILLINGS</a:t>
            </a:r>
          </a:p>
          <a:p>
            <a:r>
              <a:rPr lang="en-US" sz="3200" dirty="0" smtClean="0"/>
              <a:t>SCHOOL LUNCH SALES</a:t>
            </a:r>
          </a:p>
          <a:p>
            <a:r>
              <a:rPr lang="en-US" sz="3200" dirty="0" smtClean="0"/>
              <a:t>COMMUNITY EDUCATION PROGRAMS</a:t>
            </a:r>
          </a:p>
          <a:p>
            <a:r>
              <a:rPr lang="en-US" sz="3200" dirty="0" smtClean="0"/>
              <a:t>REDEVELOPMENT AGENCY (RDA) PAYMENTS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u="sng" dirty="0" smtClean="0"/>
              <a:t>LOCAL REVENUE </a:t>
            </a:r>
            <a:endParaRPr lang="en-US" sz="6000" u="sng" dirty="0"/>
          </a:p>
        </p:txBody>
      </p:sp>
      <p:pic>
        <p:nvPicPr>
          <p:cNvPr id="7170" name="Picture 2" descr="C:\Documents and Settings\zanew\Local Settings\Temporary Internet Files\Content.IE5\7DDS7X7M\MP90043939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4572000"/>
            <a:ext cx="1371600" cy="2054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b="1" dirty="0" smtClean="0"/>
              <a:t>MINIMUM SCHOOL PROGRAM</a:t>
            </a:r>
          </a:p>
          <a:p>
            <a:pPr lvl="2"/>
            <a:r>
              <a:rPr lang="en-US" dirty="0" smtClean="0"/>
              <a:t>EDUCATION FUND</a:t>
            </a:r>
          </a:p>
          <a:p>
            <a:pPr lvl="3"/>
            <a:r>
              <a:rPr lang="en-US" dirty="0" smtClean="0"/>
              <a:t>UNIFORM SCHOOL FUND</a:t>
            </a:r>
          </a:p>
          <a:p>
            <a:pPr lvl="3"/>
            <a:r>
              <a:rPr lang="en-US" dirty="0" smtClean="0"/>
              <a:t>STATE INCOME TAX</a:t>
            </a:r>
          </a:p>
          <a:p>
            <a:pPr lvl="3"/>
            <a:r>
              <a:rPr lang="en-US" dirty="0" smtClean="0"/>
              <a:t>CORPORATE TAXES</a:t>
            </a:r>
          </a:p>
          <a:p>
            <a:pPr lvl="3"/>
            <a:endParaRPr lang="en-US" dirty="0" smtClean="0"/>
          </a:p>
          <a:p>
            <a:r>
              <a:rPr lang="en-US" sz="2800" b="1" dirty="0" smtClean="0"/>
              <a:t>SCHOOL LUNCH &amp; DRIVER EDUCATION PROGRAMS</a:t>
            </a:r>
          </a:p>
          <a:p>
            <a:pPr lvl="2"/>
            <a:r>
              <a:rPr lang="en-US" dirty="0" smtClean="0"/>
              <a:t>TAXES ON ALCOHOL SALES &amp; DUI’s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u="sng" dirty="0" smtClean="0"/>
              <a:t>STATE REVENUE</a:t>
            </a:r>
            <a:endParaRPr lang="en-US" sz="6000" u="sng" dirty="0"/>
          </a:p>
        </p:txBody>
      </p:sp>
      <p:pic>
        <p:nvPicPr>
          <p:cNvPr id="5126" name="Picture 6" descr="C:\Documents and Settings\zanew\Local Settings\Temporary Internet Files\Content.IE5\W3OUBP88\MP90043280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876800"/>
            <a:ext cx="1341211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NCLB – NO CHILD LEFT BEHIND</a:t>
            </a:r>
          </a:p>
          <a:p>
            <a:pPr lvl="2"/>
            <a:r>
              <a:rPr lang="en-US" dirty="0" smtClean="0"/>
              <a:t>TITLE 1 PROGRAMS – POVERTY, MOBILITY, ESL</a:t>
            </a:r>
          </a:p>
          <a:p>
            <a:pPr lvl="2"/>
            <a:r>
              <a:rPr lang="en-US" dirty="0" smtClean="0"/>
              <a:t>TITLE 2 PROGRAMS – QUALITY TEACHING/TRAINING</a:t>
            </a:r>
          </a:p>
          <a:p>
            <a:pPr lvl="2"/>
            <a:endParaRPr lang="en-US" sz="1300" dirty="0" smtClean="0"/>
          </a:p>
          <a:p>
            <a:r>
              <a:rPr lang="en-US" dirty="0" smtClean="0"/>
              <a:t>IDEA – SPECIAL EDUCATION PROGRAMS</a:t>
            </a:r>
          </a:p>
          <a:p>
            <a:endParaRPr lang="en-US" sz="1300" dirty="0" smtClean="0"/>
          </a:p>
          <a:p>
            <a:r>
              <a:rPr lang="en-US" dirty="0" smtClean="0"/>
              <a:t>SCHOOL LUNCH PROGRAMS</a:t>
            </a:r>
          </a:p>
          <a:p>
            <a:endParaRPr lang="en-US" sz="1200" dirty="0" smtClean="0"/>
          </a:p>
          <a:p>
            <a:r>
              <a:rPr lang="en-US" dirty="0" smtClean="0"/>
              <a:t>American Recovery and Reinvestment Act (ARRA)</a:t>
            </a:r>
          </a:p>
          <a:p>
            <a:endParaRPr lang="en-US" sz="1200" dirty="0" smtClean="0"/>
          </a:p>
          <a:p>
            <a:r>
              <a:rPr lang="en-US" dirty="0" smtClean="0"/>
              <a:t>EDUJOBS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u="sng" dirty="0" smtClean="0"/>
              <a:t>FEDERAL REVENUE</a:t>
            </a:r>
            <a:endParaRPr lang="en-US" sz="6000" u="sng" dirty="0"/>
          </a:p>
        </p:txBody>
      </p:sp>
      <p:pic>
        <p:nvPicPr>
          <p:cNvPr id="6146" name="Picture 2" descr="C:\Documents and Settings\zanew\Local Settings\Temporary Internet Files\Content.IE5\DDKYELMH\MP9004394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876800"/>
            <a:ext cx="2515578" cy="1679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/>
              <a:t>SALARY &amp; BENEFITS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i="1" dirty="0" smtClean="0"/>
              <a:t>(UP TO 90% OF GENERAL FUND)</a:t>
            </a:r>
          </a:p>
          <a:p>
            <a:pPr>
              <a:buFont typeface="Wingdings" pitchFamily="2" charset="2"/>
              <a:buChar char="Ø"/>
            </a:pPr>
            <a:endParaRPr lang="en-US" sz="1200" dirty="0" smtClean="0"/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PROFESSIONAL SERVICES</a:t>
            </a:r>
          </a:p>
          <a:p>
            <a:pPr>
              <a:buFont typeface="Wingdings" pitchFamily="2" charset="2"/>
              <a:buChar char="Ø"/>
            </a:pPr>
            <a:endParaRPr lang="en-US" sz="1200" dirty="0" smtClean="0"/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INSTRUCTIONAL SUPPLIES</a:t>
            </a:r>
          </a:p>
          <a:p>
            <a:pPr>
              <a:buFont typeface="Wingdings" pitchFamily="2" charset="2"/>
              <a:buChar char="Ø"/>
            </a:pPr>
            <a:endParaRPr lang="en-US" sz="1300" dirty="0" smtClean="0"/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TEXTBOOKS &amp; LIBRARY BOOKS</a:t>
            </a:r>
          </a:p>
          <a:p>
            <a:pPr>
              <a:buFont typeface="Wingdings" pitchFamily="2" charset="2"/>
              <a:buChar char="Ø"/>
            </a:pPr>
            <a:endParaRPr lang="en-US" sz="1200" dirty="0" smtClean="0"/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INSTRUCTIONAL EQUIPMENT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u="sng" dirty="0" smtClean="0"/>
              <a:t>EXPENDITURES</a:t>
            </a:r>
            <a:endParaRPr lang="en-US" sz="6000" u="sng" dirty="0"/>
          </a:p>
        </p:txBody>
      </p:sp>
      <p:pic>
        <p:nvPicPr>
          <p:cNvPr id="10242" name="Picture 2" descr="C:\Documents and Settings\zanew\Local Settings\Temporary Internet Files\Content.IE5\L2RGILMQ\MP90040898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029200"/>
            <a:ext cx="1555750" cy="155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709</TotalTime>
  <Words>1087</Words>
  <Application>Microsoft Office PowerPoint</Application>
  <PresentationFormat>On-screen Show (4:3)</PresentationFormat>
  <Paragraphs>430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Concourse</vt:lpstr>
      <vt:lpstr>Worksheet</vt:lpstr>
      <vt:lpstr>School Finance Fundamentals </vt:lpstr>
      <vt:lpstr>Slide 2</vt:lpstr>
      <vt:lpstr>Slide 3</vt:lpstr>
      <vt:lpstr>BUCKETS OF FUN(ds)</vt:lpstr>
      <vt:lpstr>REVENUE SOURCES</vt:lpstr>
      <vt:lpstr>LOCAL REVENUE </vt:lpstr>
      <vt:lpstr>STATE REVENUE</vt:lpstr>
      <vt:lpstr>FEDERAL REVENUE</vt:lpstr>
      <vt:lpstr>EXPENDITURES</vt:lpstr>
      <vt:lpstr>OTHER EXPENDITURES</vt:lpstr>
      <vt:lpstr>MINIMUM SCHOOL PROGRAM</vt:lpstr>
      <vt:lpstr>WPU HISTORY</vt:lpstr>
      <vt:lpstr>The Infamous “LINE”</vt:lpstr>
      <vt:lpstr>What are all these Programs?</vt:lpstr>
      <vt:lpstr>Slide 15</vt:lpstr>
      <vt:lpstr>Slide 16</vt:lpstr>
      <vt:lpstr>Did the WPU Really Increase ??</vt:lpstr>
      <vt:lpstr>Slide 18</vt:lpstr>
      <vt:lpstr>School District Taxation</vt:lpstr>
      <vt:lpstr>ASSESSED VALUATION</vt:lpstr>
      <vt:lpstr>Slide 21</vt:lpstr>
      <vt:lpstr>TAX RATES</vt:lpstr>
      <vt:lpstr>TAX RATES BY FUND –FY12</vt:lpstr>
      <vt:lpstr>H.B. 301 AFFECT FY13</vt:lpstr>
      <vt:lpstr>H.B. 301 AFFECT FY13</vt:lpstr>
      <vt:lpstr>   “Never blame a legislative body for not doing something. When they do nothing, that don't hurt anybody. When they do something is when they become dangerous.”                                            Will Rogers         </vt:lpstr>
      <vt:lpstr>Beware of the Wolves</vt:lpstr>
      <vt:lpstr>CERTIFIED TAX RATE</vt:lpstr>
      <vt:lpstr>Slide 29</vt:lpstr>
      <vt:lpstr>Slide 30</vt:lpstr>
      <vt:lpstr>Slide 31</vt:lpstr>
      <vt:lpstr>Slide 32</vt:lpstr>
      <vt:lpstr>H.B. 301 AFFECT FY13</vt:lpstr>
      <vt:lpstr>Slide 34</vt:lpstr>
      <vt:lpstr>Slide 35</vt:lpstr>
      <vt:lpstr>Slide 36</vt:lpstr>
      <vt:lpstr>"This country has come to feel the same when Congress (The State Legislature) is in session as when a baby gets hold of a hammer."</vt:lpstr>
      <vt:lpstr>“The short memories of American voters is what keeps our politicians in office."</vt:lpstr>
      <vt:lpstr>"If we got one-tenth of what was promised to us in these acceptance speeches there wouldn't be any inducement to go to heaven."</vt:lpstr>
      <vt:lpstr>Slide 40</vt:lpstr>
    </vt:vector>
  </TitlesOfParts>
  <Company>LCSD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zanew</dc:creator>
  <cp:lastModifiedBy>zanew</cp:lastModifiedBy>
  <cp:revision>99</cp:revision>
  <dcterms:created xsi:type="dcterms:W3CDTF">2011-09-08T19:32:17Z</dcterms:created>
  <dcterms:modified xsi:type="dcterms:W3CDTF">2011-09-12T15:31:34Z</dcterms:modified>
</cp:coreProperties>
</file>