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63" r:id="rId4"/>
    <p:sldId id="269" r:id="rId5"/>
    <p:sldId id="261" r:id="rId6"/>
    <p:sldId id="264" r:id="rId7"/>
    <p:sldId id="262" r:id="rId8"/>
    <p:sldId id="270" r:id="rId9"/>
    <p:sldId id="267" r:id="rId10"/>
    <p:sldId id="266" r:id="rId11"/>
    <p:sldId id="271" r:id="rId12"/>
    <p:sldId id="273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 showComments="0">
  <p:normalViewPr>
    <p:restoredLeft sz="15620"/>
    <p:restoredTop sz="94660"/>
  </p:normalViewPr>
  <p:slideViewPr>
    <p:cSldViewPr snapToGrid="0" snapToObjects="1">
      <p:cViewPr varScale="1">
        <p:scale>
          <a:sx n="133" d="100"/>
          <a:sy n="133" d="100"/>
        </p:scale>
        <p:origin x="-14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693BC8-7B9E-3C44-9E73-45C1726A2B1D}" type="datetimeFigureOut">
              <a:rPr lang="en-US" smtClean="0"/>
              <a:pPr/>
              <a:t>1/14/12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E07D4C7-2738-574D-A919-EC05850417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93BC8-7B9E-3C44-9E73-45C1726A2B1D}" type="datetimeFigureOut">
              <a:rPr lang="en-US" smtClean="0"/>
              <a:pPr/>
              <a:t>1/14/12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7D4C7-2738-574D-A919-EC05850417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93BC8-7B9E-3C44-9E73-45C1726A2B1D}" type="datetimeFigureOut">
              <a:rPr lang="en-US" smtClean="0"/>
              <a:pPr/>
              <a:t>1/14/12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7D4C7-2738-574D-A919-EC05850417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93BC8-7B9E-3C44-9E73-45C1726A2B1D}" type="datetimeFigureOut">
              <a:rPr lang="en-US" smtClean="0"/>
              <a:pPr/>
              <a:t>1/14/12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7D4C7-2738-574D-A919-EC058504174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93BC8-7B9E-3C44-9E73-45C1726A2B1D}" type="datetimeFigureOut">
              <a:rPr lang="en-US" smtClean="0"/>
              <a:pPr/>
              <a:t>1/14/12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7D4C7-2738-574D-A919-EC058504174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93BC8-7B9E-3C44-9E73-45C1726A2B1D}" type="datetimeFigureOut">
              <a:rPr lang="en-US" smtClean="0"/>
              <a:pPr/>
              <a:t>1/14/12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7D4C7-2738-574D-A919-EC058504174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93BC8-7B9E-3C44-9E73-45C1726A2B1D}" type="datetimeFigureOut">
              <a:rPr lang="en-US" smtClean="0"/>
              <a:pPr/>
              <a:t>1/14/12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7D4C7-2738-574D-A919-EC05850417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93BC8-7B9E-3C44-9E73-45C1726A2B1D}" type="datetimeFigureOut">
              <a:rPr lang="en-US" smtClean="0"/>
              <a:pPr/>
              <a:t>1/14/12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7D4C7-2738-574D-A919-EC058504174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93BC8-7B9E-3C44-9E73-45C1726A2B1D}" type="datetimeFigureOut">
              <a:rPr lang="en-US" smtClean="0"/>
              <a:pPr/>
              <a:t>1/14/12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7D4C7-2738-574D-A919-EC05850417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3693BC8-7B9E-3C44-9E73-45C1726A2B1D}" type="datetimeFigureOut">
              <a:rPr lang="en-US" smtClean="0"/>
              <a:pPr/>
              <a:t>1/14/12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7D4C7-2738-574D-A919-EC05850417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3693BC8-7B9E-3C44-9E73-45C1726A2B1D}" type="datetimeFigureOut">
              <a:rPr lang="en-US" smtClean="0"/>
              <a:pPr/>
              <a:t>1/14/12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E07D4C7-2738-574D-A919-EC058504174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13693BC8-7B9E-3C44-9E73-45C1726A2B1D}" type="datetimeFigureOut">
              <a:rPr lang="en-US" smtClean="0"/>
              <a:pPr/>
              <a:t>1/14/12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E07D4C7-2738-574D-A919-EC05850417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yueo.com" TargetMode="External"/><Relationship Id="rId3" Type="http://schemas.openxmlformats.org/officeDocument/2006/relationships/hyperlink" Target="http://www.highlandhighonline.or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utahstudentsconnect.org/" TargetMode="Externa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Welcome USBA Members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Online Education-Moving Forward</a:t>
            </a:r>
          </a:p>
          <a:p>
            <a:pPr algn="ctr"/>
            <a:r>
              <a:rPr lang="en-US" dirty="0" smtClean="0"/>
              <a:t>Kenneth Grover-SLCSD and UEO Chair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81874"/>
            <a:ext cx="8229600" cy="2345626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en-US" sz="2000" dirty="0" smtClean="0"/>
              <a:t>Computer Science 	21</a:t>
            </a:r>
          </a:p>
          <a:p>
            <a:pPr>
              <a:buNone/>
            </a:pPr>
            <a:r>
              <a:rPr lang="en-US" sz="2000" dirty="0" smtClean="0"/>
              <a:t>CTE 			709</a:t>
            </a:r>
          </a:p>
          <a:p>
            <a:pPr>
              <a:buNone/>
            </a:pPr>
            <a:r>
              <a:rPr lang="en-US" sz="2000" dirty="0" smtClean="0"/>
              <a:t>Driver Education 	766</a:t>
            </a:r>
          </a:p>
          <a:p>
            <a:pPr>
              <a:buNone/>
            </a:pPr>
            <a:r>
              <a:rPr lang="en-US" sz="2000" dirty="0" smtClean="0"/>
              <a:t>Financial Literacy 	2,220</a:t>
            </a:r>
          </a:p>
          <a:p>
            <a:pPr>
              <a:buNone/>
            </a:pPr>
            <a:r>
              <a:rPr lang="en-US" sz="2000" dirty="0" smtClean="0"/>
              <a:t>Fine Arts 		130</a:t>
            </a:r>
          </a:p>
          <a:p>
            <a:pPr>
              <a:buNone/>
            </a:pPr>
            <a:r>
              <a:rPr lang="en-US" sz="2000" dirty="0" smtClean="0"/>
              <a:t>Healthy Lifestyles 	2,021</a:t>
            </a:r>
          </a:p>
          <a:p>
            <a:pPr>
              <a:buNone/>
            </a:pPr>
            <a:r>
              <a:rPr lang="en-US" sz="2000" dirty="0" smtClean="0"/>
              <a:t>Language Arts 		562</a:t>
            </a:r>
          </a:p>
          <a:p>
            <a:pPr>
              <a:buNone/>
            </a:pPr>
            <a:r>
              <a:rPr lang="en-US" sz="2000" dirty="0" smtClean="0"/>
              <a:t>Mathematics 		611</a:t>
            </a:r>
          </a:p>
          <a:p>
            <a:pPr>
              <a:buNone/>
            </a:pPr>
            <a:r>
              <a:rPr lang="en-US" sz="2000" dirty="0" smtClean="0"/>
              <a:t>Science 			281</a:t>
            </a:r>
          </a:p>
          <a:p>
            <a:pPr>
              <a:buNone/>
            </a:pPr>
            <a:r>
              <a:rPr lang="en-US" sz="2000" dirty="0" smtClean="0"/>
              <a:t>Social Studies 		658</a:t>
            </a:r>
          </a:p>
          <a:p>
            <a:pPr>
              <a:buNone/>
            </a:pPr>
            <a:r>
              <a:rPr lang="en-US" sz="2000" dirty="0" smtClean="0"/>
              <a:t>World Language 		267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43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Utah Electronic High School</a:t>
            </a:r>
            <a:br>
              <a:rPr lang="en-US" sz="3400" dirty="0" smtClean="0"/>
            </a:br>
            <a:r>
              <a:rPr lang="en-US" sz="3400" dirty="0" smtClean="0"/>
              <a:t>.25 credits earned July-Dec 1, 2011</a:t>
            </a:r>
            <a:endParaRPr lang="en-US" sz="3400" dirty="0"/>
          </a:p>
        </p:txBody>
      </p:sp>
      <p:sp>
        <p:nvSpPr>
          <p:cNvPr id="6" name="TextBox 5"/>
          <p:cNvSpPr txBox="1"/>
          <p:nvPr/>
        </p:nvSpPr>
        <p:spPr>
          <a:xfrm>
            <a:off x="624416" y="4576748"/>
            <a:ext cx="82457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Total .25 Credits Earned:  8,246</a:t>
            </a:r>
          </a:p>
          <a:p>
            <a:r>
              <a:rPr lang="en-US" sz="2400" dirty="0" smtClean="0"/>
              <a:t>Total Dollar Value: 8,246 x $181.75 = $1,498,710.95 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318339"/>
          </a:xfrm>
        </p:spPr>
        <p:txBody>
          <a:bodyPr numCol="3">
            <a:noAutofit/>
          </a:bodyPr>
          <a:lstStyle/>
          <a:p>
            <a:pPr>
              <a:buNone/>
            </a:pPr>
            <a:r>
              <a:rPr lang="en-US" sz="1400" dirty="0" smtClean="0"/>
              <a:t>Alpine District 	1,049</a:t>
            </a:r>
          </a:p>
          <a:p>
            <a:pPr>
              <a:buNone/>
            </a:pPr>
            <a:r>
              <a:rPr lang="en-US" sz="1400" dirty="0" smtClean="0"/>
              <a:t>Beaver District 	10</a:t>
            </a:r>
          </a:p>
          <a:p>
            <a:pPr>
              <a:buNone/>
            </a:pPr>
            <a:r>
              <a:rPr lang="en-US" sz="1400" dirty="0" smtClean="0"/>
              <a:t>Box Elder District 	168</a:t>
            </a:r>
          </a:p>
          <a:p>
            <a:pPr>
              <a:buNone/>
            </a:pPr>
            <a:r>
              <a:rPr lang="en-US" sz="1400" dirty="0" smtClean="0"/>
              <a:t>Cache District 	104</a:t>
            </a:r>
          </a:p>
          <a:p>
            <a:pPr>
              <a:buNone/>
            </a:pPr>
            <a:r>
              <a:rPr lang="en-US" sz="1400" dirty="0" smtClean="0"/>
              <a:t>Canyons District 	491</a:t>
            </a:r>
          </a:p>
          <a:p>
            <a:pPr>
              <a:buNone/>
            </a:pPr>
            <a:r>
              <a:rPr lang="en-US" sz="1400" dirty="0" smtClean="0"/>
              <a:t>Carbon District 	30</a:t>
            </a:r>
          </a:p>
          <a:p>
            <a:pPr>
              <a:buNone/>
            </a:pPr>
            <a:r>
              <a:rPr lang="en-US" sz="1400" dirty="0" smtClean="0"/>
              <a:t>Charter 		73</a:t>
            </a:r>
          </a:p>
          <a:p>
            <a:pPr>
              <a:buNone/>
            </a:pPr>
            <a:r>
              <a:rPr lang="en-US" sz="1400" dirty="0" smtClean="0"/>
              <a:t>Daggett District 	1</a:t>
            </a:r>
          </a:p>
          <a:p>
            <a:pPr>
              <a:buNone/>
            </a:pPr>
            <a:r>
              <a:rPr lang="en-US" sz="1400" dirty="0" smtClean="0"/>
              <a:t>Davis District 	1,287</a:t>
            </a:r>
          </a:p>
          <a:p>
            <a:pPr>
              <a:buNone/>
            </a:pPr>
            <a:r>
              <a:rPr lang="en-US" sz="1400" dirty="0" smtClean="0"/>
              <a:t>Duchesne District 	47</a:t>
            </a:r>
          </a:p>
          <a:p>
            <a:pPr>
              <a:buNone/>
            </a:pPr>
            <a:r>
              <a:rPr lang="en-US" sz="1400" dirty="0" smtClean="0"/>
              <a:t>EHS Grad Track 	71</a:t>
            </a:r>
          </a:p>
          <a:p>
            <a:pPr>
              <a:buNone/>
            </a:pPr>
            <a:r>
              <a:rPr lang="en-US" sz="1400" dirty="0" smtClean="0"/>
              <a:t>Emery District 	70</a:t>
            </a:r>
          </a:p>
          <a:p>
            <a:pPr>
              <a:buNone/>
            </a:pPr>
            <a:r>
              <a:rPr lang="en-US" sz="1400" dirty="0" smtClean="0"/>
              <a:t>Grand District 	7</a:t>
            </a:r>
          </a:p>
          <a:p>
            <a:pPr>
              <a:buNone/>
            </a:pPr>
            <a:r>
              <a:rPr lang="en-US" sz="1400" dirty="0" smtClean="0"/>
              <a:t>Granite District 	871</a:t>
            </a:r>
          </a:p>
          <a:p>
            <a:pPr>
              <a:buNone/>
            </a:pPr>
            <a:r>
              <a:rPr lang="en-US" sz="1400" dirty="0" smtClean="0"/>
              <a:t>Iron District 	67</a:t>
            </a:r>
          </a:p>
          <a:p>
            <a:pPr>
              <a:buNone/>
            </a:pPr>
            <a:r>
              <a:rPr lang="en-US" sz="1400" dirty="0" smtClean="0"/>
              <a:t>Jordan District 	403</a:t>
            </a:r>
          </a:p>
          <a:p>
            <a:pPr>
              <a:buNone/>
            </a:pPr>
            <a:r>
              <a:rPr lang="en-US" sz="1400" dirty="0" smtClean="0"/>
              <a:t>Juab District 	44</a:t>
            </a:r>
          </a:p>
          <a:p>
            <a:pPr>
              <a:buNone/>
            </a:pPr>
            <a:r>
              <a:rPr lang="en-US" sz="1400" dirty="0" smtClean="0"/>
              <a:t>Kane District 	16</a:t>
            </a:r>
          </a:p>
          <a:p>
            <a:pPr>
              <a:buNone/>
            </a:pPr>
            <a:r>
              <a:rPr lang="en-US" sz="1400" dirty="0" smtClean="0"/>
              <a:t>Logan City District 	68</a:t>
            </a:r>
          </a:p>
          <a:p>
            <a:pPr>
              <a:buNone/>
            </a:pPr>
            <a:r>
              <a:rPr lang="en-US" sz="1400" dirty="0" smtClean="0"/>
              <a:t>Millard District 	15</a:t>
            </a:r>
          </a:p>
          <a:p>
            <a:pPr>
              <a:buNone/>
            </a:pPr>
            <a:r>
              <a:rPr lang="en-US" sz="1400" dirty="0" smtClean="0"/>
              <a:t>Morgan District 	19</a:t>
            </a:r>
          </a:p>
          <a:p>
            <a:pPr>
              <a:buNone/>
            </a:pPr>
            <a:r>
              <a:rPr lang="en-US" sz="1400" dirty="0" smtClean="0"/>
              <a:t>Murray District	50</a:t>
            </a:r>
          </a:p>
          <a:p>
            <a:pPr>
              <a:buNone/>
            </a:pPr>
            <a:r>
              <a:rPr lang="en-US" sz="1400" dirty="0" smtClean="0"/>
              <a:t>Nebo District 	282</a:t>
            </a:r>
          </a:p>
          <a:p>
            <a:pPr>
              <a:buNone/>
            </a:pPr>
            <a:r>
              <a:rPr lang="en-US" sz="1400" dirty="0" smtClean="0"/>
              <a:t>North Sanpete 	32</a:t>
            </a:r>
          </a:p>
          <a:p>
            <a:pPr>
              <a:buNone/>
            </a:pPr>
            <a:r>
              <a:rPr lang="en-US" sz="1400" dirty="0" smtClean="0"/>
              <a:t>North Summit 	9</a:t>
            </a:r>
          </a:p>
          <a:p>
            <a:pPr>
              <a:buNone/>
            </a:pPr>
            <a:r>
              <a:rPr lang="en-US" sz="1400" dirty="0" smtClean="0"/>
              <a:t>Ogden City District 	34</a:t>
            </a:r>
          </a:p>
          <a:p>
            <a:pPr>
              <a:buNone/>
            </a:pPr>
            <a:r>
              <a:rPr lang="en-US" sz="1400" dirty="0" smtClean="0"/>
              <a:t>Park City District 	277</a:t>
            </a:r>
          </a:p>
          <a:p>
            <a:pPr>
              <a:buNone/>
            </a:pPr>
            <a:r>
              <a:rPr lang="en-US" sz="1400" dirty="0" smtClean="0"/>
              <a:t>Piute District 	16</a:t>
            </a:r>
          </a:p>
          <a:p>
            <a:pPr>
              <a:buNone/>
            </a:pPr>
            <a:r>
              <a:rPr lang="en-US" sz="1400" dirty="0" smtClean="0"/>
              <a:t>Private 		99</a:t>
            </a:r>
          </a:p>
          <a:p>
            <a:pPr>
              <a:buNone/>
            </a:pPr>
            <a:r>
              <a:rPr lang="en-US" sz="1400" dirty="0" smtClean="0"/>
              <a:t>Provo City District 	165</a:t>
            </a:r>
          </a:p>
          <a:p>
            <a:pPr>
              <a:buNone/>
            </a:pPr>
            <a:r>
              <a:rPr lang="en-US" sz="1400" dirty="0" smtClean="0"/>
              <a:t>Rich District 	1</a:t>
            </a:r>
          </a:p>
          <a:p>
            <a:pPr>
              <a:buNone/>
            </a:pPr>
            <a:r>
              <a:rPr lang="en-US" sz="1400" dirty="0" smtClean="0"/>
              <a:t>Salt Lake District 	259</a:t>
            </a:r>
          </a:p>
          <a:p>
            <a:pPr>
              <a:buNone/>
            </a:pPr>
            <a:r>
              <a:rPr lang="en-US" sz="1400" dirty="0" smtClean="0"/>
              <a:t>San Juan District 	45</a:t>
            </a:r>
          </a:p>
          <a:p>
            <a:pPr>
              <a:buNone/>
            </a:pPr>
            <a:r>
              <a:rPr lang="en-US" sz="1400" dirty="0" smtClean="0"/>
              <a:t>Sevier District 	62</a:t>
            </a:r>
          </a:p>
          <a:p>
            <a:pPr>
              <a:buNone/>
            </a:pPr>
            <a:r>
              <a:rPr lang="en-US" sz="1400" dirty="0" smtClean="0"/>
              <a:t>South Sanpete 	36</a:t>
            </a:r>
          </a:p>
          <a:p>
            <a:pPr>
              <a:buNone/>
            </a:pPr>
            <a:r>
              <a:rPr lang="en-US" sz="1400" dirty="0" smtClean="0"/>
              <a:t>South Summit 	44</a:t>
            </a:r>
          </a:p>
          <a:p>
            <a:pPr>
              <a:buNone/>
            </a:pPr>
            <a:r>
              <a:rPr lang="en-US" sz="1400" dirty="0" smtClean="0"/>
              <a:t>Tintic District 	1</a:t>
            </a:r>
          </a:p>
          <a:p>
            <a:pPr>
              <a:buNone/>
            </a:pPr>
            <a:r>
              <a:rPr lang="en-US" sz="1400" dirty="0" smtClean="0"/>
              <a:t>Tooele District 	105</a:t>
            </a:r>
          </a:p>
          <a:p>
            <a:pPr>
              <a:buNone/>
            </a:pPr>
            <a:r>
              <a:rPr lang="en-US" sz="1400" dirty="0" smtClean="0"/>
              <a:t>Uintah District 	90</a:t>
            </a:r>
          </a:p>
          <a:p>
            <a:pPr>
              <a:buNone/>
            </a:pPr>
            <a:r>
              <a:rPr lang="en-US" sz="1400" dirty="0" smtClean="0"/>
              <a:t>Wasatch District 	71</a:t>
            </a:r>
          </a:p>
          <a:p>
            <a:pPr>
              <a:buNone/>
            </a:pPr>
            <a:r>
              <a:rPr lang="en-US" sz="1400" dirty="0" smtClean="0"/>
              <a:t>Washington District 	167</a:t>
            </a:r>
          </a:p>
          <a:p>
            <a:pPr>
              <a:buNone/>
            </a:pPr>
            <a:r>
              <a:rPr lang="en-US" sz="1400" dirty="0" smtClean="0"/>
              <a:t>Wayne District 	10</a:t>
            </a:r>
          </a:p>
          <a:p>
            <a:pPr>
              <a:buNone/>
            </a:pPr>
            <a:r>
              <a:rPr lang="en-US" sz="1400" dirty="0" smtClean="0"/>
              <a:t>Weber District 	373</a:t>
            </a: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Now calculate the potential loss . .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7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9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2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 districts, schools and community about the impacts of this legislation</a:t>
            </a:r>
          </a:p>
          <a:p>
            <a:r>
              <a:rPr lang="en-US" dirty="0" smtClean="0"/>
              <a:t>Continue to work on proactive solutions reduce the financial impacts districts will be feeling</a:t>
            </a:r>
          </a:p>
          <a:p>
            <a:r>
              <a:rPr lang="en-US" dirty="0" smtClean="0"/>
              <a:t>Work with the bill author and sponsor with hopes of softening the legislation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our focus moving forward?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	 . . 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sz="2800" dirty="0" smtClean="0">
                <a:ea typeface="ＭＳ Ｐゴシック" charset="-128"/>
                <a:cs typeface="ＭＳ Ｐゴシック" charset="-128"/>
              </a:rPr>
              <a:t>SB65 created the Public Education Online program.</a:t>
            </a:r>
          </a:p>
          <a:p>
            <a:pPr>
              <a:buClr>
                <a:schemeClr val="tx2"/>
              </a:buClr>
              <a:defRPr/>
            </a:pPr>
            <a:endParaRPr lang="en-US" sz="2800" dirty="0" smtClean="0">
              <a:ea typeface="ＭＳ Ｐゴシック" charset="-128"/>
              <a:cs typeface="ＭＳ Ｐゴシック" charset="-128"/>
            </a:endParaRPr>
          </a:p>
          <a:p>
            <a:pPr>
              <a:buClr>
                <a:schemeClr val="tx2"/>
              </a:buClr>
              <a:defRPr/>
            </a:pPr>
            <a:r>
              <a:rPr lang="en-US" sz="2800" dirty="0" smtClean="0">
                <a:ea typeface="ＭＳ Ｐゴシック" charset="-128"/>
                <a:cs typeface="ＭＳ Ｐゴシック" charset="-128"/>
              </a:rPr>
              <a:t>Allows students to enroll in online courses from any Provider LEA offering an online program.</a:t>
            </a:r>
          </a:p>
          <a:p>
            <a:pPr>
              <a:buClr>
                <a:schemeClr val="tx2"/>
              </a:buClr>
              <a:defRPr/>
            </a:pPr>
            <a:endParaRPr lang="en-US" sz="2800" dirty="0" smtClean="0">
              <a:ea typeface="ＭＳ Ｐゴシック" charset="-128"/>
              <a:cs typeface="ＭＳ Ｐゴシック" charset="-128"/>
            </a:endParaRPr>
          </a:p>
          <a:p>
            <a:pPr>
              <a:buClr>
                <a:schemeClr val="tx2"/>
              </a:buClr>
              <a:defRPr/>
            </a:pPr>
            <a:r>
              <a:rPr lang="en-US" sz="2800" dirty="0" smtClean="0">
                <a:ea typeface="ＭＳ Ｐゴシック" charset="-128"/>
                <a:cs typeface="ＭＳ Ｐゴシック" charset="-128"/>
              </a:rPr>
              <a:t>Provides students high school graduation credit through the completion of online courses.</a:t>
            </a:r>
          </a:p>
          <a:p>
            <a:pPr>
              <a:buClr>
                <a:schemeClr val="tx2"/>
              </a:buClr>
              <a:defRPr/>
            </a:pPr>
            <a:endParaRPr lang="en-US" sz="2800" dirty="0" smtClean="0">
              <a:ea typeface="ＭＳ Ｐゴシック" charset="-128"/>
              <a:cs typeface="ＭＳ Ｐゴシック" charset="-128"/>
            </a:endParaRPr>
          </a:p>
          <a:p>
            <a:pPr>
              <a:buClr>
                <a:schemeClr val="tx2"/>
              </a:buClr>
              <a:defRPr/>
            </a:pPr>
            <a:r>
              <a:rPr lang="en-US" sz="2800" dirty="0" smtClean="0">
                <a:ea typeface="ＭＳ Ｐゴシック" charset="-128"/>
                <a:cs typeface="ＭＳ Ｐゴシック" charset="-128"/>
              </a:rPr>
              <a:t>Redistributes MSP funds from Primary LEAs of enrollment to Provider LEAs of online courses.</a:t>
            </a:r>
          </a:p>
          <a:p>
            <a:pPr>
              <a:buClr>
                <a:schemeClr val="tx2"/>
              </a:buClr>
              <a:defRPr/>
            </a:pPr>
            <a:endParaRPr lang="en-US" sz="2800" dirty="0" smtClean="0">
              <a:ea typeface="ＭＳ Ｐゴシック" charset="-128"/>
              <a:cs typeface="ＭＳ Ｐゴシック" charset="-128"/>
            </a:endParaRPr>
          </a:p>
          <a:p>
            <a:pPr>
              <a:buClr>
                <a:schemeClr val="tx2"/>
              </a:buClr>
              <a:defRPr/>
            </a:pPr>
            <a:r>
              <a:rPr lang="en-US" sz="2800" dirty="0" smtClean="0">
                <a:ea typeface="ＭＳ Ｐゴシック" charset="-128"/>
                <a:cs typeface="ＭＳ Ｐゴシック" charset="-128"/>
              </a:rPr>
              <a:t>The Student or Parent indicates the student will be enrolling in an online course or courses.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 . . in review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In fiscal 2012, students may enroll for as many as 2.0 course credits under the program:</a:t>
            </a:r>
          </a:p>
          <a:p>
            <a:endParaRPr lang="en-US" dirty="0" smtClean="0"/>
          </a:p>
          <a:p>
            <a:r>
              <a:rPr lang="en-US" dirty="0" smtClean="0"/>
              <a:t>2.0 Course Credits x $727.00 = $1,454.00 which would be diverted from your district to the Provider LEA conducting the online course.</a:t>
            </a:r>
          </a:p>
          <a:p>
            <a:endParaRPr lang="en-US" dirty="0" smtClean="0"/>
          </a:p>
          <a:p>
            <a:r>
              <a:rPr lang="en-US" dirty="0" smtClean="0"/>
              <a:t>This increases through 2017:</a:t>
            </a:r>
          </a:p>
          <a:p>
            <a:endParaRPr lang="en-US" dirty="0" smtClean="0"/>
          </a:p>
          <a:p>
            <a:r>
              <a:rPr lang="en-US" dirty="0" smtClean="0"/>
              <a:t>In 2013, 3.0 course credits at $2,181.00 may be diverted from your district.</a:t>
            </a:r>
          </a:p>
          <a:p>
            <a:endParaRPr lang="en-US" dirty="0" smtClean="0"/>
          </a:p>
          <a:p>
            <a:r>
              <a:rPr lang="en-US" dirty="0" smtClean="0"/>
              <a:t>In 2014, 4.0 course credits at $2,908.00 may be diverted from your district.</a:t>
            </a:r>
          </a:p>
          <a:p>
            <a:endParaRPr lang="en-US" dirty="0" smtClean="0"/>
          </a:p>
          <a:p>
            <a:r>
              <a:rPr lang="en-US" dirty="0" smtClean="0"/>
              <a:t>In 2015, 5.0 course credits at $3,635.00 may be diverted from your district.</a:t>
            </a:r>
          </a:p>
          <a:p>
            <a:endParaRPr lang="en-US" dirty="0" smtClean="0"/>
          </a:p>
          <a:p>
            <a:r>
              <a:rPr lang="en-US" dirty="0" smtClean="0"/>
              <a:t>In 2016, 6.0 course credits at $4,362.00 may be diverted from your district.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…and SB65 creates the potential loss of local funds . .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2891117"/>
          </a:xfrm>
        </p:spPr>
        <p:txBody>
          <a:bodyPr/>
          <a:lstStyle/>
          <a:p>
            <a:r>
              <a:rPr lang="en-US" dirty="0" smtClean="0"/>
              <a:t>Utah Education Online Consortium</a:t>
            </a:r>
          </a:p>
          <a:p>
            <a:pPr lvl="1"/>
            <a:r>
              <a:rPr lang="en-US" sz="2400" dirty="0" smtClean="0"/>
              <a:t>UEO</a:t>
            </a:r>
          </a:p>
          <a:p>
            <a:pPr lvl="1"/>
            <a:r>
              <a:rPr lang="en-US" sz="2400" dirty="0" smtClean="0"/>
              <a:t>Utah Students Connect</a:t>
            </a:r>
          </a:p>
          <a:p>
            <a:pPr lvl="1"/>
            <a:r>
              <a:rPr lang="en-US" sz="2400" dirty="0" smtClean="0"/>
              <a:t>District-based programs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SB65 – The Proactive Response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0160" y="1481328"/>
            <a:ext cx="8564779" cy="3967261"/>
          </a:xfrm>
        </p:spPr>
        <p:txBody>
          <a:bodyPr wrap="square" numCol="3">
            <a:no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1200" u="sng" dirty="0" smtClean="0"/>
              <a:t>Charter Schools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Salt Lake School for Performing Arts</a:t>
            </a:r>
            <a:br>
              <a:rPr lang="en-US" sz="1200" dirty="0" smtClean="0"/>
            </a:br>
            <a:r>
              <a:rPr lang="en-US" sz="1200" dirty="0" smtClean="0"/>
              <a:t>Walden School of Liberal Arts</a:t>
            </a:r>
            <a:br>
              <a:rPr lang="en-US" sz="1200" dirty="0" smtClean="0"/>
            </a:br>
            <a:r>
              <a:rPr lang="en-US" sz="1200" dirty="0" smtClean="0"/>
              <a:t>InTech Collegiate High School</a:t>
            </a:r>
            <a:br>
              <a:rPr lang="en-US" sz="1200" dirty="0" smtClean="0"/>
            </a:br>
            <a:r>
              <a:rPr lang="en-US" sz="1200" dirty="0" smtClean="0"/>
              <a:t>Intineris Early College High School</a:t>
            </a:r>
          </a:p>
          <a:p>
            <a:pPr marL="0">
              <a:spcBef>
                <a:spcPts val="0"/>
              </a:spcBef>
              <a:buNone/>
            </a:pPr>
            <a:r>
              <a:rPr lang="en-US" sz="1200" dirty="0" smtClean="0"/>
              <a:t>Carl G. Maeser Preparatory Academy</a:t>
            </a:r>
          </a:p>
          <a:p>
            <a:pPr marL="0">
              <a:spcBef>
                <a:spcPts val="0"/>
              </a:spcBef>
              <a:buNone/>
            </a:pPr>
            <a:r>
              <a:rPr lang="en-US" sz="1200" dirty="0" smtClean="0"/>
              <a:t>Salt Lake Center for Science Education</a:t>
            </a:r>
            <a:br>
              <a:rPr lang="en-US" sz="1200" dirty="0" smtClean="0"/>
            </a:br>
            <a:endParaRPr lang="en-US" sz="1200" dirty="0" smtClean="0"/>
          </a:p>
          <a:p>
            <a:pPr marL="0">
              <a:buNone/>
            </a:pPr>
            <a:r>
              <a:rPr lang="en-US" sz="1200" u="sng" dirty="0" smtClean="0"/>
              <a:t>Box Elder School District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Box Elder High School</a:t>
            </a:r>
            <a:br>
              <a:rPr lang="en-US" sz="1200" dirty="0" smtClean="0"/>
            </a:br>
            <a:r>
              <a:rPr lang="en-US" sz="1200" dirty="0" smtClean="0"/>
              <a:t>Bear River High School</a:t>
            </a:r>
            <a:br>
              <a:rPr lang="en-US" sz="1200" dirty="0" smtClean="0"/>
            </a:br>
            <a:r>
              <a:rPr lang="en-US" sz="1200" dirty="0" smtClean="0"/>
              <a:t>Adele C. Young Inter. School</a:t>
            </a:r>
            <a:r>
              <a:rPr lang="en-US" sz="1200" u="sng" dirty="0" smtClean="0"/>
              <a:t> </a:t>
            </a:r>
            <a:endParaRPr lang="en-US" sz="1200" dirty="0" smtClean="0"/>
          </a:p>
          <a:p>
            <a:pPr marL="0">
              <a:buNone/>
            </a:pPr>
            <a:r>
              <a:rPr lang="en-US" sz="1200" dirty="0" smtClean="0"/>
              <a:t> </a:t>
            </a:r>
          </a:p>
          <a:p>
            <a:pPr marL="0">
              <a:buNone/>
            </a:pPr>
            <a:r>
              <a:rPr lang="en-US" sz="1200" u="sng" dirty="0" smtClean="0"/>
              <a:t>Cache County School District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Cache High School</a:t>
            </a:r>
            <a:br>
              <a:rPr lang="en-US" sz="1200" dirty="0" smtClean="0"/>
            </a:br>
            <a:r>
              <a:rPr lang="en-US" sz="1200" dirty="0" smtClean="0"/>
              <a:t>Sky View High School</a:t>
            </a:r>
            <a:br>
              <a:rPr lang="en-US" sz="1200" dirty="0" smtClean="0"/>
            </a:br>
            <a:r>
              <a:rPr lang="en-US" sz="1200" dirty="0" smtClean="0"/>
              <a:t>Mt. Crest High School</a:t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endParaRPr lang="en-US" sz="1200" dirty="0" smtClean="0"/>
          </a:p>
          <a:p>
            <a:pPr marL="0">
              <a:buNone/>
            </a:pPr>
            <a:r>
              <a:rPr lang="en-US" sz="1200" u="sng" dirty="0" smtClean="0"/>
              <a:t>Carbon School District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Carbon High School</a:t>
            </a:r>
            <a:br>
              <a:rPr lang="en-US" sz="1200" dirty="0" smtClean="0"/>
            </a:br>
            <a:r>
              <a:rPr lang="en-US" sz="1200" dirty="0" smtClean="0"/>
              <a:t>Lighthouse High School </a:t>
            </a:r>
          </a:p>
          <a:p>
            <a:pPr marL="0">
              <a:buNone/>
            </a:pP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u="sng" dirty="0" smtClean="0"/>
              <a:t>Emery County School District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Green River High School</a:t>
            </a:r>
            <a:br>
              <a:rPr lang="en-US" sz="1200" dirty="0" smtClean="0"/>
            </a:br>
            <a:r>
              <a:rPr lang="en-US" sz="1200" dirty="0" smtClean="0"/>
              <a:t>Emery High School </a:t>
            </a:r>
          </a:p>
          <a:p>
            <a:pPr marL="0">
              <a:buNone/>
            </a:pPr>
            <a:r>
              <a:rPr lang="en-US" sz="1200" dirty="0" smtClean="0"/>
              <a:t> </a:t>
            </a:r>
          </a:p>
          <a:p>
            <a:pPr marL="0">
              <a:buNone/>
            </a:pPr>
            <a:r>
              <a:rPr lang="en-US" sz="1200" u="sng" dirty="0" smtClean="0"/>
              <a:t>Garfield County School District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Bryce Valley High School</a:t>
            </a:r>
            <a:br>
              <a:rPr lang="en-US" sz="1200" dirty="0" smtClean="0"/>
            </a:br>
            <a:r>
              <a:rPr lang="en-US" sz="1200" dirty="0" smtClean="0"/>
              <a:t>Escalante High School</a:t>
            </a:r>
            <a:br>
              <a:rPr lang="en-US" sz="1200" dirty="0" smtClean="0"/>
            </a:br>
            <a:r>
              <a:rPr lang="en-US" sz="1200" dirty="0" smtClean="0"/>
              <a:t>Panguitch High School</a:t>
            </a:r>
          </a:p>
          <a:p>
            <a:pPr marL="0">
              <a:buNone/>
            </a:pPr>
            <a:r>
              <a:rPr lang="en-US" sz="1200" dirty="0" smtClean="0"/>
              <a:t> </a:t>
            </a:r>
          </a:p>
          <a:p>
            <a:pPr marL="0">
              <a:buNone/>
            </a:pPr>
            <a:r>
              <a:rPr lang="en-US" sz="1200" u="sng" dirty="0" smtClean="0"/>
              <a:t>Kane County School District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Kanab High School</a:t>
            </a:r>
            <a:br>
              <a:rPr lang="en-US" sz="1200" dirty="0" smtClean="0"/>
            </a:br>
            <a:r>
              <a:rPr lang="en-US" sz="1200" dirty="0" smtClean="0"/>
              <a:t>Valley High School</a:t>
            </a:r>
            <a:br>
              <a:rPr lang="en-US" sz="1200" dirty="0" smtClean="0"/>
            </a:br>
            <a:r>
              <a:rPr lang="en-US" sz="1200" dirty="0" smtClean="0"/>
              <a:t>Lake Powell School</a:t>
            </a:r>
          </a:p>
          <a:p>
            <a:pPr marL="0">
              <a:buNone/>
            </a:pPr>
            <a:r>
              <a:rPr lang="en-US" sz="1200" dirty="0" smtClean="0"/>
              <a:t> </a:t>
            </a:r>
          </a:p>
          <a:p>
            <a:pPr marL="0">
              <a:buNone/>
            </a:pPr>
            <a:endParaRPr lang="en-US" sz="1200" u="sng" dirty="0" smtClean="0"/>
          </a:p>
          <a:p>
            <a:pPr marL="0">
              <a:buNone/>
            </a:pPr>
            <a:r>
              <a:rPr lang="en-US" sz="1200" u="sng" dirty="0" smtClean="0"/>
              <a:t>Salt Lake City School District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East High School</a:t>
            </a:r>
            <a:br>
              <a:rPr lang="en-US" sz="1200" dirty="0" smtClean="0"/>
            </a:br>
            <a:r>
              <a:rPr lang="en-US" sz="1200" dirty="0" smtClean="0"/>
              <a:t>West High School</a:t>
            </a:r>
            <a:br>
              <a:rPr lang="en-US" sz="1200" dirty="0" smtClean="0"/>
            </a:br>
            <a:r>
              <a:rPr lang="en-US" sz="1200" dirty="0" smtClean="0"/>
              <a:t>Highland High School</a:t>
            </a:r>
            <a:br>
              <a:rPr lang="en-US" sz="1200" dirty="0" smtClean="0"/>
            </a:br>
            <a:r>
              <a:rPr lang="en-US" sz="1200" dirty="0" smtClean="0"/>
              <a:t>Horizonte Instruction Training Center</a:t>
            </a:r>
          </a:p>
          <a:p>
            <a:pPr marL="0">
              <a:buNone/>
            </a:pPr>
            <a:endParaRPr lang="en-US" sz="1200" dirty="0" smtClean="0"/>
          </a:p>
          <a:p>
            <a:pPr marL="0">
              <a:buNone/>
            </a:pPr>
            <a:r>
              <a:rPr lang="en-US" sz="1200" dirty="0" smtClean="0"/>
              <a:t>Duchesne High School</a:t>
            </a:r>
          </a:p>
          <a:p>
            <a:pPr marL="0">
              <a:spcBef>
                <a:spcPts val="0"/>
              </a:spcBef>
              <a:buNone/>
            </a:pPr>
            <a:endParaRPr lang="en-US" sz="1200" dirty="0" smtClean="0"/>
          </a:p>
          <a:p>
            <a:pPr marL="0">
              <a:spcBef>
                <a:spcPts val="0"/>
              </a:spcBef>
              <a:buNone/>
            </a:pPr>
            <a:r>
              <a:rPr lang="en-US" sz="1200" dirty="0" smtClean="0"/>
              <a:t>Grand County High School</a:t>
            </a:r>
            <a:br>
              <a:rPr lang="en-US" sz="1200" dirty="0" smtClean="0"/>
            </a:br>
            <a:endParaRPr lang="en-US" sz="1200" dirty="0" smtClean="0"/>
          </a:p>
          <a:p>
            <a:pPr marL="0">
              <a:spcBef>
                <a:spcPts val="0"/>
              </a:spcBef>
              <a:buNone/>
            </a:pPr>
            <a:r>
              <a:rPr lang="en-US" sz="1200" dirty="0" smtClean="0"/>
              <a:t>Logan High School</a:t>
            </a:r>
            <a:br>
              <a:rPr lang="en-US" sz="1200" dirty="0" smtClean="0"/>
            </a:br>
            <a:endParaRPr lang="en-US" sz="1200" dirty="0" smtClean="0"/>
          </a:p>
          <a:p>
            <a:pPr marL="0">
              <a:spcBef>
                <a:spcPts val="0"/>
              </a:spcBef>
              <a:buNone/>
            </a:pPr>
            <a:r>
              <a:rPr lang="en-US" sz="1200" dirty="0" smtClean="0"/>
              <a:t>Morgan High School</a:t>
            </a:r>
          </a:p>
          <a:p>
            <a:pPr marL="0">
              <a:spcBef>
                <a:spcPts val="0"/>
              </a:spcBef>
              <a:buNone/>
            </a:pPr>
            <a:endParaRPr lang="en-US" sz="1200" dirty="0" smtClean="0"/>
          </a:p>
          <a:p>
            <a:pPr marL="0">
              <a:spcBef>
                <a:spcPts val="0"/>
              </a:spcBef>
              <a:buNone/>
            </a:pPr>
            <a:r>
              <a:rPr lang="en-US" sz="1200" dirty="0" smtClean="0"/>
              <a:t>North Summit High School</a:t>
            </a:r>
            <a:br>
              <a:rPr lang="en-US" sz="1200" dirty="0" smtClean="0"/>
            </a:br>
            <a:endParaRPr lang="en-US" sz="1200" dirty="0" smtClean="0"/>
          </a:p>
          <a:p>
            <a:pPr marL="0">
              <a:spcBef>
                <a:spcPts val="0"/>
              </a:spcBef>
              <a:buNone/>
            </a:pPr>
            <a:r>
              <a:rPr lang="en-US" sz="1200" dirty="0" smtClean="0"/>
              <a:t>Rich High School</a:t>
            </a:r>
          </a:p>
          <a:p>
            <a:pPr marL="0">
              <a:spcBef>
                <a:spcPts val="0"/>
              </a:spcBef>
              <a:buNone/>
            </a:pPr>
            <a:endParaRPr lang="en-US" sz="1200" dirty="0" smtClean="0"/>
          </a:p>
          <a:p>
            <a:pPr marL="0">
              <a:spcBef>
                <a:spcPts val="0"/>
              </a:spcBef>
              <a:buNone/>
            </a:pPr>
            <a:r>
              <a:rPr lang="en-US" sz="1200" dirty="0" smtClean="0"/>
              <a:t>South Summit High School</a:t>
            </a:r>
          </a:p>
          <a:p>
            <a:pPr marL="0">
              <a:spcBef>
                <a:spcPts val="0"/>
              </a:spcBef>
              <a:buNone/>
            </a:pPr>
            <a:endParaRPr lang="en-US" sz="1200" dirty="0" smtClean="0">
              <a:hlinkClick r:id="rId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UEO Schools served (34) . . 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88770" y="6108545"/>
            <a:ext cx="2034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UEO Sample Site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842642"/>
          </a:xfrm>
        </p:spPr>
        <p:txBody>
          <a:bodyPr/>
          <a:lstStyle/>
          <a:p>
            <a:r>
              <a:rPr lang="en-US" dirty="0" smtClean="0"/>
              <a:t>As of today 263 students have applied and/or taking courses.</a:t>
            </a:r>
          </a:p>
          <a:p>
            <a:endParaRPr lang="en-US" dirty="0" smtClean="0"/>
          </a:p>
          <a:p>
            <a:r>
              <a:rPr lang="en-US" dirty="0" smtClean="0"/>
              <a:t> The curriculum being used this year is Utah Electronic High School curriculum.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UEO students served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2850299"/>
          </a:xfrm>
        </p:spPr>
        <p:txBody>
          <a:bodyPr>
            <a:normAutofit fontScale="92500" lnSpcReduction="20000"/>
          </a:bodyPr>
          <a:lstStyle/>
          <a:p>
            <a:r>
              <a:rPr lang="en-US" sz="2300" dirty="0" smtClean="0"/>
              <a:t>Davis, Granite, Jordan, Murray, Nebo, Park City,</a:t>
            </a:r>
          </a:p>
          <a:p>
            <a:pPr>
              <a:buNone/>
            </a:pPr>
            <a:r>
              <a:rPr lang="en-US" sz="2300" dirty="0" smtClean="0"/>
              <a:t>and Tooele School Districts</a:t>
            </a:r>
          </a:p>
          <a:p>
            <a:pPr>
              <a:buNone/>
            </a:pPr>
            <a:endParaRPr lang="en-US" sz="2300" dirty="0" smtClean="0"/>
          </a:p>
          <a:p>
            <a:r>
              <a:rPr lang="en-US" sz="2400" dirty="0" smtClean="0"/>
              <a:t>As of today approximately 600 students have applied and are taking courses.</a:t>
            </a:r>
          </a:p>
          <a:p>
            <a:endParaRPr lang="en-US" sz="2400" dirty="0" smtClean="0"/>
          </a:p>
          <a:p>
            <a:r>
              <a:rPr lang="en-US" sz="2400" dirty="0" smtClean="0"/>
              <a:t> The curriculum being used is a modified and enhanced version Utah Electronic High School designed on the Canvas Learning Management System</a:t>
            </a:r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Utah Students Connect</a:t>
            </a:r>
            <a:endParaRPr lang="en-US" dirty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2297" y="4778775"/>
            <a:ext cx="3340466" cy="12321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3200" dirty="0" smtClean="0"/>
              <a:t>Payment for an Electronic High School course.</a:t>
            </a:r>
          </a:p>
          <a:p>
            <a:pPr marL="624078" indent="-514350">
              <a:buNone/>
            </a:pPr>
            <a:r>
              <a:rPr lang="en-US" sz="3200" b="1" dirty="0" smtClean="0"/>
              <a:t>(1) (a) The Electronic High School shall receive payment for an eligible student's enrollment in an online course as provided by Sections 53A-15-1206 through 53A-15-1208 .</a:t>
            </a:r>
          </a:p>
          <a:p>
            <a:pPr marL="624078" indent="-514350">
              <a:buNone/>
            </a:pPr>
            <a:r>
              <a:rPr lang="en-US" sz="3200" b="1" dirty="0" smtClean="0"/>
              <a:t>    (b) For fiscal year 2012-13, a private or home school student whose custodial parent or legal guardian is a resident of Utah may enroll in an Electronic High School course subject to the availability of funds appropriated by the Legislature for that purpose.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r>
              <a:rPr lang="en-US" sz="3200" b="1" dirty="0" smtClean="0"/>
              <a:t>(2) A student whose custodial parent or legal guardian is not a resident of Utah may enroll in an Electronic High School course for a fee set by the board, provided that the course can accommodate additional students.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r>
              <a:rPr lang="en-US" sz="3200" dirty="0" smtClean="0"/>
              <a:t>Now districts will need to pay for courses, so . . 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EHS and SB65—the impact. </a:t>
            </a:r>
            <a:br>
              <a:rPr lang="en-US" sz="4400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318339"/>
          </a:xfrm>
        </p:spPr>
        <p:txBody>
          <a:bodyPr numCol="3">
            <a:noAutofit/>
          </a:bodyPr>
          <a:lstStyle/>
          <a:p>
            <a:pPr>
              <a:buNone/>
            </a:pPr>
            <a:r>
              <a:rPr lang="en-US" sz="1400" dirty="0" smtClean="0"/>
              <a:t>Alpine District 	1,049</a:t>
            </a:r>
          </a:p>
          <a:p>
            <a:pPr>
              <a:buNone/>
            </a:pPr>
            <a:r>
              <a:rPr lang="en-US" sz="1400" dirty="0" smtClean="0"/>
              <a:t>Beaver District 	10</a:t>
            </a:r>
          </a:p>
          <a:p>
            <a:pPr>
              <a:buNone/>
            </a:pPr>
            <a:r>
              <a:rPr lang="en-US" sz="1400" dirty="0" smtClean="0"/>
              <a:t>Box Elder District 	168</a:t>
            </a:r>
          </a:p>
          <a:p>
            <a:pPr>
              <a:buNone/>
            </a:pPr>
            <a:r>
              <a:rPr lang="en-US" sz="1400" dirty="0" smtClean="0"/>
              <a:t>Cache District 	104</a:t>
            </a:r>
          </a:p>
          <a:p>
            <a:pPr>
              <a:buNone/>
            </a:pPr>
            <a:r>
              <a:rPr lang="en-US" sz="1400" dirty="0" smtClean="0"/>
              <a:t>Canyons District 	491</a:t>
            </a:r>
          </a:p>
          <a:p>
            <a:pPr>
              <a:buNone/>
            </a:pPr>
            <a:r>
              <a:rPr lang="en-US" sz="1400" dirty="0" smtClean="0"/>
              <a:t>Carbon District 	30</a:t>
            </a:r>
          </a:p>
          <a:p>
            <a:pPr>
              <a:buNone/>
            </a:pPr>
            <a:r>
              <a:rPr lang="en-US" sz="1400" dirty="0" smtClean="0"/>
              <a:t>Charter 		73</a:t>
            </a:r>
          </a:p>
          <a:p>
            <a:pPr>
              <a:buNone/>
            </a:pPr>
            <a:r>
              <a:rPr lang="en-US" sz="1400" dirty="0" smtClean="0"/>
              <a:t>Daggett District 	1</a:t>
            </a:r>
          </a:p>
          <a:p>
            <a:pPr>
              <a:buNone/>
            </a:pPr>
            <a:r>
              <a:rPr lang="en-US" sz="1400" dirty="0" smtClean="0"/>
              <a:t>Davis District 	1,287</a:t>
            </a:r>
          </a:p>
          <a:p>
            <a:pPr>
              <a:buNone/>
            </a:pPr>
            <a:r>
              <a:rPr lang="en-US" sz="1400" dirty="0" smtClean="0"/>
              <a:t>Duchesne District 	47</a:t>
            </a:r>
          </a:p>
          <a:p>
            <a:pPr>
              <a:buNone/>
            </a:pPr>
            <a:r>
              <a:rPr lang="en-US" sz="1400" dirty="0" smtClean="0"/>
              <a:t>EHS Grad Track 	71</a:t>
            </a:r>
          </a:p>
          <a:p>
            <a:pPr>
              <a:buNone/>
            </a:pPr>
            <a:r>
              <a:rPr lang="en-US" sz="1400" dirty="0" smtClean="0"/>
              <a:t>Emery District 	70</a:t>
            </a:r>
          </a:p>
          <a:p>
            <a:pPr>
              <a:buNone/>
            </a:pPr>
            <a:r>
              <a:rPr lang="en-US" sz="1400" dirty="0" smtClean="0"/>
              <a:t>Grand District 	7</a:t>
            </a:r>
          </a:p>
          <a:p>
            <a:pPr>
              <a:buNone/>
            </a:pPr>
            <a:r>
              <a:rPr lang="en-US" sz="1400" dirty="0" smtClean="0"/>
              <a:t>Granite District 	871</a:t>
            </a:r>
          </a:p>
          <a:p>
            <a:pPr>
              <a:buNone/>
            </a:pPr>
            <a:r>
              <a:rPr lang="en-US" sz="1400" dirty="0" smtClean="0"/>
              <a:t>Iron District 	67</a:t>
            </a:r>
          </a:p>
          <a:p>
            <a:pPr>
              <a:buNone/>
            </a:pPr>
            <a:r>
              <a:rPr lang="en-US" sz="1400" dirty="0" smtClean="0"/>
              <a:t>Jordan District 	403</a:t>
            </a:r>
          </a:p>
          <a:p>
            <a:pPr>
              <a:buNone/>
            </a:pPr>
            <a:r>
              <a:rPr lang="en-US" sz="1400" dirty="0" smtClean="0"/>
              <a:t>Juab District 	44</a:t>
            </a:r>
          </a:p>
          <a:p>
            <a:pPr>
              <a:buNone/>
            </a:pPr>
            <a:r>
              <a:rPr lang="en-US" sz="1400" dirty="0" smtClean="0"/>
              <a:t>Kane District 	16</a:t>
            </a:r>
          </a:p>
          <a:p>
            <a:pPr>
              <a:buNone/>
            </a:pPr>
            <a:r>
              <a:rPr lang="en-US" sz="1400" dirty="0" smtClean="0"/>
              <a:t>Logan City District 	68</a:t>
            </a:r>
          </a:p>
          <a:p>
            <a:pPr>
              <a:buNone/>
            </a:pPr>
            <a:r>
              <a:rPr lang="en-US" sz="1400" dirty="0" smtClean="0"/>
              <a:t>Millard District 	15</a:t>
            </a:r>
          </a:p>
          <a:p>
            <a:pPr>
              <a:buNone/>
            </a:pPr>
            <a:r>
              <a:rPr lang="en-US" sz="1400" dirty="0" smtClean="0"/>
              <a:t>Morgan District 	19</a:t>
            </a:r>
          </a:p>
          <a:p>
            <a:pPr>
              <a:buNone/>
            </a:pPr>
            <a:r>
              <a:rPr lang="en-US" sz="1400" dirty="0" smtClean="0"/>
              <a:t>Murray District	50</a:t>
            </a:r>
          </a:p>
          <a:p>
            <a:pPr>
              <a:buNone/>
            </a:pPr>
            <a:r>
              <a:rPr lang="en-US" sz="1400" dirty="0" smtClean="0"/>
              <a:t>Nebo District 	282</a:t>
            </a:r>
          </a:p>
          <a:p>
            <a:pPr>
              <a:buNone/>
            </a:pPr>
            <a:r>
              <a:rPr lang="en-US" sz="1400" dirty="0" smtClean="0"/>
              <a:t>North Sanpete 	32</a:t>
            </a:r>
          </a:p>
          <a:p>
            <a:pPr>
              <a:buNone/>
            </a:pPr>
            <a:r>
              <a:rPr lang="en-US" sz="1400" dirty="0" smtClean="0"/>
              <a:t>North Summit 	9</a:t>
            </a:r>
          </a:p>
          <a:p>
            <a:pPr>
              <a:buNone/>
            </a:pPr>
            <a:r>
              <a:rPr lang="en-US" sz="1400" dirty="0" smtClean="0"/>
              <a:t>Ogden City District 	34</a:t>
            </a:r>
          </a:p>
          <a:p>
            <a:pPr>
              <a:buNone/>
            </a:pPr>
            <a:r>
              <a:rPr lang="en-US" sz="1400" dirty="0" smtClean="0"/>
              <a:t>Park City District 	277</a:t>
            </a:r>
          </a:p>
          <a:p>
            <a:pPr>
              <a:buNone/>
            </a:pPr>
            <a:r>
              <a:rPr lang="en-US" sz="1400" dirty="0" smtClean="0"/>
              <a:t>Piute District 	16</a:t>
            </a:r>
          </a:p>
          <a:p>
            <a:pPr>
              <a:buNone/>
            </a:pPr>
            <a:r>
              <a:rPr lang="en-US" sz="1400" dirty="0" smtClean="0"/>
              <a:t>Private 		99</a:t>
            </a:r>
          </a:p>
          <a:p>
            <a:pPr>
              <a:buNone/>
            </a:pPr>
            <a:r>
              <a:rPr lang="en-US" sz="1400" dirty="0" smtClean="0"/>
              <a:t>Provo City District 	165</a:t>
            </a:r>
          </a:p>
          <a:p>
            <a:pPr>
              <a:buNone/>
            </a:pPr>
            <a:r>
              <a:rPr lang="en-US" sz="1400" dirty="0" smtClean="0"/>
              <a:t>Rich District 	1</a:t>
            </a:r>
          </a:p>
          <a:p>
            <a:pPr>
              <a:buNone/>
            </a:pPr>
            <a:r>
              <a:rPr lang="en-US" sz="1400" dirty="0" smtClean="0"/>
              <a:t>Salt Lake District 	259</a:t>
            </a:r>
          </a:p>
          <a:p>
            <a:pPr>
              <a:buNone/>
            </a:pPr>
            <a:r>
              <a:rPr lang="en-US" sz="1400" dirty="0" smtClean="0"/>
              <a:t>San Juan District 	45</a:t>
            </a:r>
          </a:p>
          <a:p>
            <a:pPr>
              <a:buNone/>
            </a:pPr>
            <a:r>
              <a:rPr lang="en-US" sz="1400" dirty="0" smtClean="0"/>
              <a:t>Sevier District 	62</a:t>
            </a:r>
          </a:p>
          <a:p>
            <a:pPr>
              <a:buNone/>
            </a:pPr>
            <a:r>
              <a:rPr lang="en-US" sz="1400" dirty="0" smtClean="0"/>
              <a:t>South Sanpete 	36</a:t>
            </a:r>
          </a:p>
          <a:p>
            <a:pPr>
              <a:buNone/>
            </a:pPr>
            <a:r>
              <a:rPr lang="en-US" sz="1400" dirty="0" smtClean="0"/>
              <a:t>South Summit 	44</a:t>
            </a:r>
          </a:p>
          <a:p>
            <a:pPr>
              <a:buNone/>
            </a:pPr>
            <a:r>
              <a:rPr lang="en-US" sz="1400" dirty="0" smtClean="0"/>
              <a:t>Tintic District 	1</a:t>
            </a:r>
          </a:p>
          <a:p>
            <a:pPr>
              <a:buNone/>
            </a:pPr>
            <a:r>
              <a:rPr lang="en-US" sz="1400" dirty="0" smtClean="0"/>
              <a:t>Tooele District 	105</a:t>
            </a:r>
          </a:p>
          <a:p>
            <a:pPr>
              <a:buNone/>
            </a:pPr>
            <a:r>
              <a:rPr lang="en-US" sz="1400" dirty="0" smtClean="0"/>
              <a:t>Uintah District 	90</a:t>
            </a:r>
          </a:p>
          <a:p>
            <a:pPr>
              <a:buNone/>
            </a:pPr>
            <a:r>
              <a:rPr lang="en-US" sz="1400" dirty="0" smtClean="0"/>
              <a:t>Wasatch District 	71</a:t>
            </a:r>
          </a:p>
          <a:p>
            <a:pPr>
              <a:buNone/>
            </a:pPr>
            <a:r>
              <a:rPr lang="en-US" sz="1400" dirty="0" smtClean="0"/>
              <a:t>Washington District 	167</a:t>
            </a:r>
          </a:p>
          <a:p>
            <a:pPr>
              <a:buNone/>
            </a:pPr>
            <a:r>
              <a:rPr lang="en-US" sz="1400" dirty="0" smtClean="0"/>
              <a:t>Wayne District 	10</a:t>
            </a:r>
          </a:p>
          <a:p>
            <a:pPr>
              <a:buNone/>
            </a:pPr>
            <a:r>
              <a:rPr lang="en-US" sz="1400" dirty="0" smtClean="0"/>
              <a:t>Weber District 	373</a:t>
            </a: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EHS Credits Awarded by District</a:t>
            </a:r>
            <a:br>
              <a:rPr lang="en-US" sz="3200" dirty="0" smtClean="0"/>
            </a:br>
            <a:r>
              <a:rPr lang="en-US" sz="3200" dirty="0" smtClean="0"/>
              <a:t>July 1, 2011 – December 5, 2011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7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9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2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398</TotalTime>
  <Words>1199</Words>
  <Application>Microsoft Macintosh PowerPoint</Application>
  <PresentationFormat>On-screen Show (4:3)</PresentationFormat>
  <Paragraphs>187</Paragraphs>
  <Slides>13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Welcome USBA Members</vt:lpstr>
      <vt:lpstr>. . . in review</vt:lpstr>
      <vt:lpstr>…and SB65 creates the potential loss of local funds . . .</vt:lpstr>
      <vt:lpstr>SB65 – The Proactive Response</vt:lpstr>
      <vt:lpstr>UEO Schools served (34) . . .</vt:lpstr>
      <vt:lpstr>UEO students served</vt:lpstr>
      <vt:lpstr>Utah Students Connect</vt:lpstr>
      <vt:lpstr> EHS and SB65—the impact.  </vt:lpstr>
      <vt:lpstr>EHS Credits Awarded by District July 1, 2011 – December 5, 2011</vt:lpstr>
      <vt:lpstr>Utah Electronic High School .25 credits earned July-Dec 1, 2011</vt:lpstr>
      <vt:lpstr>Now calculate the potential loss . . .</vt:lpstr>
      <vt:lpstr>What is our focus moving forward?</vt:lpstr>
      <vt:lpstr>Questions  . . 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USBA Members</dc:title>
  <dc:creator>KENNETH</dc:creator>
  <cp:lastModifiedBy>KENNETH</cp:lastModifiedBy>
  <cp:revision>31</cp:revision>
  <dcterms:created xsi:type="dcterms:W3CDTF">2012-01-14T19:18:55Z</dcterms:created>
  <dcterms:modified xsi:type="dcterms:W3CDTF">2012-01-14T19:20:28Z</dcterms:modified>
</cp:coreProperties>
</file>