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37"/>
  </p:handoutMasterIdLst>
  <p:sldIdLst>
    <p:sldId id="256" r:id="rId2"/>
    <p:sldId id="272" r:id="rId3"/>
    <p:sldId id="273" r:id="rId4"/>
    <p:sldId id="274" r:id="rId5"/>
    <p:sldId id="266" r:id="rId6"/>
    <p:sldId id="267" r:id="rId7"/>
    <p:sldId id="268" r:id="rId8"/>
    <p:sldId id="269" r:id="rId9"/>
    <p:sldId id="304" r:id="rId10"/>
    <p:sldId id="270" r:id="rId11"/>
    <p:sldId id="302" r:id="rId12"/>
    <p:sldId id="303" r:id="rId13"/>
    <p:sldId id="297" r:id="rId14"/>
    <p:sldId id="271" r:id="rId15"/>
    <p:sldId id="275" r:id="rId16"/>
    <p:sldId id="276" r:id="rId17"/>
    <p:sldId id="277" r:id="rId18"/>
    <p:sldId id="279" r:id="rId19"/>
    <p:sldId id="280" r:id="rId20"/>
    <p:sldId id="281" r:id="rId21"/>
    <p:sldId id="282" r:id="rId22"/>
    <p:sldId id="283" r:id="rId23"/>
    <p:sldId id="284" r:id="rId24"/>
    <p:sldId id="285" r:id="rId25"/>
    <p:sldId id="286" r:id="rId26"/>
    <p:sldId id="287" r:id="rId27"/>
    <p:sldId id="288" r:id="rId28"/>
    <p:sldId id="289" r:id="rId29"/>
    <p:sldId id="290" r:id="rId30"/>
    <p:sldId id="291" r:id="rId31"/>
    <p:sldId id="292" r:id="rId32"/>
    <p:sldId id="293" r:id="rId33"/>
    <p:sldId id="294" r:id="rId34"/>
    <p:sldId id="295" r:id="rId35"/>
    <p:sldId id="296" r:id="rId36"/>
  </p:sldIdLst>
  <p:sldSz cx="9144000" cy="6858000" type="screen4x3"/>
  <p:notesSz cx="6985000" cy="9271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1" autoAdjust="0"/>
    <p:restoredTop sz="94660"/>
  </p:normalViewPr>
  <p:slideViewPr>
    <p:cSldViewPr snapToGrid="0">
      <p:cViewPr varScale="1">
        <p:scale>
          <a:sx n="86" d="100"/>
          <a:sy n="86" d="100"/>
        </p:scale>
        <p:origin x="570"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nancy.karpowitz\My%20Documents\Nancy's%20Files\2011-\JSD%20CCGP%20Steering%20Committee\Data%20Projects\District%20Wide%20PIP%20Summary%20Data%202012-201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'4th Term'!$J$1</c:f>
              <c:strCache>
                <c:ptCount val="1"/>
                <c:pt idx="0">
                  <c:v>% of Invitees Who Said They Would Enroll</c:v>
                </c:pt>
              </c:strCache>
            </c:strRef>
          </c:tx>
          <c:invertIfNegative val="0"/>
          <c:cat>
            <c:strRef>
              <c:f>'4th Term'!$I$2:$I$9</c:f>
              <c:strCache>
                <c:ptCount val="8"/>
                <c:pt idx="0">
                  <c:v>Bingham High</c:v>
                </c:pt>
                <c:pt idx="1">
                  <c:v>Riverton High</c:v>
                </c:pt>
                <c:pt idx="2">
                  <c:v>Herriman High</c:v>
                </c:pt>
                <c:pt idx="3">
                  <c:v>West Jordan High </c:v>
                </c:pt>
                <c:pt idx="4">
                  <c:v>Elkridge</c:v>
                </c:pt>
                <c:pt idx="5">
                  <c:v>Joel P. Jensen</c:v>
                </c:pt>
                <c:pt idx="6">
                  <c:v>Oquirrh Hills Middle</c:v>
                </c:pt>
                <c:pt idx="7">
                  <c:v>South Hills</c:v>
                </c:pt>
              </c:strCache>
            </c:strRef>
          </c:cat>
          <c:val>
            <c:numRef>
              <c:f>'4th Term'!$J$2:$J$9</c:f>
              <c:numCache>
                <c:formatCode>0%</c:formatCode>
                <c:ptCount val="8"/>
                <c:pt idx="0">
                  <c:v>0.60606060606060663</c:v>
                </c:pt>
                <c:pt idx="1">
                  <c:v>0.78571428571428559</c:v>
                </c:pt>
                <c:pt idx="2">
                  <c:v>0.63013698630136949</c:v>
                </c:pt>
                <c:pt idx="3">
                  <c:v>0.68750000000000011</c:v>
                </c:pt>
                <c:pt idx="4">
                  <c:v>0.95652173913043481</c:v>
                </c:pt>
                <c:pt idx="5">
                  <c:v>0.8125</c:v>
                </c:pt>
                <c:pt idx="6">
                  <c:v>1</c:v>
                </c:pt>
                <c:pt idx="7">
                  <c:v>0.5</c:v>
                </c:pt>
              </c:numCache>
            </c:numRef>
          </c:val>
        </c:ser>
        <c:ser>
          <c:idx val="1"/>
          <c:order val="1"/>
          <c:tx>
            <c:strRef>
              <c:f>'4th Term'!$K$1</c:f>
              <c:strCache>
                <c:ptCount val="1"/>
                <c:pt idx="0">
                  <c:v>% of Invitees Who Actually Enrolled 1st Quarter</c:v>
                </c:pt>
              </c:strCache>
            </c:strRef>
          </c:tx>
          <c:invertIfNegative val="0"/>
          <c:cat>
            <c:strRef>
              <c:f>'4th Term'!$I$2:$I$9</c:f>
              <c:strCache>
                <c:ptCount val="8"/>
                <c:pt idx="0">
                  <c:v>Bingham High</c:v>
                </c:pt>
                <c:pt idx="1">
                  <c:v>Riverton High</c:v>
                </c:pt>
                <c:pt idx="2">
                  <c:v>Herriman High</c:v>
                </c:pt>
                <c:pt idx="3">
                  <c:v>West Jordan High </c:v>
                </c:pt>
                <c:pt idx="4">
                  <c:v>Elkridge</c:v>
                </c:pt>
                <c:pt idx="5">
                  <c:v>Joel P. Jensen</c:v>
                </c:pt>
                <c:pt idx="6">
                  <c:v>Oquirrh Hills Middle</c:v>
                </c:pt>
                <c:pt idx="7">
                  <c:v>South Hills</c:v>
                </c:pt>
              </c:strCache>
            </c:strRef>
          </c:cat>
          <c:val>
            <c:numRef>
              <c:f>'4th Term'!$K$2:$K$9</c:f>
              <c:numCache>
                <c:formatCode>0%</c:formatCode>
                <c:ptCount val="8"/>
                <c:pt idx="0">
                  <c:v>0.39393939393939453</c:v>
                </c:pt>
                <c:pt idx="1">
                  <c:v>0.28571428571428636</c:v>
                </c:pt>
                <c:pt idx="2">
                  <c:v>0.54794520547945313</c:v>
                </c:pt>
                <c:pt idx="3">
                  <c:v>0.625000000000001</c:v>
                </c:pt>
                <c:pt idx="4">
                  <c:v>0.3188405797101459</c:v>
                </c:pt>
                <c:pt idx="5">
                  <c:v>0.750000000000001</c:v>
                </c:pt>
                <c:pt idx="6">
                  <c:v>0.88888888888888895</c:v>
                </c:pt>
                <c:pt idx="7">
                  <c:v>0.25</c:v>
                </c:pt>
              </c:numCache>
            </c:numRef>
          </c:val>
        </c:ser>
        <c:ser>
          <c:idx val="2"/>
          <c:order val="2"/>
          <c:tx>
            <c:strRef>
              <c:f>'4th Term'!$L$1</c:f>
              <c:strCache>
                <c:ptCount val="1"/>
                <c:pt idx="0">
                  <c:v>% of Invitees Still Enrolled 4th  Quarter</c:v>
                </c:pt>
              </c:strCache>
            </c:strRef>
          </c:tx>
          <c:invertIfNegative val="0"/>
          <c:cat>
            <c:strRef>
              <c:f>'4th Term'!$I$2:$I$9</c:f>
              <c:strCache>
                <c:ptCount val="8"/>
                <c:pt idx="0">
                  <c:v>Bingham High</c:v>
                </c:pt>
                <c:pt idx="1">
                  <c:v>Riverton High</c:v>
                </c:pt>
                <c:pt idx="2">
                  <c:v>Herriman High</c:v>
                </c:pt>
                <c:pt idx="3">
                  <c:v>West Jordan High </c:v>
                </c:pt>
                <c:pt idx="4">
                  <c:v>Elkridge</c:v>
                </c:pt>
                <c:pt idx="5">
                  <c:v>Joel P. Jensen</c:v>
                </c:pt>
                <c:pt idx="6">
                  <c:v>Oquirrh Hills Middle</c:v>
                </c:pt>
                <c:pt idx="7">
                  <c:v>South Hills</c:v>
                </c:pt>
              </c:strCache>
            </c:strRef>
          </c:cat>
          <c:val>
            <c:numRef>
              <c:f>'4th Term'!$L$2:$L$9</c:f>
              <c:numCache>
                <c:formatCode>0%</c:formatCode>
                <c:ptCount val="8"/>
                <c:pt idx="0">
                  <c:v>0.36363636363636381</c:v>
                </c:pt>
                <c:pt idx="1">
                  <c:v>0.28571428571428636</c:v>
                </c:pt>
                <c:pt idx="2">
                  <c:v>0.54794520547945313</c:v>
                </c:pt>
                <c:pt idx="3">
                  <c:v>0.43750000000000044</c:v>
                </c:pt>
                <c:pt idx="4">
                  <c:v>0.3188405797101459</c:v>
                </c:pt>
                <c:pt idx="5">
                  <c:v>0.68750000000000011</c:v>
                </c:pt>
                <c:pt idx="6">
                  <c:v>0.77777777777777868</c:v>
                </c:pt>
                <c:pt idx="7">
                  <c:v>0.25</c:v>
                </c:pt>
              </c:numCache>
            </c:numRef>
          </c:val>
        </c:ser>
        <c:dLbls>
          <c:showLegendKey val="0"/>
          <c:showVal val="0"/>
          <c:showCatName val="0"/>
          <c:showSerName val="0"/>
          <c:showPercent val="0"/>
          <c:showBubbleSize val="0"/>
        </c:dLbls>
        <c:gapWidth val="150"/>
        <c:axId val="160896472"/>
        <c:axId val="160896856"/>
      </c:barChart>
      <c:catAx>
        <c:axId val="160896472"/>
        <c:scaling>
          <c:orientation val="minMax"/>
        </c:scaling>
        <c:delete val="0"/>
        <c:axPos val="b"/>
        <c:numFmt formatCode="General" sourceLinked="0"/>
        <c:majorTickMark val="out"/>
        <c:minorTickMark val="none"/>
        <c:tickLblPos val="nextTo"/>
        <c:crossAx val="160896856"/>
        <c:crosses val="autoZero"/>
        <c:auto val="1"/>
        <c:lblAlgn val="ctr"/>
        <c:lblOffset val="100"/>
        <c:noMultiLvlLbl val="0"/>
      </c:catAx>
      <c:valAx>
        <c:axId val="160896856"/>
        <c:scaling>
          <c:orientation val="minMax"/>
        </c:scaling>
        <c:delete val="0"/>
        <c:axPos val="l"/>
        <c:majorGridlines/>
        <c:numFmt formatCode="0%" sourceLinked="1"/>
        <c:majorTickMark val="out"/>
        <c:minorTickMark val="none"/>
        <c:tickLblPos val="nextTo"/>
        <c:crossAx val="160896472"/>
        <c:crosses val="autoZero"/>
        <c:crossBetween val="between"/>
      </c:valAx>
      <c:spPr>
        <a:solidFill>
          <a:schemeClr val="tx1"/>
        </a:solidFill>
      </c:spPr>
    </c:plotArea>
    <c:legend>
      <c:legendPos val="r"/>
      <c:overlay val="0"/>
    </c:legend>
    <c:plotVisOnly val="1"/>
    <c:dispBlanksAs val="gap"/>
    <c:showDLblsOverMax val="0"/>
  </c:chart>
  <c:spPr>
    <a:solidFill>
      <a:schemeClr val="tx1"/>
    </a:solidFill>
    <a:ln>
      <a:solidFill>
        <a:schemeClr val="tx1"/>
      </a:solidFill>
    </a:ln>
  </c:spPr>
  <c:txPr>
    <a:bodyPr/>
    <a:lstStyle/>
    <a:p>
      <a:pPr>
        <a:defRPr>
          <a:solidFill>
            <a:schemeClr val="bg1"/>
          </a:solidFill>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5160"/>
          </a:xfrm>
          <a:prstGeom prst="rect">
            <a:avLst/>
          </a:prstGeom>
        </p:spPr>
        <p:txBody>
          <a:bodyPr vert="horz" lIns="92885" tIns="46442" rIns="92885" bIns="46442" rtlCol="0"/>
          <a:lstStyle>
            <a:lvl1pPr algn="l">
              <a:defRPr sz="1200"/>
            </a:lvl1pPr>
          </a:lstStyle>
          <a:p>
            <a:endParaRPr lang="en-US"/>
          </a:p>
        </p:txBody>
      </p:sp>
      <p:sp>
        <p:nvSpPr>
          <p:cNvPr id="3" name="Date Placeholder 2"/>
          <p:cNvSpPr>
            <a:spLocks noGrp="1"/>
          </p:cNvSpPr>
          <p:nvPr>
            <p:ph type="dt" sz="quarter" idx="1"/>
          </p:nvPr>
        </p:nvSpPr>
        <p:spPr>
          <a:xfrm>
            <a:off x="3956550" y="0"/>
            <a:ext cx="3026833" cy="465160"/>
          </a:xfrm>
          <a:prstGeom prst="rect">
            <a:avLst/>
          </a:prstGeom>
        </p:spPr>
        <p:txBody>
          <a:bodyPr vert="horz" lIns="92885" tIns="46442" rIns="92885" bIns="46442" rtlCol="0"/>
          <a:lstStyle>
            <a:lvl1pPr algn="r">
              <a:defRPr sz="1200"/>
            </a:lvl1pPr>
          </a:lstStyle>
          <a:p>
            <a:fld id="{8F042B0C-0708-4C28-8918-D4A2E3992F97}" type="datetimeFigureOut">
              <a:rPr lang="en-US" smtClean="0"/>
              <a:pPr/>
              <a:t>1/12/2015</a:t>
            </a:fld>
            <a:endParaRPr lang="en-US"/>
          </a:p>
        </p:txBody>
      </p:sp>
      <p:sp>
        <p:nvSpPr>
          <p:cNvPr id="4" name="Footer Placeholder 3"/>
          <p:cNvSpPr>
            <a:spLocks noGrp="1"/>
          </p:cNvSpPr>
          <p:nvPr>
            <p:ph type="ftr" sz="quarter" idx="2"/>
          </p:nvPr>
        </p:nvSpPr>
        <p:spPr>
          <a:xfrm>
            <a:off x="0" y="8805841"/>
            <a:ext cx="3026833" cy="465159"/>
          </a:xfrm>
          <a:prstGeom prst="rect">
            <a:avLst/>
          </a:prstGeom>
        </p:spPr>
        <p:txBody>
          <a:bodyPr vert="horz" lIns="92885" tIns="46442" rIns="92885" bIns="46442" rtlCol="0" anchor="b"/>
          <a:lstStyle>
            <a:lvl1pPr algn="l">
              <a:defRPr sz="1200"/>
            </a:lvl1pPr>
          </a:lstStyle>
          <a:p>
            <a:endParaRPr lang="en-US"/>
          </a:p>
        </p:txBody>
      </p:sp>
      <p:sp>
        <p:nvSpPr>
          <p:cNvPr id="5" name="Slide Number Placeholder 4"/>
          <p:cNvSpPr>
            <a:spLocks noGrp="1"/>
          </p:cNvSpPr>
          <p:nvPr>
            <p:ph type="sldNum" sz="quarter" idx="3"/>
          </p:nvPr>
        </p:nvSpPr>
        <p:spPr>
          <a:xfrm>
            <a:off x="3956550" y="8805841"/>
            <a:ext cx="3026833" cy="465159"/>
          </a:xfrm>
          <a:prstGeom prst="rect">
            <a:avLst/>
          </a:prstGeom>
        </p:spPr>
        <p:txBody>
          <a:bodyPr vert="horz" lIns="92885" tIns="46442" rIns="92885" bIns="46442" rtlCol="0" anchor="b"/>
          <a:lstStyle>
            <a:lvl1pPr algn="r">
              <a:defRPr sz="1200"/>
            </a:lvl1pPr>
          </a:lstStyle>
          <a:p>
            <a:fld id="{E75B5D22-C473-40F2-A59F-BA2D63FC5B27}" type="slidenum">
              <a:rPr lang="en-US" smtClean="0"/>
              <a:pPr/>
              <a:t>‹#›</a:t>
            </a:fld>
            <a:endParaRPr lang="en-US"/>
          </a:p>
        </p:txBody>
      </p:sp>
    </p:spTree>
    <p:extLst>
      <p:ext uri="{BB962C8B-B14F-4D97-AF65-F5344CB8AC3E}">
        <p14:creationId xmlns:p14="http://schemas.microsoft.com/office/powerpoint/2010/main" val="179198278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F3B96D7-D271-4BF6-A86C-0C3FEC44AD8A}" type="datetimeFigureOut">
              <a:rPr lang="en-US" smtClean="0"/>
              <a:pPr/>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B17C28-2D44-4542-98B1-0AB5EC521381}" type="slidenum">
              <a:rPr lang="en-US" smtClean="0"/>
              <a:pPr/>
              <a:t>‹#›</a:t>
            </a:fld>
            <a:endParaRPr lang="en-US"/>
          </a:p>
        </p:txBody>
      </p:sp>
    </p:spTree>
    <p:extLst>
      <p:ext uri="{BB962C8B-B14F-4D97-AF65-F5344CB8AC3E}">
        <p14:creationId xmlns:p14="http://schemas.microsoft.com/office/powerpoint/2010/main" val="19427680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F3B96D7-D271-4BF6-A86C-0C3FEC44AD8A}" type="datetimeFigureOut">
              <a:rPr lang="en-US" smtClean="0"/>
              <a:pPr/>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B17C28-2D44-4542-98B1-0AB5EC521381}" type="slidenum">
              <a:rPr lang="en-US" smtClean="0"/>
              <a:pPr/>
              <a:t>‹#›</a:t>
            </a:fld>
            <a:endParaRPr lang="en-US"/>
          </a:p>
        </p:txBody>
      </p:sp>
    </p:spTree>
    <p:extLst>
      <p:ext uri="{BB962C8B-B14F-4D97-AF65-F5344CB8AC3E}">
        <p14:creationId xmlns:p14="http://schemas.microsoft.com/office/powerpoint/2010/main" val="22852093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F3B96D7-D271-4BF6-A86C-0C3FEC44AD8A}" type="datetimeFigureOut">
              <a:rPr lang="en-US" smtClean="0"/>
              <a:pPr/>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B17C28-2D44-4542-98B1-0AB5EC521381}" type="slidenum">
              <a:rPr lang="en-US" smtClean="0"/>
              <a:pPr/>
              <a:t>‹#›</a:t>
            </a:fld>
            <a:endParaRPr lang="en-US"/>
          </a:p>
        </p:txBody>
      </p:sp>
    </p:spTree>
    <p:extLst>
      <p:ext uri="{BB962C8B-B14F-4D97-AF65-F5344CB8AC3E}">
        <p14:creationId xmlns:p14="http://schemas.microsoft.com/office/powerpoint/2010/main" val="25015522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F3B96D7-D271-4BF6-A86C-0C3FEC44AD8A}" type="datetimeFigureOut">
              <a:rPr lang="en-US" smtClean="0"/>
              <a:pPr/>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B17C28-2D44-4542-98B1-0AB5EC521381}" type="slidenum">
              <a:rPr lang="en-US" smtClean="0"/>
              <a:pPr/>
              <a:t>‹#›</a:t>
            </a:fld>
            <a:endParaRPr lang="en-US"/>
          </a:p>
        </p:txBody>
      </p:sp>
    </p:spTree>
    <p:extLst>
      <p:ext uri="{BB962C8B-B14F-4D97-AF65-F5344CB8AC3E}">
        <p14:creationId xmlns:p14="http://schemas.microsoft.com/office/powerpoint/2010/main" val="3475994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3B96D7-D271-4BF6-A86C-0C3FEC44AD8A}" type="datetimeFigureOut">
              <a:rPr lang="en-US" smtClean="0"/>
              <a:pPr/>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B17C28-2D44-4542-98B1-0AB5EC521381}" type="slidenum">
              <a:rPr lang="en-US" smtClean="0"/>
              <a:pPr/>
              <a:t>‹#›</a:t>
            </a:fld>
            <a:endParaRPr lang="en-US"/>
          </a:p>
        </p:txBody>
      </p:sp>
    </p:spTree>
    <p:extLst>
      <p:ext uri="{BB962C8B-B14F-4D97-AF65-F5344CB8AC3E}">
        <p14:creationId xmlns:p14="http://schemas.microsoft.com/office/powerpoint/2010/main" val="3996877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F3B96D7-D271-4BF6-A86C-0C3FEC44AD8A}" type="datetimeFigureOut">
              <a:rPr lang="en-US" smtClean="0"/>
              <a:pPr/>
              <a:t>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B17C28-2D44-4542-98B1-0AB5EC521381}" type="slidenum">
              <a:rPr lang="en-US" smtClean="0"/>
              <a:pPr/>
              <a:t>‹#›</a:t>
            </a:fld>
            <a:endParaRPr lang="en-US"/>
          </a:p>
        </p:txBody>
      </p:sp>
    </p:spTree>
    <p:extLst>
      <p:ext uri="{BB962C8B-B14F-4D97-AF65-F5344CB8AC3E}">
        <p14:creationId xmlns:p14="http://schemas.microsoft.com/office/powerpoint/2010/main" val="3783539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F3B96D7-D271-4BF6-A86C-0C3FEC44AD8A}" type="datetimeFigureOut">
              <a:rPr lang="en-US" smtClean="0"/>
              <a:pPr/>
              <a:t>1/12/2015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B17C28-2D44-4542-98B1-0AB5EC521381}" type="slidenum">
              <a:rPr lang="en-US" smtClean="0"/>
              <a:pPr/>
              <a:t>‹#›</a:t>
            </a:fld>
            <a:endParaRPr lang="en-US"/>
          </a:p>
        </p:txBody>
      </p:sp>
    </p:spTree>
    <p:extLst>
      <p:ext uri="{BB962C8B-B14F-4D97-AF65-F5344CB8AC3E}">
        <p14:creationId xmlns:p14="http://schemas.microsoft.com/office/powerpoint/2010/main" val="12690322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F3B96D7-D271-4BF6-A86C-0C3FEC44AD8A}" type="datetimeFigureOut">
              <a:rPr lang="en-US" smtClean="0"/>
              <a:pPr/>
              <a:t>1/12/2015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B17C28-2D44-4542-98B1-0AB5EC521381}" type="slidenum">
              <a:rPr lang="en-US" smtClean="0"/>
              <a:pPr/>
              <a:t>‹#›</a:t>
            </a:fld>
            <a:endParaRPr lang="en-US"/>
          </a:p>
        </p:txBody>
      </p:sp>
    </p:spTree>
    <p:extLst>
      <p:ext uri="{BB962C8B-B14F-4D97-AF65-F5344CB8AC3E}">
        <p14:creationId xmlns:p14="http://schemas.microsoft.com/office/powerpoint/2010/main" val="20855001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3B96D7-D271-4BF6-A86C-0C3FEC44AD8A}" type="datetimeFigureOut">
              <a:rPr lang="en-US" smtClean="0"/>
              <a:pPr/>
              <a:t>1/12/2015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B17C28-2D44-4542-98B1-0AB5EC521381}" type="slidenum">
              <a:rPr lang="en-US" smtClean="0"/>
              <a:pPr/>
              <a:t>‹#›</a:t>
            </a:fld>
            <a:endParaRPr lang="en-US"/>
          </a:p>
        </p:txBody>
      </p:sp>
    </p:spTree>
    <p:extLst>
      <p:ext uri="{BB962C8B-B14F-4D97-AF65-F5344CB8AC3E}">
        <p14:creationId xmlns:p14="http://schemas.microsoft.com/office/powerpoint/2010/main" val="402940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3B96D7-D271-4BF6-A86C-0C3FEC44AD8A}" type="datetimeFigureOut">
              <a:rPr lang="en-US" smtClean="0"/>
              <a:pPr/>
              <a:t>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B17C28-2D44-4542-98B1-0AB5EC521381}" type="slidenum">
              <a:rPr lang="en-US" smtClean="0"/>
              <a:pPr/>
              <a:t>‹#›</a:t>
            </a:fld>
            <a:endParaRPr lang="en-US"/>
          </a:p>
        </p:txBody>
      </p:sp>
    </p:spTree>
    <p:extLst>
      <p:ext uri="{BB962C8B-B14F-4D97-AF65-F5344CB8AC3E}">
        <p14:creationId xmlns:p14="http://schemas.microsoft.com/office/powerpoint/2010/main" val="1361096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3B96D7-D271-4BF6-A86C-0C3FEC44AD8A}" type="datetimeFigureOut">
              <a:rPr lang="en-US" smtClean="0"/>
              <a:pPr/>
              <a:t>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B17C28-2D44-4542-98B1-0AB5EC521381}" type="slidenum">
              <a:rPr lang="en-US" smtClean="0"/>
              <a:pPr/>
              <a:t>‹#›</a:t>
            </a:fld>
            <a:endParaRPr lang="en-US"/>
          </a:p>
        </p:txBody>
      </p:sp>
    </p:spTree>
    <p:extLst>
      <p:ext uri="{BB962C8B-B14F-4D97-AF65-F5344CB8AC3E}">
        <p14:creationId xmlns:p14="http://schemas.microsoft.com/office/powerpoint/2010/main" val="30278563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3B96D7-D271-4BF6-A86C-0C3FEC44AD8A}" type="datetimeFigureOut">
              <a:rPr lang="en-US" smtClean="0"/>
              <a:pPr/>
              <a:t>1/12/2015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B17C28-2D44-4542-98B1-0AB5EC521381}" type="slidenum">
              <a:rPr lang="en-US" smtClean="0"/>
              <a:pPr/>
              <a:t>‹#›</a:t>
            </a:fld>
            <a:endParaRPr lang="en-US"/>
          </a:p>
        </p:txBody>
      </p:sp>
    </p:spTree>
    <p:extLst>
      <p:ext uri="{BB962C8B-B14F-4D97-AF65-F5344CB8AC3E}">
        <p14:creationId xmlns:p14="http://schemas.microsoft.com/office/powerpoint/2010/main" val="155773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utschoolcounselor.org/wp-content/uploads/2014/02/CCGP-report-to-USOE.pdf" TargetMode="External"/><Relationship Id="rId1" Type="http://schemas.openxmlformats.org/officeDocument/2006/relationships/slideLayout" Target="../slideLayouts/slideLayout2.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youtube.com/watch?v=Y8tYo_G5ldk" TargetMode="External"/><Relationship Id="rId1" Type="http://schemas.openxmlformats.org/officeDocument/2006/relationships/slideLayout" Target="../slideLayouts/slideLayout2.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chart" Target="../charts/chart1.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pn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18184" y="0"/>
            <a:ext cx="8501449" cy="3684128"/>
          </a:xfrm>
        </p:spPr>
        <p:txBody>
          <a:bodyPr>
            <a:normAutofit/>
          </a:bodyPr>
          <a:lstStyle/>
          <a:p>
            <a:r>
              <a:rPr lang="en-US" sz="6600" b="1" cap="small" dirty="0">
                <a:solidFill>
                  <a:schemeClr val="accent4"/>
                </a:solidFill>
              </a:rPr>
              <a:t>C</a:t>
            </a:r>
            <a:r>
              <a:rPr lang="en-US" sz="6600" b="1" cap="small" dirty="0" smtClean="0">
                <a:solidFill>
                  <a:schemeClr val="accent4"/>
                </a:solidFill>
              </a:rPr>
              <a:t>ounselors as Key Players in  School Success</a:t>
            </a:r>
            <a:br>
              <a:rPr lang="en-US" sz="6600" b="1" cap="small" dirty="0" smtClean="0">
                <a:solidFill>
                  <a:schemeClr val="accent4"/>
                </a:solidFill>
              </a:rPr>
            </a:br>
            <a:r>
              <a:rPr lang="en-US" sz="2400" b="1" cap="all" dirty="0" smtClean="0">
                <a:solidFill>
                  <a:schemeClr val="accent4"/>
                </a:solidFill>
              </a:rPr>
              <a:t>Utah </a:t>
            </a:r>
            <a:r>
              <a:rPr lang="en-US" sz="2400" b="1" cap="all" dirty="0">
                <a:solidFill>
                  <a:schemeClr val="accent4"/>
                </a:solidFill>
              </a:rPr>
              <a:t>School Boards Association, January 10, 2015</a:t>
            </a:r>
            <a:r>
              <a:rPr lang="en-US" sz="2400" cap="all" dirty="0">
                <a:solidFill>
                  <a:schemeClr val="accent4"/>
                </a:solidFill>
              </a:rPr>
              <a:t/>
            </a:r>
            <a:br>
              <a:rPr lang="en-US" sz="2400" cap="all" dirty="0">
                <a:solidFill>
                  <a:schemeClr val="accent4"/>
                </a:solidFill>
              </a:rPr>
            </a:br>
            <a:endParaRPr lang="en-US" sz="2400" b="1" cap="all" dirty="0">
              <a:solidFill>
                <a:schemeClr val="accent4"/>
              </a:solidFill>
            </a:endParaRPr>
          </a:p>
        </p:txBody>
      </p:sp>
      <p:sp>
        <p:nvSpPr>
          <p:cNvPr id="3" name="Subtitle 2"/>
          <p:cNvSpPr>
            <a:spLocks noGrp="1"/>
          </p:cNvSpPr>
          <p:nvPr>
            <p:ph type="subTitle" idx="1"/>
          </p:nvPr>
        </p:nvSpPr>
        <p:spPr>
          <a:xfrm>
            <a:off x="501801" y="3684128"/>
            <a:ext cx="8408021" cy="2219094"/>
          </a:xfrm>
        </p:spPr>
        <p:txBody>
          <a:bodyPr>
            <a:normAutofit/>
          </a:bodyPr>
          <a:lstStyle/>
          <a:p>
            <a:r>
              <a:rPr lang="en-US" sz="2000" cap="small" dirty="0" smtClean="0">
                <a:solidFill>
                  <a:schemeClr val="accent4"/>
                </a:solidFill>
              </a:rPr>
              <a:t>Introduction by:  Tami Pyfer, Education Advisor to the Governor</a:t>
            </a:r>
          </a:p>
          <a:p>
            <a:r>
              <a:rPr lang="en-US" sz="2000" cap="small" dirty="0" smtClean="0">
                <a:solidFill>
                  <a:schemeClr val="accent4"/>
                </a:solidFill>
              </a:rPr>
              <a:t>Presenters:</a:t>
            </a:r>
          </a:p>
          <a:p>
            <a:r>
              <a:rPr lang="en-US" sz="2000" cap="small" dirty="0" smtClean="0">
                <a:solidFill>
                  <a:schemeClr val="accent4"/>
                </a:solidFill>
              </a:rPr>
              <a:t>Camille Odell, Director, USU School Counselor Education Program</a:t>
            </a:r>
          </a:p>
          <a:p>
            <a:r>
              <a:rPr lang="en-US" sz="2000" cap="small" dirty="0" smtClean="0">
                <a:solidFill>
                  <a:schemeClr val="accent4"/>
                </a:solidFill>
              </a:rPr>
              <a:t>Darin Nielsen, Assistant Superintendent, Box Elder School District</a:t>
            </a:r>
          </a:p>
          <a:p>
            <a:r>
              <a:rPr lang="en-US" sz="2000" cap="small" dirty="0">
                <a:solidFill>
                  <a:schemeClr val="accent4"/>
                </a:solidFill>
              </a:rPr>
              <a:t>Nancy Karpowitz, Comprehensive Guidance Specialist, </a:t>
            </a:r>
            <a:r>
              <a:rPr lang="en-US" sz="2000" cap="small" dirty="0" smtClean="0">
                <a:solidFill>
                  <a:schemeClr val="accent4"/>
                </a:solidFill>
              </a:rPr>
              <a:t>Jordan school District</a:t>
            </a:r>
          </a:p>
          <a:p>
            <a:endParaRPr lang="en-US" sz="2000" cap="small" normalizeH="1" dirty="0" smtClean="0">
              <a:solidFill>
                <a:schemeClr val="bg1"/>
              </a:solidFill>
            </a:endParaRPr>
          </a:p>
          <a:p>
            <a:endParaRPr lang="en-US" cap="small" dirty="0">
              <a:solidFill>
                <a:schemeClr val="bg1"/>
              </a:solidFill>
            </a:endParaRPr>
          </a:p>
        </p:txBody>
      </p:sp>
      <p:pic>
        <p:nvPicPr>
          <p:cNvPr id="5" name="Picture 4"/>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4236274" y="5780558"/>
            <a:ext cx="939073" cy="930536"/>
          </a:xfrm>
          <a:prstGeom prst="rect">
            <a:avLst/>
          </a:prstGeom>
          <a:noFill/>
          <a:ln>
            <a:noFill/>
          </a:ln>
        </p:spPr>
      </p:pic>
    </p:spTree>
    <p:extLst>
      <p:ext uri="{BB962C8B-B14F-4D97-AF65-F5344CB8AC3E}">
        <p14:creationId xmlns:p14="http://schemas.microsoft.com/office/powerpoint/2010/main" val="12997054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5687" y="234176"/>
            <a:ext cx="8530683" cy="1438507"/>
          </a:xfrm>
        </p:spPr>
        <p:txBody>
          <a:bodyPr>
            <a:normAutofit/>
          </a:bodyPr>
          <a:lstStyle/>
          <a:p>
            <a:r>
              <a:rPr lang="en-US" sz="4800" dirty="0">
                <a:solidFill>
                  <a:schemeClr val="accent4"/>
                </a:solidFill>
              </a:rPr>
              <a:t>Research Support for School Counseling </a:t>
            </a:r>
          </a:p>
        </p:txBody>
      </p:sp>
      <p:sp>
        <p:nvSpPr>
          <p:cNvPr id="3" name="Content Placeholder 2"/>
          <p:cNvSpPr>
            <a:spLocks noGrp="1"/>
          </p:cNvSpPr>
          <p:nvPr>
            <p:ph idx="1"/>
          </p:nvPr>
        </p:nvSpPr>
        <p:spPr>
          <a:xfrm>
            <a:off x="345687" y="1817648"/>
            <a:ext cx="8530683" cy="4761571"/>
          </a:xfrm>
        </p:spPr>
        <p:txBody>
          <a:bodyPr/>
          <a:lstStyle/>
          <a:p>
            <a:endParaRPr lang="en-US" sz="4000" dirty="0" smtClean="0">
              <a:solidFill>
                <a:schemeClr val="bg1"/>
              </a:solidFill>
              <a:latin typeface="+mj-lt"/>
            </a:endParaRPr>
          </a:p>
          <a:p>
            <a:r>
              <a:rPr lang="en-US" sz="4000" dirty="0" smtClean="0">
                <a:solidFill>
                  <a:schemeClr val="bg1"/>
                </a:solidFill>
                <a:latin typeface="+mj-lt"/>
              </a:rPr>
              <a:t>Academic Achievement</a:t>
            </a:r>
          </a:p>
          <a:p>
            <a:r>
              <a:rPr lang="en-US" sz="4000" dirty="0" smtClean="0">
                <a:solidFill>
                  <a:schemeClr val="bg1"/>
                </a:solidFill>
                <a:latin typeface="+mj-lt"/>
              </a:rPr>
              <a:t>Dropout Prevention</a:t>
            </a:r>
          </a:p>
          <a:p>
            <a:r>
              <a:rPr lang="en-US" sz="4000" dirty="0" smtClean="0">
                <a:solidFill>
                  <a:schemeClr val="bg1"/>
                </a:solidFill>
                <a:latin typeface="+mj-lt"/>
              </a:rPr>
              <a:t>Promoting Positive Behaviors</a:t>
            </a:r>
          </a:p>
          <a:p>
            <a:r>
              <a:rPr lang="en-US" sz="4000" dirty="0" smtClean="0">
                <a:solidFill>
                  <a:schemeClr val="bg1"/>
                </a:solidFill>
                <a:latin typeface="+mj-lt"/>
              </a:rPr>
              <a:t>Improving Mental Health Functioning</a:t>
            </a:r>
          </a:p>
          <a:p>
            <a:pPr marL="0" indent="0">
              <a:buNone/>
            </a:pPr>
            <a:endParaRPr lang="en-US" dirty="0">
              <a:solidFill>
                <a:schemeClr val="accent4"/>
              </a:solidFill>
            </a:endParaRPr>
          </a:p>
        </p:txBody>
      </p:sp>
      <p:pic>
        <p:nvPicPr>
          <p:cNvPr id="7" name="Picture 6"/>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39792977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234" y="133604"/>
            <a:ext cx="8686800" cy="1371599"/>
          </a:xfrm>
        </p:spPr>
        <p:txBody>
          <a:bodyPr>
            <a:noAutofit/>
          </a:bodyPr>
          <a:lstStyle/>
          <a:p>
            <a:r>
              <a:rPr lang="en-US" sz="7200" dirty="0" smtClean="0">
                <a:solidFill>
                  <a:schemeClr val="accent4"/>
                </a:solidFill>
              </a:rPr>
              <a:t>Ratios Matter</a:t>
            </a:r>
            <a:endParaRPr lang="en-US" sz="7200" dirty="0">
              <a:solidFill>
                <a:schemeClr val="accent4"/>
              </a:solidFill>
            </a:endParaRPr>
          </a:p>
        </p:txBody>
      </p:sp>
      <p:sp>
        <p:nvSpPr>
          <p:cNvPr id="3" name="Content Placeholder 2"/>
          <p:cNvSpPr>
            <a:spLocks noGrp="1"/>
          </p:cNvSpPr>
          <p:nvPr>
            <p:ph idx="1"/>
          </p:nvPr>
        </p:nvSpPr>
        <p:spPr>
          <a:xfrm>
            <a:off x="312234" y="1895707"/>
            <a:ext cx="8552986" cy="4604642"/>
          </a:xfrm>
        </p:spPr>
        <p:txBody>
          <a:bodyPr>
            <a:normAutofit/>
          </a:bodyPr>
          <a:lstStyle/>
          <a:p>
            <a:pPr marL="0" indent="0">
              <a:buNone/>
            </a:pPr>
            <a:r>
              <a:rPr lang="en-US" dirty="0" smtClean="0">
                <a:solidFill>
                  <a:schemeClr val="bg1"/>
                </a:solidFill>
                <a:latin typeface="+mj-lt"/>
              </a:rPr>
              <a:t>Schools with better ratios had higher percentages of seniors graduating from high school, fewer disciplinary incidents, and better attendance rates.</a:t>
            </a:r>
          </a:p>
          <a:p>
            <a:pPr marL="0" indent="0">
              <a:buNone/>
            </a:pPr>
            <a:endParaRPr lang="en-US" dirty="0">
              <a:solidFill>
                <a:schemeClr val="bg1"/>
              </a:solidFill>
              <a:latin typeface="+mj-lt"/>
            </a:endParaRPr>
          </a:p>
          <a:p>
            <a:pPr marL="0" indent="0">
              <a:buNone/>
            </a:pPr>
            <a:r>
              <a:rPr lang="en-US" dirty="0" smtClean="0">
                <a:solidFill>
                  <a:schemeClr val="bg1"/>
                </a:solidFill>
                <a:latin typeface="+mj-lt"/>
              </a:rPr>
              <a:t>Particularly strong connections were evident in high poverty schools. (Lapan, p. 113)</a:t>
            </a:r>
          </a:p>
          <a:p>
            <a:pPr marL="0" indent="0">
              <a:buNone/>
            </a:pPr>
            <a:endParaRPr lang="en-US" dirty="0" smtClean="0">
              <a:solidFill>
                <a:schemeClr val="bg1"/>
              </a:solidFill>
              <a:latin typeface="+mj-lt"/>
            </a:endParaRPr>
          </a:p>
          <a:p>
            <a:pPr marL="0" indent="0">
              <a:buNone/>
            </a:pPr>
            <a:r>
              <a:rPr lang="en-US" dirty="0" smtClean="0">
                <a:solidFill>
                  <a:schemeClr val="bg1"/>
                </a:solidFill>
                <a:latin typeface="+mj-lt"/>
              </a:rPr>
              <a:t>Ratios were not related to attendance rates or ACT composite scores</a:t>
            </a:r>
          </a:p>
          <a:p>
            <a:pPr marL="0" indent="0">
              <a:buNone/>
            </a:pPr>
            <a:r>
              <a:rPr lang="en-US" sz="1500" dirty="0" smtClean="0">
                <a:solidFill>
                  <a:schemeClr val="bg1"/>
                </a:solidFill>
                <a:latin typeface="+mj-lt"/>
              </a:rPr>
              <a:t>Lapan, R.T., </a:t>
            </a:r>
            <a:r>
              <a:rPr lang="en-US" sz="1500" dirty="0" err="1" smtClean="0">
                <a:solidFill>
                  <a:schemeClr val="bg1"/>
                </a:solidFill>
                <a:latin typeface="+mj-lt"/>
              </a:rPr>
              <a:t>Gybers</a:t>
            </a:r>
            <a:r>
              <a:rPr lang="en-US" sz="1500" dirty="0" smtClean="0">
                <a:solidFill>
                  <a:schemeClr val="bg1"/>
                </a:solidFill>
                <a:latin typeface="+mj-lt"/>
              </a:rPr>
              <a:t>, N.C., Pierce, M.E. (2012) Missouri Professional School Counselors:  Ratios Matter, Especially in High Poverty Schools.  Professional School Counseling, 16(2), 108-116.</a:t>
            </a:r>
            <a:endParaRPr lang="en-US" sz="1500" dirty="0">
              <a:solidFill>
                <a:schemeClr val="bg1"/>
              </a:solidFill>
              <a:latin typeface="+mj-lt"/>
            </a:endParaRPr>
          </a:p>
          <a:p>
            <a:pPr marL="0" indent="0">
              <a:buNone/>
            </a:pPr>
            <a:endParaRPr lang="en-US" dirty="0" smtClean="0">
              <a:solidFill>
                <a:schemeClr val="bg1"/>
              </a:solidFill>
              <a:latin typeface="+mj-lt"/>
            </a:endParaRPr>
          </a:p>
        </p:txBody>
      </p:sp>
      <p:pic>
        <p:nvPicPr>
          <p:cNvPr id="7" name="Picture 6"/>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10930184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234" y="323385"/>
            <a:ext cx="8686800" cy="1371599"/>
          </a:xfrm>
        </p:spPr>
        <p:txBody>
          <a:bodyPr>
            <a:noAutofit/>
          </a:bodyPr>
          <a:lstStyle/>
          <a:p>
            <a:r>
              <a:rPr lang="en-US" sz="7200" dirty="0" smtClean="0">
                <a:solidFill>
                  <a:schemeClr val="accent4"/>
                </a:solidFill>
              </a:rPr>
              <a:t>Ratios Matter</a:t>
            </a:r>
            <a:endParaRPr lang="en-US" sz="7200" dirty="0">
              <a:solidFill>
                <a:schemeClr val="accent4"/>
              </a:solidFill>
            </a:endParaRPr>
          </a:p>
        </p:txBody>
      </p:sp>
      <p:sp>
        <p:nvSpPr>
          <p:cNvPr id="3" name="Content Placeholder 2"/>
          <p:cNvSpPr>
            <a:spLocks noGrp="1"/>
          </p:cNvSpPr>
          <p:nvPr>
            <p:ph idx="1"/>
          </p:nvPr>
        </p:nvSpPr>
        <p:spPr>
          <a:xfrm>
            <a:off x="312234" y="1895707"/>
            <a:ext cx="8552986" cy="4604642"/>
          </a:xfrm>
        </p:spPr>
        <p:txBody>
          <a:bodyPr>
            <a:normAutofit/>
          </a:bodyPr>
          <a:lstStyle/>
          <a:p>
            <a:pPr marL="0" indent="0">
              <a:buNone/>
            </a:pPr>
            <a:r>
              <a:rPr lang="en-US" dirty="0" smtClean="0">
                <a:solidFill>
                  <a:schemeClr val="bg1"/>
                </a:solidFill>
                <a:latin typeface="+mj-lt"/>
              </a:rPr>
              <a:t>When ratios meet ASCA recommendations, trained school counselors are un-encumbered with “non-guidance* tasks, and holistic development for all students (i.e., academic, social/emotional, and career development) is enhanced. </a:t>
            </a:r>
          </a:p>
          <a:p>
            <a:pPr marL="0" indent="0">
              <a:buNone/>
            </a:pPr>
            <a:endParaRPr lang="en-US" dirty="0">
              <a:solidFill>
                <a:schemeClr val="bg1"/>
              </a:solidFill>
              <a:latin typeface="+mj-lt"/>
            </a:endParaRPr>
          </a:p>
          <a:p>
            <a:pPr marL="0" indent="0">
              <a:buNone/>
            </a:pPr>
            <a:r>
              <a:rPr lang="en-US" dirty="0" smtClean="0">
                <a:solidFill>
                  <a:schemeClr val="accent1"/>
                </a:solidFill>
                <a:latin typeface="+mj-lt"/>
              </a:rPr>
              <a:t>Note:</a:t>
            </a:r>
            <a:r>
              <a:rPr lang="en-US" dirty="0" smtClean="0">
                <a:solidFill>
                  <a:schemeClr val="bg1"/>
                </a:solidFill>
                <a:latin typeface="+mj-lt"/>
              </a:rPr>
              <a:t>  Non-guidance responsibilities limited to  “fair share” activities </a:t>
            </a:r>
          </a:p>
          <a:p>
            <a:pPr marL="0" indent="0">
              <a:buNone/>
            </a:pPr>
            <a:endParaRPr lang="en-US" dirty="0" smtClean="0">
              <a:solidFill>
                <a:schemeClr val="bg1"/>
              </a:solidFill>
              <a:latin typeface="+mj-lt"/>
            </a:endParaRPr>
          </a:p>
          <a:p>
            <a:pPr marL="0" indent="0">
              <a:buNone/>
            </a:pPr>
            <a:r>
              <a:rPr lang="en-US" sz="1600" dirty="0" smtClean="0">
                <a:solidFill>
                  <a:schemeClr val="bg1"/>
                </a:solidFill>
              </a:rPr>
              <a:t>Lapan</a:t>
            </a:r>
            <a:r>
              <a:rPr lang="en-US" sz="1600" dirty="0">
                <a:solidFill>
                  <a:schemeClr val="bg1"/>
                </a:solidFill>
              </a:rPr>
              <a:t>, R.T., </a:t>
            </a:r>
            <a:r>
              <a:rPr lang="en-US" sz="1600" dirty="0" err="1">
                <a:solidFill>
                  <a:schemeClr val="bg1"/>
                </a:solidFill>
              </a:rPr>
              <a:t>Gybers</a:t>
            </a:r>
            <a:r>
              <a:rPr lang="en-US" sz="1600" dirty="0">
                <a:solidFill>
                  <a:schemeClr val="bg1"/>
                </a:solidFill>
              </a:rPr>
              <a:t>, N.C., Pierce, M.E. (2012) Missouri Professional School Counselors:  Ratios Matter, Especially in High Poverty Schools.  Professional School Counseling, 16(2), </a:t>
            </a:r>
            <a:r>
              <a:rPr lang="en-US" sz="1600" dirty="0" smtClean="0">
                <a:solidFill>
                  <a:schemeClr val="bg1"/>
                </a:solidFill>
              </a:rPr>
              <a:t>108-116</a:t>
            </a:r>
          </a:p>
          <a:p>
            <a:pPr marL="0" indent="0">
              <a:buNone/>
            </a:pPr>
            <a:endParaRPr lang="en-US" dirty="0" smtClean="0">
              <a:solidFill>
                <a:schemeClr val="bg1"/>
              </a:solidFill>
              <a:latin typeface="+mj-lt"/>
            </a:endParaRPr>
          </a:p>
          <a:p>
            <a:pPr marL="0" indent="0">
              <a:buNone/>
            </a:pPr>
            <a:endParaRPr lang="en-US" dirty="0" smtClean="0">
              <a:solidFill>
                <a:schemeClr val="bg1"/>
              </a:solidFill>
              <a:latin typeface="+mj-lt"/>
            </a:endParaRPr>
          </a:p>
        </p:txBody>
      </p:sp>
    </p:spTree>
    <p:extLst>
      <p:ext uri="{BB962C8B-B14F-4D97-AF65-F5344CB8AC3E}">
        <p14:creationId xmlns:p14="http://schemas.microsoft.com/office/powerpoint/2010/main" val="39393118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234" y="323385"/>
            <a:ext cx="8686800" cy="1371599"/>
          </a:xfrm>
        </p:spPr>
        <p:txBody>
          <a:bodyPr>
            <a:noAutofit/>
          </a:bodyPr>
          <a:lstStyle/>
          <a:p>
            <a:r>
              <a:rPr lang="en-US" sz="7200" dirty="0" smtClean="0">
                <a:solidFill>
                  <a:schemeClr val="accent4"/>
                </a:solidFill>
              </a:rPr>
              <a:t>Ratios Matter</a:t>
            </a:r>
            <a:endParaRPr lang="en-US" sz="7200" dirty="0">
              <a:solidFill>
                <a:schemeClr val="accent4"/>
              </a:solidFill>
            </a:endParaRPr>
          </a:p>
        </p:txBody>
      </p:sp>
      <p:sp>
        <p:nvSpPr>
          <p:cNvPr id="3" name="Content Placeholder 2"/>
          <p:cNvSpPr>
            <a:spLocks noGrp="1"/>
          </p:cNvSpPr>
          <p:nvPr>
            <p:ph idx="1"/>
          </p:nvPr>
        </p:nvSpPr>
        <p:spPr>
          <a:xfrm>
            <a:off x="312234" y="1895707"/>
            <a:ext cx="8552986" cy="4604642"/>
          </a:xfrm>
        </p:spPr>
        <p:txBody>
          <a:bodyPr>
            <a:normAutofit lnSpcReduction="10000"/>
          </a:bodyPr>
          <a:lstStyle/>
          <a:p>
            <a:pPr marL="0" indent="0">
              <a:buNone/>
            </a:pPr>
            <a:r>
              <a:rPr lang="en-US" sz="3600" dirty="0" smtClean="0">
                <a:solidFill>
                  <a:schemeClr val="bg1"/>
                </a:solidFill>
                <a:latin typeface="+mj-lt"/>
              </a:rPr>
              <a:t>American School Counselor Association (ASCA) recommends 1:250</a:t>
            </a:r>
          </a:p>
          <a:p>
            <a:pPr marL="0" indent="0">
              <a:buNone/>
            </a:pPr>
            <a:endParaRPr lang="en-US" sz="3600" dirty="0">
              <a:solidFill>
                <a:schemeClr val="bg1"/>
              </a:solidFill>
              <a:latin typeface="+mj-lt"/>
            </a:endParaRPr>
          </a:p>
          <a:p>
            <a:pPr marL="0" indent="0">
              <a:buNone/>
            </a:pPr>
            <a:r>
              <a:rPr lang="en-US" sz="3600" dirty="0" smtClean="0">
                <a:solidFill>
                  <a:schemeClr val="bg1"/>
                </a:solidFill>
                <a:latin typeface="+mj-lt"/>
              </a:rPr>
              <a:t>Utah law:  1:350</a:t>
            </a:r>
          </a:p>
          <a:p>
            <a:pPr marL="0" indent="0">
              <a:buNone/>
            </a:pPr>
            <a:endParaRPr lang="en-US" sz="3600" dirty="0">
              <a:solidFill>
                <a:schemeClr val="bg1"/>
              </a:solidFill>
              <a:latin typeface="+mj-lt"/>
            </a:endParaRPr>
          </a:p>
          <a:p>
            <a:pPr marL="0" indent="0">
              <a:buNone/>
            </a:pPr>
            <a:r>
              <a:rPr lang="en-US" sz="3600" dirty="0" smtClean="0">
                <a:solidFill>
                  <a:schemeClr val="bg1"/>
                </a:solidFill>
                <a:latin typeface="+mj-lt"/>
              </a:rPr>
              <a:t>Actual</a:t>
            </a:r>
            <a:r>
              <a:rPr lang="en-US" sz="3600" dirty="0">
                <a:solidFill>
                  <a:schemeClr val="bg1"/>
                </a:solidFill>
                <a:latin typeface="+mj-lt"/>
              </a:rPr>
              <a:t>:  </a:t>
            </a:r>
            <a:r>
              <a:rPr lang="en-US" sz="3600" dirty="0">
                <a:solidFill>
                  <a:schemeClr val="bg1"/>
                </a:solidFill>
                <a:latin typeface="+mj-lt"/>
                <a:hlinkClick r:id="rId2"/>
              </a:rPr>
              <a:t>http://www.utschoolcounselor.org/wp-content/uploads/2014/02/CCGP-report-to-USOE.pdf</a:t>
            </a:r>
            <a:endParaRPr lang="en-US" sz="3600" dirty="0" smtClean="0">
              <a:solidFill>
                <a:schemeClr val="bg1"/>
              </a:solidFill>
              <a:latin typeface="+mj-lt"/>
            </a:endParaRPr>
          </a:p>
        </p:txBody>
      </p:sp>
      <p:pic>
        <p:nvPicPr>
          <p:cNvPr id="7" name="Picture 6"/>
          <p:cNvPicPr>
            <a:picLocks noChangeAspect="1"/>
          </p:cNvPicPr>
          <p:nvPr/>
        </p:nvPicPr>
        <p:blipFill>
          <a:blip r:embed="rId3" cstate="print">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23609997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234" y="323385"/>
            <a:ext cx="8686800" cy="1371599"/>
          </a:xfrm>
        </p:spPr>
        <p:txBody>
          <a:bodyPr>
            <a:noAutofit/>
          </a:bodyPr>
          <a:lstStyle/>
          <a:p>
            <a:r>
              <a:rPr lang="en-US" dirty="0" smtClean="0">
                <a:solidFill>
                  <a:schemeClr val="accent4"/>
                </a:solidFill>
              </a:rPr>
              <a:t>Utah School Counselors – Improving Effectiveness and Climate</a:t>
            </a:r>
            <a:endParaRPr lang="en-US" dirty="0">
              <a:solidFill>
                <a:schemeClr val="accent4"/>
              </a:solidFill>
            </a:endParaRPr>
          </a:p>
        </p:txBody>
      </p:sp>
      <p:sp>
        <p:nvSpPr>
          <p:cNvPr id="3" name="Content Placeholder 2"/>
          <p:cNvSpPr>
            <a:spLocks noGrp="1"/>
          </p:cNvSpPr>
          <p:nvPr>
            <p:ph idx="1"/>
          </p:nvPr>
        </p:nvSpPr>
        <p:spPr>
          <a:xfrm>
            <a:off x="312234" y="1895707"/>
            <a:ext cx="8552986" cy="4604642"/>
          </a:xfrm>
        </p:spPr>
        <p:txBody>
          <a:bodyPr>
            <a:normAutofit/>
          </a:bodyPr>
          <a:lstStyle/>
          <a:p>
            <a:pPr marL="0" indent="0">
              <a:buNone/>
            </a:pPr>
            <a:r>
              <a:rPr lang="en-US" dirty="0" smtClean="0">
                <a:solidFill>
                  <a:schemeClr val="bg1"/>
                </a:solidFill>
                <a:latin typeface="+mj-lt"/>
              </a:rPr>
              <a:t>Implemented:</a:t>
            </a:r>
          </a:p>
          <a:p>
            <a:pPr marL="0" indent="0">
              <a:buNone/>
            </a:pPr>
            <a:r>
              <a:rPr lang="en-US" dirty="0" smtClean="0">
                <a:solidFill>
                  <a:schemeClr val="bg1"/>
                </a:solidFill>
                <a:latin typeface="+mj-lt"/>
              </a:rPr>
              <a:t>College and Career Readiness Training </a:t>
            </a:r>
          </a:p>
          <a:p>
            <a:pPr marL="0" indent="0">
              <a:buNone/>
            </a:pPr>
            <a:r>
              <a:rPr lang="en-US" dirty="0">
                <a:solidFill>
                  <a:schemeClr val="bg1"/>
                </a:solidFill>
                <a:latin typeface="+mj-lt"/>
              </a:rPr>
              <a:t>	</a:t>
            </a:r>
            <a:r>
              <a:rPr lang="en-US" dirty="0" smtClean="0">
                <a:solidFill>
                  <a:schemeClr val="bg1"/>
                </a:solidFill>
                <a:latin typeface="+mj-lt"/>
              </a:rPr>
              <a:t>Southern </a:t>
            </a:r>
            <a:r>
              <a:rPr lang="en-US" dirty="0">
                <a:solidFill>
                  <a:schemeClr val="bg1"/>
                </a:solidFill>
                <a:latin typeface="+mj-lt"/>
              </a:rPr>
              <a:t>Regional Education Board (SREB) College </a:t>
            </a:r>
            <a:r>
              <a:rPr lang="en-US" dirty="0" smtClean="0">
                <a:solidFill>
                  <a:schemeClr val="bg1"/>
                </a:solidFill>
                <a:latin typeface="+mj-lt"/>
              </a:rPr>
              <a:t>	and </a:t>
            </a:r>
            <a:r>
              <a:rPr lang="en-US" dirty="0">
                <a:solidFill>
                  <a:schemeClr val="bg1"/>
                </a:solidFill>
                <a:latin typeface="+mj-lt"/>
              </a:rPr>
              <a:t>Career Counseling Initiative (CCTI</a:t>
            </a:r>
            <a:r>
              <a:rPr lang="en-US" dirty="0" smtClean="0">
                <a:solidFill>
                  <a:schemeClr val="bg1"/>
                </a:solidFill>
                <a:latin typeface="+mj-lt"/>
              </a:rPr>
              <a:t>)</a:t>
            </a:r>
          </a:p>
          <a:p>
            <a:pPr marL="0" indent="0">
              <a:buNone/>
            </a:pPr>
            <a:r>
              <a:rPr lang="en-US" dirty="0" smtClean="0">
                <a:solidFill>
                  <a:schemeClr val="bg1"/>
                </a:solidFill>
                <a:latin typeface="+mj-lt"/>
              </a:rPr>
              <a:t>		Pre-Service</a:t>
            </a:r>
          </a:p>
          <a:p>
            <a:pPr marL="0" indent="0">
              <a:buNone/>
            </a:pPr>
            <a:r>
              <a:rPr lang="en-US" dirty="0" smtClean="0">
                <a:solidFill>
                  <a:schemeClr val="bg1"/>
                </a:solidFill>
                <a:latin typeface="+mj-lt"/>
              </a:rPr>
              <a:t>		Professional Development</a:t>
            </a:r>
          </a:p>
        </p:txBody>
      </p:sp>
      <p:pic>
        <p:nvPicPr>
          <p:cNvPr id="7" name="Picture 6"/>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8516463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420" y="345688"/>
            <a:ext cx="8742556" cy="1479937"/>
          </a:xfrm>
        </p:spPr>
        <p:txBody>
          <a:bodyPr>
            <a:noAutofit/>
          </a:bodyPr>
          <a:lstStyle/>
          <a:p>
            <a:r>
              <a:rPr lang="en-US" dirty="0">
                <a:solidFill>
                  <a:schemeClr val="accent4"/>
                </a:solidFill>
              </a:rPr>
              <a:t>Utah School Counselors – Improving Effectiveness and Climate</a:t>
            </a:r>
          </a:p>
        </p:txBody>
      </p:sp>
      <p:sp>
        <p:nvSpPr>
          <p:cNvPr id="3" name="Content Placeholder 2"/>
          <p:cNvSpPr>
            <a:spLocks noGrp="1"/>
          </p:cNvSpPr>
          <p:nvPr>
            <p:ph idx="1"/>
          </p:nvPr>
        </p:nvSpPr>
        <p:spPr>
          <a:xfrm>
            <a:off x="267628" y="2062975"/>
            <a:ext cx="8653347" cy="4549697"/>
          </a:xfrm>
        </p:spPr>
        <p:txBody>
          <a:bodyPr>
            <a:normAutofit fontScale="70000" lnSpcReduction="20000"/>
          </a:bodyPr>
          <a:lstStyle/>
          <a:p>
            <a:pPr marL="0" indent="0">
              <a:buNone/>
            </a:pPr>
            <a:r>
              <a:rPr lang="en-US" sz="5100" dirty="0" smtClean="0">
                <a:solidFill>
                  <a:schemeClr val="bg1"/>
                </a:solidFill>
                <a:latin typeface="+mj-lt"/>
              </a:rPr>
              <a:t>In the Pipeline:</a:t>
            </a:r>
          </a:p>
          <a:p>
            <a:pPr lvl="0"/>
            <a:r>
              <a:rPr lang="en-US" sz="4000" dirty="0">
                <a:solidFill>
                  <a:schemeClr val="bg1"/>
                </a:solidFill>
                <a:latin typeface="+mj-lt"/>
              </a:rPr>
              <a:t>Explore options and incentives for supporting CCR professional development and state certification for school counselors.   </a:t>
            </a:r>
            <a:endParaRPr lang="en-US" sz="4000" dirty="0" smtClean="0">
              <a:solidFill>
                <a:schemeClr val="bg1"/>
              </a:solidFill>
              <a:latin typeface="+mj-lt"/>
            </a:endParaRPr>
          </a:p>
          <a:p>
            <a:pPr lvl="0"/>
            <a:endParaRPr lang="en-US" sz="4000" dirty="0">
              <a:solidFill>
                <a:schemeClr val="bg1"/>
              </a:solidFill>
              <a:latin typeface="+mj-lt"/>
            </a:endParaRPr>
          </a:p>
          <a:p>
            <a:pPr lvl="0"/>
            <a:r>
              <a:rPr lang="en-US" sz="4000" dirty="0" smtClean="0">
                <a:solidFill>
                  <a:schemeClr val="bg1"/>
                </a:solidFill>
                <a:latin typeface="+mj-lt"/>
              </a:rPr>
              <a:t>Examples:  Expanded </a:t>
            </a:r>
            <a:r>
              <a:rPr lang="en-US" sz="4000" dirty="0">
                <a:solidFill>
                  <a:schemeClr val="bg1"/>
                </a:solidFill>
                <a:latin typeface="+mj-lt"/>
              </a:rPr>
              <a:t>LEA’s CCCI participation, USOE Basic </a:t>
            </a:r>
            <a:r>
              <a:rPr lang="en-US" sz="4000" dirty="0" smtClean="0">
                <a:solidFill>
                  <a:schemeClr val="bg1"/>
                </a:solidFill>
                <a:latin typeface="+mj-lt"/>
              </a:rPr>
              <a:t>Training</a:t>
            </a:r>
            <a:r>
              <a:rPr lang="en-US" sz="4000" dirty="0">
                <a:solidFill>
                  <a:schemeClr val="bg1"/>
                </a:solidFill>
                <a:latin typeface="+mj-lt"/>
              </a:rPr>
              <a:t>, Metro and CCCR advisory groups, lane </a:t>
            </a:r>
            <a:r>
              <a:rPr lang="en-US" sz="4000" dirty="0" smtClean="0">
                <a:solidFill>
                  <a:schemeClr val="bg1"/>
                </a:solidFill>
                <a:latin typeface="+mj-lt"/>
              </a:rPr>
              <a:t>change</a:t>
            </a:r>
            <a:r>
              <a:rPr lang="en-US" sz="4000" dirty="0">
                <a:solidFill>
                  <a:schemeClr val="bg1"/>
                </a:solidFill>
                <a:latin typeface="+mj-lt"/>
              </a:rPr>
              <a:t>, re-licensure, badges, certificate,  and/ or </a:t>
            </a:r>
            <a:r>
              <a:rPr lang="en-US" sz="4000" dirty="0" smtClean="0">
                <a:solidFill>
                  <a:schemeClr val="bg1"/>
                </a:solidFill>
                <a:latin typeface="+mj-lt"/>
              </a:rPr>
              <a:t>demonstrated </a:t>
            </a:r>
            <a:r>
              <a:rPr lang="en-US" sz="4000" dirty="0">
                <a:solidFill>
                  <a:schemeClr val="bg1"/>
                </a:solidFill>
                <a:latin typeface="+mj-lt"/>
              </a:rPr>
              <a:t>competency.</a:t>
            </a:r>
          </a:p>
          <a:p>
            <a:r>
              <a:rPr lang="en-US" sz="4000" dirty="0"/>
              <a:t>Revise administrator and principal training programs at UU and USU to</a:t>
            </a:r>
            <a:r>
              <a:rPr lang="en-US" dirty="0"/>
              <a:t> include CCR, CCCI training, role of school counselors and effective K-16 college advising partnerships.  Based on the foundational work at these two institutions, approach other state training programs</a:t>
            </a:r>
            <a:endParaRPr lang="en-US" dirty="0">
              <a:solidFill>
                <a:schemeClr val="bg1"/>
              </a:solidFill>
            </a:endParaRPr>
          </a:p>
        </p:txBody>
      </p:sp>
      <p:pic>
        <p:nvPicPr>
          <p:cNvPr id="7" name="Picture 6"/>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4504847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419" y="334537"/>
            <a:ext cx="8753707" cy="1393901"/>
          </a:xfrm>
        </p:spPr>
        <p:txBody>
          <a:bodyPr/>
          <a:lstStyle/>
          <a:p>
            <a:r>
              <a:rPr lang="en-US" dirty="0">
                <a:solidFill>
                  <a:schemeClr val="accent4"/>
                </a:solidFill>
              </a:rPr>
              <a:t>Utah School Counselors – Improving Effectiveness and Climate</a:t>
            </a:r>
          </a:p>
        </p:txBody>
      </p:sp>
      <p:sp>
        <p:nvSpPr>
          <p:cNvPr id="3" name="Content Placeholder 2"/>
          <p:cNvSpPr>
            <a:spLocks noGrp="1"/>
          </p:cNvSpPr>
          <p:nvPr>
            <p:ph idx="1"/>
          </p:nvPr>
        </p:nvSpPr>
        <p:spPr>
          <a:xfrm>
            <a:off x="178419" y="2007220"/>
            <a:ext cx="8753707" cy="4661209"/>
          </a:xfrm>
        </p:spPr>
        <p:txBody>
          <a:bodyPr/>
          <a:lstStyle/>
          <a:p>
            <a:pPr marL="0" lvl="0" indent="0">
              <a:buNone/>
            </a:pPr>
            <a:r>
              <a:rPr lang="en-US" sz="3200" dirty="0">
                <a:solidFill>
                  <a:schemeClr val="bg1"/>
                </a:solidFill>
              </a:rPr>
              <a:t>Revise administrator and principal training programs at UU and USU to include CCR, CCCI training, role of school counselors and effective K-16 college advising partnerships.  Based on the foundational work at these two institutions, approach other state training programs. </a:t>
            </a:r>
          </a:p>
          <a:p>
            <a:endParaRPr lang="en-US" dirty="0"/>
          </a:p>
        </p:txBody>
      </p:sp>
      <p:pic>
        <p:nvPicPr>
          <p:cNvPr id="7" name="Picture 6"/>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679127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234" y="130950"/>
            <a:ext cx="8686800" cy="1296406"/>
          </a:xfrm>
        </p:spPr>
        <p:txBody>
          <a:bodyPr>
            <a:normAutofit/>
          </a:bodyPr>
          <a:lstStyle/>
          <a:p>
            <a:r>
              <a:rPr lang="en-US" sz="5400" dirty="0" smtClean="0">
                <a:solidFill>
                  <a:schemeClr val="accent4"/>
                </a:solidFill>
              </a:rPr>
              <a:t>Commitment Impact Areas</a:t>
            </a:r>
            <a:endParaRPr lang="en-US" sz="5400" dirty="0">
              <a:solidFill>
                <a:schemeClr val="accent4"/>
              </a:solidFill>
            </a:endParaRPr>
          </a:p>
        </p:txBody>
      </p:sp>
      <p:sp>
        <p:nvSpPr>
          <p:cNvPr id="3" name="Content Placeholder 2"/>
          <p:cNvSpPr>
            <a:spLocks noGrp="1"/>
          </p:cNvSpPr>
          <p:nvPr>
            <p:ph idx="1"/>
          </p:nvPr>
        </p:nvSpPr>
        <p:spPr>
          <a:xfrm>
            <a:off x="312234" y="1605776"/>
            <a:ext cx="8686800" cy="5040351"/>
          </a:xfrm>
        </p:spPr>
        <p:txBody>
          <a:bodyPr>
            <a:normAutofit fontScale="70000" lnSpcReduction="20000"/>
          </a:bodyPr>
          <a:lstStyle/>
          <a:p>
            <a:pPr marL="0" indent="0">
              <a:buNone/>
            </a:pPr>
            <a:r>
              <a:rPr lang="en-US" b="1" u="sng" dirty="0" smtClean="0"/>
              <a:t>: </a:t>
            </a:r>
            <a:endParaRPr lang="en-US" dirty="0"/>
          </a:p>
          <a:p>
            <a:pPr marL="0" lvl="0" indent="0">
              <a:buNone/>
            </a:pPr>
            <a:r>
              <a:rPr lang="en-US" sz="3600" dirty="0">
                <a:solidFill>
                  <a:schemeClr val="accent4"/>
                </a:solidFill>
              </a:rPr>
              <a:t>Percentage increase of seniors completing a </a:t>
            </a:r>
            <a:r>
              <a:rPr lang="en-US" sz="3600" dirty="0" smtClean="0">
                <a:solidFill>
                  <a:schemeClr val="accent4"/>
                </a:solidFill>
              </a:rPr>
              <a:t>FAFSA  </a:t>
            </a:r>
            <a:endParaRPr lang="en-US" sz="3600" dirty="0">
              <a:solidFill>
                <a:schemeClr val="accent4"/>
              </a:solidFill>
            </a:endParaRPr>
          </a:p>
          <a:p>
            <a:pPr marL="0" indent="0">
              <a:buNone/>
            </a:pPr>
            <a:r>
              <a:rPr lang="en-US" sz="3100" b="1" i="1" dirty="0" smtClean="0">
                <a:solidFill>
                  <a:schemeClr val="bg1"/>
                </a:solidFill>
              </a:rPr>
              <a:t>	</a:t>
            </a:r>
            <a:r>
              <a:rPr lang="en-US" sz="3100" b="1" dirty="0" smtClean="0">
                <a:solidFill>
                  <a:schemeClr val="bg1"/>
                </a:solidFill>
                <a:latin typeface="+mj-lt"/>
              </a:rPr>
              <a:t>Utah </a:t>
            </a:r>
            <a:r>
              <a:rPr lang="en-US" sz="3100" b="1" dirty="0">
                <a:solidFill>
                  <a:schemeClr val="bg1"/>
                </a:solidFill>
                <a:latin typeface="+mj-lt"/>
              </a:rPr>
              <a:t>Goal:  Increase by 5% annually until </a:t>
            </a:r>
            <a:r>
              <a:rPr lang="en-US" sz="3100" b="1" dirty="0" smtClean="0">
                <a:solidFill>
                  <a:schemeClr val="bg1"/>
                </a:solidFill>
                <a:latin typeface="+mj-lt"/>
              </a:rPr>
              <a:t>2020</a:t>
            </a:r>
            <a:endParaRPr lang="en-US" sz="3100" dirty="0">
              <a:solidFill>
                <a:schemeClr val="bg1"/>
              </a:solidFill>
              <a:latin typeface="+mj-lt"/>
            </a:endParaRPr>
          </a:p>
          <a:p>
            <a:pPr marL="0" lvl="0" indent="0">
              <a:buNone/>
            </a:pPr>
            <a:r>
              <a:rPr lang="en-US" sz="3100" dirty="0">
                <a:solidFill>
                  <a:schemeClr val="accent4"/>
                </a:solidFill>
              </a:rPr>
              <a:t>Percentage increase number of seniors submitting college applications. </a:t>
            </a:r>
          </a:p>
          <a:p>
            <a:pPr marL="0" indent="0">
              <a:buNone/>
            </a:pPr>
            <a:r>
              <a:rPr lang="en-US" sz="3100" b="1" i="1" dirty="0" smtClean="0">
                <a:solidFill>
                  <a:schemeClr val="bg1"/>
                </a:solidFill>
              </a:rPr>
              <a:t>	</a:t>
            </a:r>
            <a:r>
              <a:rPr lang="en-US" sz="3100" b="1" dirty="0" smtClean="0">
                <a:solidFill>
                  <a:schemeClr val="bg1"/>
                </a:solidFill>
                <a:latin typeface="+mj-lt"/>
              </a:rPr>
              <a:t>Utah </a:t>
            </a:r>
            <a:r>
              <a:rPr lang="en-US" sz="3100" b="1" dirty="0">
                <a:solidFill>
                  <a:schemeClr val="bg1"/>
                </a:solidFill>
                <a:latin typeface="+mj-lt"/>
              </a:rPr>
              <a:t>Goal:  80% of high school seniors to submit a college </a:t>
            </a:r>
            <a:r>
              <a:rPr lang="en-US" sz="3100" b="1" dirty="0" smtClean="0">
                <a:solidFill>
                  <a:schemeClr val="bg1"/>
                </a:solidFill>
                <a:latin typeface="+mj-lt"/>
              </a:rPr>
              <a:t>	application </a:t>
            </a:r>
            <a:r>
              <a:rPr lang="en-US" sz="3100" b="1" dirty="0">
                <a:solidFill>
                  <a:schemeClr val="bg1"/>
                </a:solidFill>
                <a:latin typeface="+mj-lt"/>
              </a:rPr>
              <a:t>by year </a:t>
            </a:r>
            <a:r>
              <a:rPr lang="en-US" sz="3100" b="1" dirty="0" smtClean="0">
                <a:solidFill>
                  <a:schemeClr val="bg1"/>
                </a:solidFill>
                <a:latin typeface="+mj-lt"/>
              </a:rPr>
              <a:t>2020</a:t>
            </a:r>
            <a:endParaRPr lang="en-US" sz="3100" dirty="0">
              <a:solidFill>
                <a:schemeClr val="bg1"/>
              </a:solidFill>
              <a:latin typeface="+mj-lt"/>
            </a:endParaRPr>
          </a:p>
          <a:p>
            <a:pPr marL="0" lvl="0" indent="0">
              <a:buNone/>
            </a:pPr>
            <a:r>
              <a:rPr lang="en-US" sz="3100" dirty="0">
                <a:solidFill>
                  <a:schemeClr val="accent4"/>
                </a:solidFill>
              </a:rPr>
              <a:t>Reduction in the remediation needs of graduating </a:t>
            </a:r>
            <a:r>
              <a:rPr lang="en-US" sz="3100" dirty="0" smtClean="0">
                <a:solidFill>
                  <a:schemeClr val="accent4"/>
                </a:solidFill>
              </a:rPr>
              <a:t>seniors</a:t>
            </a:r>
            <a:endParaRPr lang="en-US" sz="3100" dirty="0">
              <a:solidFill>
                <a:schemeClr val="accent4"/>
              </a:solidFill>
            </a:endParaRPr>
          </a:p>
          <a:p>
            <a:pPr marL="0" indent="0">
              <a:buNone/>
            </a:pPr>
            <a:r>
              <a:rPr lang="en-US" sz="3100" b="1" i="1" dirty="0" smtClean="0">
                <a:solidFill>
                  <a:schemeClr val="bg1"/>
                </a:solidFill>
                <a:latin typeface="+mj-lt"/>
              </a:rPr>
              <a:t>	</a:t>
            </a:r>
            <a:r>
              <a:rPr lang="en-US" sz="3100" b="1" dirty="0" smtClean="0">
                <a:solidFill>
                  <a:schemeClr val="bg1"/>
                </a:solidFill>
                <a:latin typeface="+mj-lt"/>
              </a:rPr>
              <a:t>Utah </a:t>
            </a:r>
            <a:r>
              <a:rPr lang="en-US" sz="3100" b="1" dirty="0">
                <a:solidFill>
                  <a:schemeClr val="bg1"/>
                </a:solidFill>
                <a:latin typeface="+mj-lt"/>
              </a:rPr>
              <a:t>Goal:  Reduce the percentage of graduating seniors (who </a:t>
            </a:r>
            <a:r>
              <a:rPr lang="en-US" sz="3100" b="1" dirty="0" smtClean="0">
                <a:solidFill>
                  <a:schemeClr val="bg1"/>
                </a:solidFill>
                <a:latin typeface="+mj-lt"/>
              </a:rPr>
              <a:t>	enroll immediately </a:t>
            </a:r>
            <a:r>
              <a:rPr lang="en-US" sz="3100" b="1" dirty="0">
                <a:solidFill>
                  <a:schemeClr val="bg1"/>
                </a:solidFill>
                <a:latin typeface="+mj-lt"/>
              </a:rPr>
              <a:t>in college) who need remediation in English </a:t>
            </a:r>
            <a:r>
              <a:rPr lang="en-US" sz="3100" b="1" dirty="0" smtClean="0">
                <a:solidFill>
                  <a:schemeClr val="bg1"/>
                </a:solidFill>
                <a:latin typeface="+mj-lt"/>
              </a:rPr>
              <a:t>	and Math</a:t>
            </a:r>
            <a:r>
              <a:rPr lang="en-US" sz="3100" dirty="0">
                <a:solidFill>
                  <a:schemeClr val="bg1"/>
                </a:solidFill>
                <a:latin typeface="+mj-lt"/>
              </a:rPr>
              <a:t> </a:t>
            </a:r>
            <a:r>
              <a:rPr lang="en-US" sz="3100" b="1" dirty="0">
                <a:solidFill>
                  <a:schemeClr val="bg1"/>
                </a:solidFill>
                <a:latin typeface="+mj-lt"/>
              </a:rPr>
              <a:t> by 3% annually.    </a:t>
            </a:r>
            <a:r>
              <a:rPr lang="en-US" sz="3100" dirty="0">
                <a:solidFill>
                  <a:schemeClr val="bg1"/>
                </a:solidFill>
                <a:latin typeface="+mj-lt"/>
              </a:rPr>
              <a:t> </a:t>
            </a:r>
          </a:p>
          <a:p>
            <a:pPr marL="0" lvl="0" indent="0">
              <a:buNone/>
            </a:pPr>
            <a:r>
              <a:rPr lang="en-US" sz="3100" dirty="0">
                <a:solidFill>
                  <a:schemeClr val="accent4"/>
                </a:solidFill>
              </a:rPr>
              <a:t>Percentage of graduating seniors who enroll in postsecondary </a:t>
            </a:r>
            <a:r>
              <a:rPr lang="en-US" sz="3100" dirty="0" smtClean="0">
                <a:solidFill>
                  <a:schemeClr val="accent4"/>
                </a:solidFill>
              </a:rPr>
              <a:t>institutions</a:t>
            </a:r>
            <a:endParaRPr lang="en-US" sz="3100" dirty="0">
              <a:solidFill>
                <a:schemeClr val="accent4"/>
              </a:solidFill>
            </a:endParaRPr>
          </a:p>
          <a:p>
            <a:pPr marL="0" indent="0">
              <a:buNone/>
            </a:pPr>
            <a:r>
              <a:rPr lang="en-US" sz="3100" b="1" i="1" dirty="0" smtClean="0">
                <a:solidFill>
                  <a:schemeClr val="bg1"/>
                </a:solidFill>
                <a:latin typeface="+mj-lt"/>
              </a:rPr>
              <a:t>	</a:t>
            </a:r>
            <a:r>
              <a:rPr lang="en-US" sz="3100" b="1" dirty="0" smtClean="0">
                <a:solidFill>
                  <a:schemeClr val="bg1"/>
                </a:solidFill>
                <a:latin typeface="+mj-lt"/>
              </a:rPr>
              <a:t>Utah </a:t>
            </a:r>
            <a:r>
              <a:rPr lang="en-US" sz="3100" b="1" dirty="0">
                <a:solidFill>
                  <a:schemeClr val="bg1"/>
                </a:solidFill>
                <a:latin typeface="+mj-lt"/>
              </a:rPr>
              <a:t>Goal:  Increase by at least 2% annually until </a:t>
            </a:r>
            <a:r>
              <a:rPr lang="en-US" sz="3100" b="1" dirty="0" smtClean="0">
                <a:solidFill>
                  <a:schemeClr val="bg1"/>
                </a:solidFill>
                <a:latin typeface="+mj-lt"/>
              </a:rPr>
              <a:t>2020</a:t>
            </a:r>
            <a:endParaRPr lang="en-US" sz="3100" dirty="0">
              <a:solidFill>
                <a:schemeClr val="bg1"/>
              </a:solidFill>
              <a:latin typeface="+mj-lt"/>
            </a:endParaRPr>
          </a:p>
          <a:p>
            <a:pPr marL="0" indent="0">
              <a:buNone/>
            </a:pPr>
            <a:r>
              <a:rPr lang="en-US" dirty="0">
                <a:solidFill>
                  <a:schemeClr val="bg1"/>
                </a:solidFill>
              </a:rPr>
              <a:t> </a:t>
            </a:r>
            <a:r>
              <a:rPr lang="en-US" dirty="0" smtClean="0"/>
              <a:t>English</a:t>
            </a:r>
            <a:r>
              <a:rPr lang="en-US" dirty="0"/>
              <a:t>?</a:t>
            </a:r>
          </a:p>
          <a:p>
            <a:endParaRPr lang="en-US" dirty="0"/>
          </a:p>
        </p:txBody>
      </p:sp>
      <p:pic>
        <p:nvPicPr>
          <p:cNvPr id="7" name="Picture 6"/>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7245751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First Lady’s FAFSA Message </a:t>
            </a:r>
            <a:endParaRPr lang="en-US" dirty="0">
              <a:solidFill>
                <a:schemeClr val="accent4"/>
              </a:solidFill>
            </a:endParaRPr>
          </a:p>
        </p:txBody>
      </p:sp>
      <p:sp>
        <p:nvSpPr>
          <p:cNvPr id="3" name="Content Placeholder 2"/>
          <p:cNvSpPr>
            <a:spLocks noGrp="1"/>
          </p:cNvSpPr>
          <p:nvPr>
            <p:ph idx="1"/>
          </p:nvPr>
        </p:nvSpPr>
        <p:spPr/>
        <p:txBody>
          <a:bodyPr/>
          <a:lstStyle/>
          <a:p>
            <a:r>
              <a:rPr lang="en-US" dirty="0">
                <a:solidFill>
                  <a:schemeClr val="bg1"/>
                </a:solidFill>
                <a:hlinkClick r:id="rId2"/>
              </a:rPr>
              <a:t>https://</a:t>
            </a:r>
            <a:r>
              <a:rPr lang="en-US" dirty="0" smtClean="0">
                <a:solidFill>
                  <a:schemeClr val="bg1"/>
                </a:solidFill>
                <a:hlinkClick r:id="rId2"/>
              </a:rPr>
              <a:t>www.youtube.com/watch?v=Y8tYo_G5ldk</a:t>
            </a:r>
            <a:r>
              <a:rPr lang="en-US" dirty="0" smtClean="0">
                <a:solidFill>
                  <a:schemeClr val="bg1"/>
                </a:solidFill>
              </a:rPr>
              <a:t> </a:t>
            </a:r>
            <a:endParaRPr lang="en-US" dirty="0">
              <a:solidFill>
                <a:schemeClr val="bg1"/>
              </a:solidFill>
            </a:endParaRPr>
          </a:p>
        </p:txBody>
      </p:sp>
      <p:pic>
        <p:nvPicPr>
          <p:cNvPr id="7" name="Picture 6"/>
          <p:cNvPicPr>
            <a:picLocks noChangeAspect="1"/>
          </p:cNvPicPr>
          <p:nvPr/>
        </p:nvPicPr>
        <p:blipFill>
          <a:blip r:embed="rId3" cstate="print">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37304704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Box Elder School Counselors</a:t>
            </a:r>
            <a:endParaRPr lang="en-US" dirty="0">
              <a:solidFill>
                <a:schemeClr val="accent4"/>
              </a:solidFill>
            </a:endParaRPr>
          </a:p>
        </p:txBody>
      </p:sp>
      <p:sp>
        <p:nvSpPr>
          <p:cNvPr id="3" name="Content Placeholder 2"/>
          <p:cNvSpPr>
            <a:spLocks noGrp="1"/>
          </p:cNvSpPr>
          <p:nvPr>
            <p:ph idx="1"/>
          </p:nvPr>
        </p:nvSpPr>
        <p:spPr/>
        <p:txBody>
          <a:bodyPr>
            <a:normAutofit/>
          </a:bodyPr>
          <a:lstStyle/>
          <a:p>
            <a:r>
              <a:rPr lang="en-US" dirty="0" smtClean="0">
                <a:solidFill>
                  <a:schemeClr val="bg1"/>
                </a:solidFill>
              </a:rPr>
              <a:t>Career Development/Guidance</a:t>
            </a:r>
          </a:p>
          <a:p>
            <a:pPr marL="0" indent="0">
              <a:buNone/>
            </a:pPr>
            <a:r>
              <a:rPr lang="en-US" dirty="0">
                <a:solidFill>
                  <a:schemeClr val="bg1"/>
                </a:solidFill>
              </a:rPr>
              <a:t>	</a:t>
            </a:r>
            <a:r>
              <a:rPr lang="en-US" dirty="0" smtClean="0">
                <a:solidFill>
                  <a:schemeClr val="bg1"/>
                </a:solidFill>
              </a:rPr>
              <a:t>a. Interests, Aptitudes, Values</a:t>
            </a:r>
          </a:p>
          <a:p>
            <a:pPr marL="0" indent="0">
              <a:buNone/>
            </a:pPr>
            <a:r>
              <a:rPr lang="en-US" dirty="0">
                <a:solidFill>
                  <a:schemeClr val="bg1"/>
                </a:solidFill>
              </a:rPr>
              <a:t>	</a:t>
            </a:r>
            <a:r>
              <a:rPr lang="en-US" dirty="0" smtClean="0">
                <a:solidFill>
                  <a:schemeClr val="bg1"/>
                </a:solidFill>
              </a:rPr>
              <a:t>b. Expose students to a variety of Occupations 	they otherwise might not consider.</a:t>
            </a:r>
          </a:p>
          <a:p>
            <a:pPr marL="0" indent="0">
              <a:buNone/>
            </a:pPr>
            <a:r>
              <a:rPr lang="en-US" dirty="0">
                <a:solidFill>
                  <a:schemeClr val="bg1"/>
                </a:solidFill>
              </a:rPr>
              <a:t>	</a:t>
            </a:r>
            <a:r>
              <a:rPr lang="en-US" dirty="0" smtClean="0">
                <a:solidFill>
                  <a:schemeClr val="bg1"/>
                </a:solidFill>
              </a:rPr>
              <a:t>c. Teach the process of job finding as well as 	reinforcing the value of employability skills.</a:t>
            </a:r>
          </a:p>
          <a:p>
            <a:pPr marL="0" indent="0">
              <a:buNone/>
            </a:pPr>
            <a:endParaRPr lang="en-US" dirty="0" smtClean="0">
              <a:solidFill>
                <a:schemeClr val="bg1"/>
              </a:solidFill>
            </a:endParaRPr>
          </a:p>
          <a:p>
            <a:endParaRPr lang="en-US" dirty="0" smtClean="0">
              <a:solidFill>
                <a:schemeClr val="bg1"/>
              </a:solidFill>
            </a:endParaRPr>
          </a:p>
          <a:p>
            <a:endParaRPr lang="en-US" dirty="0">
              <a:solidFill>
                <a:schemeClr val="bg1"/>
              </a:solidFill>
            </a:endParaRPr>
          </a:p>
        </p:txBody>
      </p:sp>
      <p:pic>
        <p:nvPicPr>
          <p:cNvPr id="7" name="Picture 6"/>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51014" y="4800600"/>
            <a:ext cx="2441972" cy="1882966"/>
          </a:xfrm>
          <a:prstGeom prst="rect">
            <a:avLst/>
          </a:prstGeom>
        </p:spPr>
      </p:pic>
    </p:spTree>
    <p:extLst>
      <p:ext uri="{BB962C8B-B14F-4D97-AF65-F5344CB8AC3E}">
        <p14:creationId xmlns:p14="http://schemas.microsoft.com/office/powerpoint/2010/main" val="230966806"/>
      </p:ext>
    </p:extLst>
  </p:cSld>
  <p:clrMapOvr>
    <a:masterClrMapping/>
  </p:clrMapOvr>
  <p:transition spd="slow">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420" y="189571"/>
            <a:ext cx="8798312" cy="1505413"/>
          </a:xfrm>
        </p:spPr>
        <p:txBody>
          <a:bodyPr/>
          <a:lstStyle/>
          <a:p>
            <a:r>
              <a:rPr lang="en-US" cap="small" dirty="0" smtClean="0">
                <a:solidFill>
                  <a:schemeClr val="accent4"/>
                </a:solidFill>
              </a:rPr>
              <a:t>Counselors as Key Players in School Success</a:t>
            </a:r>
            <a:endParaRPr lang="en-US" cap="small" dirty="0">
              <a:solidFill>
                <a:schemeClr val="accent4"/>
              </a:solidFill>
            </a:endParaRPr>
          </a:p>
        </p:txBody>
      </p:sp>
      <p:sp>
        <p:nvSpPr>
          <p:cNvPr id="3" name="Content Placeholder 2"/>
          <p:cNvSpPr>
            <a:spLocks noGrp="1"/>
          </p:cNvSpPr>
          <p:nvPr>
            <p:ph idx="1"/>
          </p:nvPr>
        </p:nvSpPr>
        <p:spPr>
          <a:xfrm>
            <a:off x="324341" y="1795346"/>
            <a:ext cx="8652392" cy="4839630"/>
          </a:xfrm>
        </p:spPr>
        <p:txBody>
          <a:bodyPr>
            <a:normAutofit fontScale="92500" lnSpcReduction="10000"/>
          </a:bodyPr>
          <a:lstStyle/>
          <a:p>
            <a:pPr marL="0" indent="0">
              <a:buNone/>
            </a:pPr>
            <a:r>
              <a:rPr lang="en-US" cap="small" dirty="0" smtClean="0">
                <a:solidFill>
                  <a:schemeClr val="bg2"/>
                </a:solidFill>
              </a:rPr>
              <a:t>Recent research on the effectiveness of school counselors</a:t>
            </a:r>
          </a:p>
          <a:p>
            <a:pPr marL="0" indent="0">
              <a:buNone/>
            </a:pPr>
            <a:endParaRPr lang="en-US" cap="small" dirty="0" smtClean="0">
              <a:solidFill>
                <a:schemeClr val="bg2"/>
              </a:solidFill>
            </a:endParaRPr>
          </a:p>
          <a:p>
            <a:pPr marL="0" indent="0">
              <a:buNone/>
            </a:pPr>
            <a:r>
              <a:rPr lang="en-US" cap="small" dirty="0" smtClean="0">
                <a:solidFill>
                  <a:schemeClr val="bg2"/>
                </a:solidFill>
              </a:rPr>
              <a:t>What is on the horizon in Utah for improving training, effectiveness and climate for school counselors</a:t>
            </a:r>
          </a:p>
          <a:p>
            <a:pPr marL="0" indent="0">
              <a:buNone/>
            </a:pPr>
            <a:endParaRPr lang="en-US" cap="small" dirty="0" smtClean="0">
              <a:solidFill>
                <a:schemeClr val="bg2"/>
              </a:solidFill>
            </a:endParaRPr>
          </a:p>
          <a:p>
            <a:pPr marL="0" indent="0">
              <a:buNone/>
            </a:pPr>
            <a:r>
              <a:rPr lang="en-US" cap="small" dirty="0" smtClean="0">
                <a:solidFill>
                  <a:schemeClr val="bg2"/>
                </a:solidFill>
              </a:rPr>
              <a:t>What school counselors are trained to do</a:t>
            </a:r>
          </a:p>
          <a:p>
            <a:pPr marL="0" indent="0">
              <a:buNone/>
            </a:pPr>
            <a:endParaRPr lang="en-US" cap="small" dirty="0">
              <a:solidFill>
                <a:schemeClr val="bg2"/>
              </a:solidFill>
            </a:endParaRPr>
          </a:p>
          <a:p>
            <a:pPr marL="0" indent="0">
              <a:buNone/>
            </a:pPr>
            <a:r>
              <a:rPr lang="en-US" cap="small" dirty="0" smtClean="0">
                <a:solidFill>
                  <a:schemeClr val="bg2"/>
                </a:solidFill>
              </a:rPr>
              <a:t>How effectively utilizing school counselors improves student outcomes and school success</a:t>
            </a:r>
          </a:p>
          <a:p>
            <a:pPr marL="0" indent="0">
              <a:buNone/>
            </a:pPr>
            <a:endParaRPr lang="en-US" cap="small" dirty="0" smtClean="0">
              <a:solidFill>
                <a:schemeClr val="bg2"/>
              </a:solidFill>
            </a:endParaRPr>
          </a:p>
          <a:p>
            <a:pPr marL="0" indent="0">
              <a:buNone/>
            </a:pPr>
            <a:r>
              <a:rPr lang="en-US" cap="small" dirty="0" smtClean="0">
                <a:solidFill>
                  <a:schemeClr val="bg2"/>
                </a:solidFill>
              </a:rPr>
              <a:t>Addressing barriers school counselors face</a:t>
            </a:r>
            <a:endParaRPr lang="en-US" cap="small" dirty="0">
              <a:solidFill>
                <a:schemeClr val="bg2"/>
              </a:solidFill>
            </a:endParaRPr>
          </a:p>
          <a:p>
            <a:pPr marL="0" indent="0">
              <a:buNone/>
            </a:pPr>
            <a:endParaRPr lang="en-US" dirty="0">
              <a:solidFill>
                <a:schemeClr val="accent4"/>
              </a:solidFill>
            </a:endParaRPr>
          </a:p>
        </p:txBody>
      </p:sp>
      <p:pic>
        <p:nvPicPr>
          <p:cNvPr id="7" name="Picture 6"/>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21906298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Box Elder School Counselors</a:t>
            </a:r>
            <a:endParaRPr lang="en-US" dirty="0">
              <a:solidFill>
                <a:schemeClr val="accent4"/>
              </a:solidFill>
            </a:endParaRPr>
          </a:p>
        </p:txBody>
      </p:sp>
      <p:sp>
        <p:nvSpPr>
          <p:cNvPr id="3" name="Content Placeholder 2"/>
          <p:cNvSpPr>
            <a:spLocks noGrp="1"/>
          </p:cNvSpPr>
          <p:nvPr>
            <p:ph idx="1"/>
          </p:nvPr>
        </p:nvSpPr>
        <p:spPr/>
        <p:txBody>
          <a:bodyPr>
            <a:normAutofit/>
          </a:bodyPr>
          <a:lstStyle/>
          <a:p>
            <a:r>
              <a:rPr lang="en-US" dirty="0" smtClean="0">
                <a:solidFill>
                  <a:schemeClr val="bg1"/>
                </a:solidFill>
              </a:rPr>
              <a:t>Dropout Prevention/Graduation Rates</a:t>
            </a:r>
          </a:p>
          <a:p>
            <a:pPr marL="457200" lvl="1" indent="0">
              <a:buNone/>
            </a:pPr>
            <a:r>
              <a:rPr lang="en-US" sz="2800" dirty="0">
                <a:solidFill>
                  <a:schemeClr val="bg1"/>
                </a:solidFill>
              </a:rPr>
              <a:t>	</a:t>
            </a:r>
            <a:r>
              <a:rPr lang="en-US" sz="2800" dirty="0" smtClean="0">
                <a:solidFill>
                  <a:schemeClr val="bg1"/>
                </a:solidFill>
              </a:rPr>
              <a:t>a. Monitor &amp; track progress of students and 	subgroups.</a:t>
            </a:r>
          </a:p>
          <a:p>
            <a:pPr marL="457200" lvl="1" indent="0">
              <a:buNone/>
            </a:pPr>
            <a:r>
              <a:rPr lang="en-US" sz="2800" dirty="0">
                <a:solidFill>
                  <a:schemeClr val="bg1"/>
                </a:solidFill>
              </a:rPr>
              <a:t>	</a:t>
            </a:r>
            <a:r>
              <a:rPr lang="en-US" sz="2800" dirty="0" smtClean="0">
                <a:solidFill>
                  <a:schemeClr val="bg1"/>
                </a:solidFill>
              </a:rPr>
              <a:t>b. Work with multiple agencies to provide 	support to students, families, administrators, 	teachers</a:t>
            </a:r>
          </a:p>
          <a:p>
            <a:pPr marL="457200" lvl="1" indent="0">
              <a:buNone/>
            </a:pPr>
            <a:r>
              <a:rPr lang="en-US" sz="2800" dirty="0">
                <a:solidFill>
                  <a:schemeClr val="bg1"/>
                </a:solidFill>
              </a:rPr>
              <a:t>	</a:t>
            </a:r>
            <a:r>
              <a:rPr lang="en-US" sz="2800" dirty="0" smtClean="0">
                <a:solidFill>
                  <a:schemeClr val="bg1"/>
                </a:solidFill>
              </a:rPr>
              <a:t>c. Provide programs/services for transitions</a:t>
            </a:r>
          </a:p>
          <a:p>
            <a:pPr marL="457200" lvl="1" indent="0">
              <a:buNone/>
            </a:pPr>
            <a:r>
              <a:rPr lang="en-US" sz="2800" dirty="0">
                <a:solidFill>
                  <a:schemeClr val="bg1"/>
                </a:solidFill>
              </a:rPr>
              <a:t>	</a:t>
            </a:r>
            <a:r>
              <a:rPr lang="en-US" sz="2800" dirty="0" smtClean="0">
                <a:solidFill>
                  <a:schemeClr val="bg1"/>
                </a:solidFill>
              </a:rPr>
              <a:t>d. Work with or lead school intervention teams 	that focus on specific at-risk students</a:t>
            </a:r>
          </a:p>
          <a:p>
            <a:pPr marL="0" indent="0">
              <a:buNone/>
            </a:pPr>
            <a:endParaRPr lang="en-US" dirty="0" smtClean="0">
              <a:solidFill>
                <a:schemeClr val="bg1"/>
              </a:solidFill>
            </a:endParaRPr>
          </a:p>
          <a:p>
            <a:endParaRPr lang="en-US" dirty="0" smtClean="0">
              <a:solidFill>
                <a:schemeClr val="bg1"/>
              </a:solidFill>
            </a:endParaRPr>
          </a:p>
          <a:p>
            <a:endParaRPr lang="en-US" dirty="0">
              <a:solidFill>
                <a:schemeClr val="bg1"/>
              </a:solidFill>
            </a:endParaRPr>
          </a:p>
        </p:txBody>
      </p:sp>
      <p:pic>
        <p:nvPicPr>
          <p:cNvPr id="7" name="Picture 6"/>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3045497695"/>
      </p:ext>
    </p:extLst>
  </p:cSld>
  <p:clrMapOvr>
    <a:masterClrMapping/>
  </p:clrMapOvr>
  <p:transition spd="slow">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Box Elder School Counselors</a:t>
            </a:r>
            <a:endParaRPr lang="en-US" dirty="0">
              <a:solidFill>
                <a:schemeClr val="accent4"/>
              </a:solidFill>
            </a:endParaRPr>
          </a:p>
        </p:txBody>
      </p:sp>
      <p:sp>
        <p:nvSpPr>
          <p:cNvPr id="3" name="Content Placeholder 2"/>
          <p:cNvSpPr>
            <a:spLocks noGrp="1"/>
          </p:cNvSpPr>
          <p:nvPr>
            <p:ph idx="1"/>
          </p:nvPr>
        </p:nvSpPr>
        <p:spPr/>
        <p:txBody>
          <a:bodyPr/>
          <a:lstStyle/>
          <a:p>
            <a:r>
              <a:rPr lang="en-US" sz="3200" dirty="0" smtClean="0">
                <a:solidFill>
                  <a:schemeClr val="bg1"/>
                </a:solidFill>
              </a:rPr>
              <a:t>Scholarships</a:t>
            </a:r>
          </a:p>
          <a:p>
            <a:pPr marL="0" indent="0">
              <a:buNone/>
            </a:pPr>
            <a:r>
              <a:rPr lang="en-US" sz="3200" dirty="0">
                <a:solidFill>
                  <a:schemeClr val="bg1"/>
                </a:solidFill>
              </a:rPr>
              <a:t>	</a:t>
            </a:r>
            <a:r>
              <a:rPr lang="en-US" sz="3200" dirty="0" smtClean="0">
                <a:solidFill>
                  <a:schemeClr val="bg1"/>
                </a:solidFill>
              </a:rPr>
              <a:t>a. Communicate opportunities</a:t>
            </a:r>
          </a:p>
          <a:p>
            <a:pPr marL="0" indent="0">
              <a:buNone/>
            </a:pPr>
            <a:r>
              <a:rPr lang="en-US" sz="3200" dirty="0">
                <a:solidFill>
                  <a:schemeClr val="bg1"/>
                </a:solidFill>
              </a:rPr>
              <a:t>	</a:t>
            </a:r>
            <a:r>
              <a:rPr lang="en-US" sz="3200" dirty="0" smtClean="0">
                <a:solidFill>
                  <a:schemeClr val="bg1"/>
                </a:solidFill>
              </a:rPr>
              <a:t>b. Help students/parents with planning 	&amp; preparation.</a:t>
            </a:r>
          </a:p>
          <a:p>
            <a:pPr marL="0" indent="0">
              <a:buNone/>
            </a:pPr>
            <a:r>
              <a:rPr lang="en-US" sz="3200" dirty="0">
                <a:solidFill>
                  <a:schemeClr val="bg1"/>
                </a:solidFill>
              </a:rPr>
              <a:t>	</a:t>
            </a:r>
            <a:r>
              <a:rPr lang="en-US" sz="3200" dirty="0" smtClean="0">
                <a:solidFill>
                  <a:schemeClr val="bg1"/>
                </a:solidFill>
              </a:rPr>
              <a:t>c. Assist with the application process</a:t>
            </a:r>
          </a:p>
          <a:p>
            <a:pPr marL="0" indent="0">
              <a:buNone/>
            </a:pPr>
            <a:r>
              <a:rPr lang="en-US" sz="3200" dirty="0">
                <a:solidFill>
                  <a:schemeClr val="bg1"/>
                </a:solidFill>
              </a:rPr>
              <a:t>	</a:t>
            </a:r>
            <a:r>
              <a:rPr lang="en-US" sz="3200" dirty="0" smtClean="0">
                <a:solidFill>
                  <a:schemeClr val="bg1"/>
                </a:solidFill>
              </a:rPr>
              <a:t>d. Celebrate the achievements through 	recognition activities.</a:t>
            </a:r>
            <a:endParaRPr lang="en-US" sz="3200" dirty="0">
              <a:solidFill>
                <a:schemeClr val="bg1"/>
              </a:solidFill>
            </a:endParaRPr>
          </a:p>
          <a:p>
            <a:endParaRPr lang="en-US" dirty="0"/>
          </a:p>
        </p:txBody>
      </p:sp>
      <p:pic>
        <p:nvPicPr>
          <p:cNvPr id="7" name="Picture 6"/>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23310" y="5504290"/>
            <a:ext cx="1897380" cy="1237577"/>
          </a:xfrm>
          <a:prstGeom prst="rect">
            <a:avLst/>
          </a:prstGeom>
        </p:spPr>
      </p:pic>
    </p:spTree>
    <p:extLst>
      <p:ext uri="{BB962C8B-B14F-4D97-AF65-F5344CB8AC3E}">
        <p14:creationId xmlns:p14="http://schemas.microsoft.com/office/powerpoint/2010/main" val="2567783686"/>
      </p:ext>
    </p:extLst>
  </p:cSld>
  <p:clrMapOvr>
    <a:masterClrMapping/>
  </p:clrMapOvr>
  <p:transition spd="slow">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Box Elder School Counselors</a:t>
            </a:r>
            <a:endParaRPr lang="en-US" dirty="0">
              <a:solidFill>
                <a:schemeClr val="accent4"/>
              </a:solidFill>
            </a:endParaRPr>
          </a:p>
        </p:txBody>
      </p:sp>
      <p:sp>
        <p:nvSpPr>
          <p:cNvPr id="3" name="Content Placeholder 2"/>
          <p:cNvSpPr>
            <a:spLocks noGrp="1"/>
          </p:cNvSpPr>
          <p:nvPr>
            <p:ph idx="1"/>
          </p:nvPr>
        </p:nvSpPr>
        <p:spPr/>
        <p:txBody>
          <a:bodyPr/>
          <a:lstStyle/>
          <a:p>
            <a:r>
              <a:rPr lang="en-US" dirty="0">
                <a:solidFill>
                  <a:schemeClr val="bg1"/>
                </a:solidFill>
              </a:rPr>
              <a:t>College </a:t>
            </a:r>
            <a:r>
              <a:rPr lang="en-US" dirty="0" smtClean="0">
                <a:solidFill>
                  <a:schemeClr val="bg1"/>
                </a:solidFill>
              </a:rPr>
              <a:t>Process</a:t>
            </a:r>
          </a:p>
          <a:p>
            <a:pPr marL="0" indent="0">
              <a:buNone/>
            </a:pPr>
            <a:r>
              <a:rPr lang="en-US" dirty="0">
                <a:solidFill>
                  <a:schemeClr val="bg1"/>
                </a:solidFill>
              </a:rPr>
              <a:t>	</a:t>
            </a:r>
            <a:r>
              <a:rPr lang="en-US" dirty="0" smtClean="0">
                <a:solidFill>
                  <a:schemeClr val="bg1"/>
                </a:solidFill>
              </a:rPr>
              <a:t>a. Raise student expectations</a:t>
            </a:r>
          </a:p>
          <a:p>
            <a:pPr marL="0" indent="0">
              <a:buNone/>
            </a:pPr>
            <a:r>
              <a:rPr lang="en-US" dirty="0">
                <a:solidFill>
                  <a:schemeClr val="bg1"/>
                </a:solidFill>
              </a:rPr>
              <a:t>	</a:t>
            </a:r>
            <a:r>
              <a:rPr lang="en-US" dirty="0" smtClean="0">
                <a:solidFill>
                  <a:schemeClr val="bg1"/>
                </a:solidFill>
              </a:rPr>
              <a:t>b. Provide exposure to opportunities students 	might otherwise not consider.</a:t>
            </a:r>
          </a:p>
          <a:p>
            <a:pPr marL="0" indent="0">
              <a:buNone/>
            </a:pPr>
            <a:r>
              <a:rPr lang="en-US" dirty="0">
                <a:solidFill>
                  <a:schemeClr val="bg1"/>
                </a:solidFill>
              </a:rPr>
              <a:t>	</a:t>
            </a:r>
            <a:r>
              <a:rPr lang="en-US" dirty="0" smtClean="0">
                <a:solidFill>
                  <a:schemeClr val="bg1"/>
                </a:solidFill>
              </a:rPr>
              <a:t>c. Assist with Planning &amp; Preparation</a:t>
            </a:r>
          </a:p>
          <a:p>
            <a:pPr marL="0" indent="0">
              <a:buNone/>
            </a:pPr>
            <a:r>
              <a:rPr lang="en-US" dirty="0">
                <a:solidFill>
                  <a:schemeClr val="bg1"/>
                </a:solidFill>
              </a:rPr>
              <a:t>	</a:t>
            </a:r>
            <a:r>
              <a:rPr lang="en-US" dirty="0" smtClean="0">
                <a:solidFill>
                  <a:schemeClr val="bg1"/>
                </a:solidFill>
              </a:rPr>
              <a:t>d. Assist with applications</a:t>
            </a:r>
          </a:p>
          <a:p>
            <a:pPr marL="0" indent="0">
              <a:buNone/>
            </a:pPr>
            <a:endParaRPr lang="en-US" dirty="0" smtClean="0">
              <a:solidFill>
                <a:schemeClr val="bg1"/>
              </a:solidFill>
            </a:endParaRPr>
          </a:p>
          <a:p>
            <a:pPr marL="0" indent="0">
              <a:buNone/>
            </a:pPr>
            <a:r>
              <a:rPr lang="en-US" dirty="0" smtClean="0">
                <a:solidFill>
                  <a:schemeClr val="bg1"/>
                </a:solidFill>
              </a:rPr>
              <a:t>*especially important for first generation students!</a:t>
            </a:r>
            <a:endParaRPr lang="en-US" dirty="0">
              <a:solidFill>
                <a:schemeClr val="bg1"/>
              </a:solidFill>
            </a:endParaRPr>
          </a:p>
          <a:p>
            <a:endParaRPr lang="en-US" dirty="0"/>
          </a:p>
        </p:txBody>
      </p:sp>
      <p:pic>
        <p:nvPicPr>
          <p:cNvPr id="7" name="Picture 6"/>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3121013686"/>
      </p:ext>
    </p:extLst>
  </p:cSld>
  <p:clrMapOvr>
    <a:masterClrMapping/>
  </p:clrMapOvr>
  <p:transition spd="slow">
    <p:cove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Box Elder School Counselors	</a:t>
            </a:r>
            <a:endParaRPr lang="en-US" dirty="0">
              <a:solidFill>
                <a:schemeClr val="accent4"/>
              </a:solidFill>
            </a:endParaRPr>
          </a:p>
        </p:txBody>
      </p:sp>
      <p:sp>
        <p:nvSpPr>
          <p:cNvPr id="3" name="Content Placeholder 2"/>
          <p:cNvSpPr>
            <a:spLocks noGrp="1"/>
          </p:cNvSpPr>
          <p:nvPr>
            <p:ph idx="1"/>
          </p:nvPr>
        </p:nvSpPr>
        <p:spPr/>
        <p:txBody>
          <a:bodyPr/>
          <a:lstStyle/>
          <a:p>
            <a:r>
              <a:rPr lang="en-US" sz="2600" dirty="0" smtClean="0">
                <a:solidFill>
                  <a:schemeClr val="bg1"/>
                </a:solidFill>
              </a:rPr>
              <a:t>Connect families to schools</a:t>
            </a:r>
          </a:p>
          <a:p>
            <a:pPr marL="914400" lvl="1" indent="-457200">
              <a:buAutoNum type="alphaLcPeriod"/>
            </a:pPr>
            <a:r>
              <a:rPr lang="en-US" sz="2600" dirty="0" smtClean="0">
                <a:solidFill>
                  <a:schemeClr val="bg1"/>
                </a:solidFill>
              </a:rPr>
              <a:t>They meet more frequently with our parents and students than any other single person in the school.</a:t>
            </a:r>
          </a:p>
          <a:p>
            <a:pPr marL="914400" lvl="1" indent="-457200">
              <a:buAutoNum type="alphaLcPeriod"/>
            </a:pPr>
            <a:r>
              <a:rPr lang="en-US" sz="2600" dirty="0" smtClean="0">
                <a:solidFill>
                  <a:schemeClr val="bg1"/>
                </a:solidFill>
              </a:rPr>
              <a:t>A single point of contact in the school for parents/students to ask questions and get assistance.</a:t>
            </a:r>
          </a:p>
          <a:p>
            <a:pPr marL="914400" lvl="1" indent="-457200">
              <a:buAutoNum type="alphaLcPeriod"/>
            </a:pPr>
            <a:r>
              <a:rPr lang="en-US" sz="2600" dirty="0" smtClean="0">
                <a:solidFill>
                  <a:schemeClr val="bg1"/>
                </a:solidFill>
              </a:rPr>
              <a:t>Through these meetings they often can increase expectations for students and parents.</a:t>
            </a:r>
          </a:p>
          <a:p>
            <a:pPr marL="914400" lvl="1" indent="-457200">
              <a:buAutoNum type="alphaLcPeriod"/>
            </a:pPr>
            <a:r>
              <a:rPr lang="en-US" sz="2600" dirty="0" smtClean="0">
                <a:solidFill>
                  <a:schemeClr val="bg1"/>
                </a:solidFill>
              </a:rPr>
              <a:t>Advocate for the disadvantaged &amp; underrepresented. </a:t>
            </a:r>
          </a:p>
          <a:p>
            <a:pPr marL="457200" lvl="1" indent="0">
              <a:buNone/>
            </a:pPr>
            <a:endParaRPr lang="en-US" dirty="0" smtClean="0">
              <a:solidFill>
                <a:schemeClr val="bg1"/>
              </a:solidFill>
            </a:endParaRPr>
          </a:p>
          <a:p>
            <a:pPr marL="457200" lvl="1" indent="0">
              <a:buNone/>
            </a:pPr>
            <a:endParaRPr lang="en-US" dirty="0">
              <a:solidFill>
                <a:schemeClr val="bg1"/>
              </a:solidFill>
            </a:endParaRPr>
          </a:p>
        </p:txBody>
      </p:sp>
      <p:pic>
        <p:nvPicPr>
          <p:cNvPr id="7" name="Picture 6"/>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3496685916"/>
      </p:ext>
    </p:extLst>
  </p:cSld>
  <p:clrMapOvr>
    <a:masterClrMapping/>
  </p:clrMapOvr>
  <p:transition spd="slow">
    <p:pul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Barriers to Counselors	</a:t>
            </a:r>
            <a:endParaRPr lang="en-US" dirty="0">
              <a:solidFill>
                <a:schemeClr val="accent4"/>
              </a:solidFill>
            </a:endParaRPr>
          </a:p>
        </p:txBody>
      </p:sp>
      <p:sp>
        <p:nvSpPr>
          <p:cNvPr id="3" name="Content Placeholder 2"/>
          <p:cNvSpPr>
            <a:spLocks noGrp="1"/>
          </p:cNvSpPr>
          <p:nvPr>
            <p:ph idx="1"/>
          </p:nvPr>
        </p:nvSpPr>
        <p:spPr/>
        <p:txBody>
          <a:bodyPr/>
          <a:lstStyle/>
          <a:p>
            <a:r>
              <a:rPr lang="en-US" dirty="0" smtClean="0">
                <a:solidFill>
                  <a:schemeClr val="bg1"/>
                </a:solidFill>
              </a:rPr>
              <a:t>Access to students and parents</a:t>
            </a:r>
          </a:p>
          <a:p>
            <a:pPr marL="0" indent="0">
              <a:buNone/>
            </a:pPr>
            <a:r>
              <a:rPr lang="en-US" dirty="0">
                <a:solidFill>
                  <a:schemeClr val="bg1"/>
                </a:solidFill>
              </a:rPr>
              <a:t>	</a:t>
            </a:r>
            <a:r>
              <a:rPr lang="en-US" dirty="0" smtClean="0">
                <a:solidFill>
                  <a:schemeClr val="bg1"/>
                </a:solidFill>
              </a:rPr>
              <a:t>* Student Counselor (Ratio 381:1 – 369:1)</a:t>
            </a:r>
          </a:p>
          <a:p>
            <a:pPr marL="0" indent="0">
              <a:buNone/>
            </a:pPr>
            <a:r>
              <a:rPr lang="en-US" dirty="0">
                <a:solidFill>
                  <a:schemeClr val="bg1"/>
                </a:solidFill>
              </a:rPr>
              <a:t>	</a:t>
            </a:r>
            <a:r>
              <a:rPr lang="en-US" dirty="0" smtClean="0">
                <a:solidFill>
                  <a:schemeClr val="bg1"/>
                </a:solidFill>
              </a:rPr>
              <a:t>* Time – less time during the school day that is 	considered “extra”.</a:t>
            </a:r>
          </a:p>
          <a:p>
            <a:pPr marL="0" indent="0">
              <a:buNone/>
            </a:pPr>
            <a:r>
              <a:rPr lang="en-US" dirty="0">
                <a:solidFill>
                  <a:schemeClr val="bg1"/>
                </a:solidFill>
              </a:rPr>
              <a:t>	</a:t>
            </a:r>
            <a:r>
              <a:rPr lang="en-US" dirty="0" smtClean="0">
                <a:solidFill>
                  <a:schemeClr val="bg1"/>
                </a:solidFill>
              </a:rPr>
              <a:t>* Teachers are less willing to support student 	access to counselors.</a:t>
            </a:r>
          </a:p>
          <a:p>
            <a:pPr marL="0" indent="0">
              <a:buNone/>
            </a:pPr>
            <a:r>
              <a:rPr lang="en-US" dirty="0">
                <a:solidFill>
                  <a:schemeClr val="bg1"/>
                </a:solidFill>
              </a:rPr>
              <a:t>	</a:t>
            </a:r>
            <a:r>
              <a:rPr lang="en-US" dirty="0" smtClean="0">
                <a:solidFill>
                  <a:schemeClr val="bg1"/>
                </a:solidFill>
              </a:rPr>
              <a:t>* Students/families are busier and less 	available in the evenings.</a:t>
            </a:r>
            <a:endParaRPr lang="en-US" dirty="0">
              <a:solidFill>
                <a:schemeClr val="bg1"/>
              </a:solidFill>
            </a:endParaRPr>
          </a:p>
        </p:txBody>
      </p:sp>
      <p:pic>
        <p:nvPicPr>
          <p:cNvPr id="7" name="Picture 6"/>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2901788707"/>
      </p:ext>
    </p:extLst>
  </p:cSld>
  <p:clrMapOvr>
    <a:masterClrMapping/>
  </p:clrMapOvr>
  <p:transition spd="slow">
    <p:cove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Barriers to Counselors</a:t>
            </a:r>
            <a:endParaRPr lang="en-US" dirty="0">
              <a:solidFill>
                <a:schemeClr val="accent4"/>
              </a:solidFill>
            </a:endParaRPr>
          </a:p>
        </p:txBody>
      </p:sp>
      <p:sp>
        <p:nvSpPr>
          <p:cNvPr id="3" name="Content Placeholder 2"/>
          <p:cNvSpPr>
            <a:spLocks noGrp="1"/>
          </p:cNvSpPr>
          <p:nvPr>
            <p:ph idx="1"/>
          </p:nvPr>
        </p:nvSpPr>
        <p:spPr/>
        <p:txBody>
          <a:bodyPr/>
          <a:lstStyle/>
          <a:p>
            <a:r>
              <a:rPr lang="en-US" sz="3200" dirty="0" smtClean="0">
                <a:solidFill>
                  <a:schemeClr val="bg1"/>
                </a:solidFill>
              </a:rPr>
              <a:t>Training &amp; Professional Development</a:t>
            </a:r>
          </a:p>
          <a:p>
            <a:pPr lvl="1"/>
            <a:r>
              <a:rPr lang="en-US" sz="3200" dirty="0" smtClean="0">
                <a:solidFill>
                  <a:schemeClr val="bg1"/>
                </a:solidFill>
              </a:rPr>
              <a:t>Most school/district professional development is focused on teaching/learning.</a:t>
            </a:r>
          </a:p>
          <a:p>
            <a:pPr lvl="1"/>
            <a:r>
              <a:rPr lang="en-US" sz="3200" dirty="0" smtClean="0">
                <a:solidFill>
                  <a:schemeClr val="bg1"/>
                </a:solidFill>
              </a:rPr>
              <a:t>Constantly changing environment (i.e. rules, policies, comprehensive guidance procedures, etc.)</a:t>
            </a:r>
          </a:p>
          <a:p>
            <a:pPr marL="457200" lvl="1" indent="0">
              <a:buNone/>
            </a:pPr>
            <a:endParaRPr lang="en-US" dirty="0">
              <a:solidFill>
                <a:schemeClr val="bg1"/>
              </a:solidFill>
            </a:endParaRPr>
          </a:p>
        </p:txBody>
      </p:sp>
      <p:pic>
        <p:nvPicPr>
          <p:cNvPr id="7" name="Picture 6"/>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38650" y="4869180"/>
            <a:ext cx="2701252" cy="1827847"/>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709046310"/>
      </p:ext>
    </p:extLst>
  </p:cSld>
  <p:clrMapOvr>
    <a:masterClrMapping/>
  </p:clrMapOvr>
  <p:transition spd="slow">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cap="small" dirty="0">
                <a:solidFill>
                  <a:schemeClr val="accent4"/>
                </a:solidFill>
              </a:rPr>
              <a:t>Counselors </a:t>
            </a:r>
            <a:r>
              <a:rPr lang="en-US" sz="4000" b="1" cap="small" dirty="0" smtClean="0">
                <a:solidFill>
                  <a:schemeClr val="accent4"/>
                </a:solidFill>
              </a:rPr>
              <a:t>are Licensed Professionals</a:t>
            </a:r>
            <a:endParaRPr lang="en-US" sz="4000" dirty="0">
              <a:solidFill>
                <a:schemeClr val="accent4"/>
              </a:solidFill>
            </a:endParaRPr>
          </a:p>
        </p:txBody>
      </p:sp>
      <p:sp>
        <p:nvSpPr>
          <p:cNvPr id="3" name="Content Placeholder 2"/>
          <p:cNvSpPr>
            <a:spLocks noGrp="1"/>
          </p:cNvSpPr>
          <p:nvPr>
            <p:ph idx="1"/>
          </p:nvPr>
        </p:nvSpPr>
        <p:spPr>
          <a:xfrm>
            <a:off x="628650" y="2221672"/>
            <a:ext cx="7886700" cy="3672807"/>
          </a:xfrm>
        </p:spPr>
        <p:txBody>
          <a:bodyPr>
            <a:normAutofit/>
          </a:bodyPr>
          <a:lstStyle/>
          <a:p>
            <a:r>
              <a:rPr lang="en-US" dirty="0" smtClean="0">
                <a:solidFill>
                  <a:schemeClr val="bg1"/>
                </a:solidFill>
              </a:rPr>
              <a:t>Master’s </a:t>
            </a:r>
            <a:r>
              <a:rPr lang="en-US" dirty="0">
                <a:solidFill>
                  <a:schemeClr val="bg1"/>
                </a:solidFill>
              </a:rPr>
              <a:t>Degrees from Accredited School Counseling </a:t>
            </a:r>
            <a:r>
              <a:rPr lang="en-US" dirty="0" smtClean="0">
                <a:solidFill>
                  <a:schemeClr val="bg1"/>
                </a:solidFill>
              </a:rPr>
              <a:t>Programs</a:t>
            </a:r>
          </a:p>
          <a:p>
            <a:pPr marL="0" indent="0">
              <a:buNone/>
            </a:pPr>
            <a:endParaRPr lang="en-US" dirty="0" smtClean="0">
              <a:solidFill>
                <a:schemeClr val="bg1"/>
              </a:solidFill>
            </a:endParaRPr>
          </a:p>
          <a:p>
            <a:r>
              <a:rPr lang="en-US" dirty="0" smtClean="0">
                <a:solidFill>
                  <a:schemeClr val="bg1"/>
                </a:solidFill>
              </a:rPr>
              <a:t>Licensed by the Utah State Office of Education</a:t>
            </a:r>
          </a:p>
          <a:p>
            <a:pPr marL="0" indent="0">
              <a:buNone/>
            </a:pPr>
            <a:endParaRPr lang="en-US" dirty="0">
              <a:solidFill>
                <a:schemeClr val="bg1"/>
              </a:solidFill>
            </a:endParaRPr>
          </a:p>
          <a:p>
            <a:r>
              <a:rPr lang="en-US" dirty="0" smtClean="0">
                <a:solidFill>
                  <a:schemeClr val="bg1"/>
                </a:solidFill>
              </a:rPr>
              <a:t>Adhere to the Legal and Ethical Standards of the American School Counselor Association</a:t>
            </a:r>
          </a:p>
        </p:txBody>
      </p:sp>
      <p:pic>
        <p:nvPicPr>
          <p:cNvPr id="7" name="Picture 6"/>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20510858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692274"/>
          </a:xfrm>
        </p:spPr>
        <p:txBody>
          <a:bodyPr>
            <a:noAutofit/>
          </a:bodyPr>
          <a:lstStyle/>
          <a:p>
            <a:pPr algn="ctr"/>
            <a:r>
              <a:rPr lang="en-US" sz="4000" b="1" cap="small" dirty="0" smtClean="0">
                <a:solidFill>
                  <a:schemeClr val="accent4"/>
                </a:solidFill>
              </a:rPr>
              <a:t>Counselor Training Involves both Theoretical Understanding</a:t>
            </a:r>
            <a:br>
              <a:rPr lang="en-US" sz="4000" b="1" cap="small" dirty="0" smtClean="0">
                <a:solidFill>
                  <a:schemeClr val="accent4"/>
                </a:solidFill>
              </a:rPr>
            </a:br>
            <a:r>
              <a:rPr lang="en-US" sz="4000" b="1" cap="small" dirty="0" smtClean="0">
                <a:solidFill>
                  <a:schemeClr val="accent4"/>
                </a:solidFill>
              </a:rPr>
              <a:t> and Practical Supervised Experience</a:t>
            </a:r>
            <a:endParaRPr lang="en-US" sz="4000" dirty="0">
              <a:solidFill>
                <a:schemeClr val="accent4"/>
              </a:solidFill>
            </a:endParaRPr>
          </a:p>
        </p:txBody>
      </p:sp>
      <p:sp>
        <p:nvSpPr>
          <p:cNvPr id="3" name="Content Placeholder 2"/>
          <p:cNvSpPr>
            <a:spLocks noGrp="1"/>
          </p:cNvSpPr>
          <p:nvPr>
            <p:ph idx="1"/>
          </p:nvPr>
        </p:nvSpPr>
        <p:spPr>
          <a:xfrm>
            <a:off x="628650" y="2330427"/>
            <a:ext cx="7886700" cy="4029320"/>
          </a:xfrm>
        </p:spPr>
        <p:txBody>
          <a:bodyPr>
            <a:normAutofit lnSpcReduction="10000"/>
          </a:bodyPr>
          <a:lstStyle/>
          <a:p>
            <a:r>
              <a:rPr lang="en-US" dirty="0" smtClean="0">
                <a:solidFill>
                  <a:schemeClr val="bg1"/>
                </a:solidFill>
              </a:rPr>
              <a:t>Human Growth and Development</a:t>
            </a:r>
          </a:p>
          <a:p>
            <a:r>
              <a:rPr lang="en-US" dirty="0" smtClean="0">
                <a:solidFill>
                  <a:schemeClr val="bg1"/>
                </a:solidFill>
              </a:rPr>
              <a:t>Social and Cultural Diversity</a:t>
            </a:r>
          </a:p>
          <a:p>
            <a:r>
              <a:rPr lang="en-US" dirty="0" smtClean="0">
                <a:solidFill>
                  <a:schemeClr val="bg1"/>
                </a:solidFill>
              </a:rPr>
              <a:t>Career Development</a:t>
            </a:r>
          </a:p>
          <a:p>
            <a:r>
              <a:rPr lang="en-US" dirty="0" smtClean="0">
                <a:solidFill>
                  <a:schemeClr val="bg1"/>
                </a:solidFill>
              </a:rPr>
              <a:t>Communication and Collaboration</a:t>
            </a:r>
          </a:p>
          <a:p>
            <a:r>
              <a:rPr lang="en-US" dirty="0">
                <a:solidFill>
                  <a:schemeClr val="bg1"/>
                </a:solidFill>
              </a:rPr>
              <a:t>Evaluation and Assessment</a:t>
            </a:r>
          </a:p>
          <a:p>
            <a:r>
              <a:rPr lang="en-US" dirty="0" smtClean="0">
                <a:solidFill>
                  <a:schemeClr val="bg1"/>
                </a:solidFill>
              </a:rPr>
              <a:t>Individual Counseling </a:t>
            </a:r>
          </a:p>
          <a:p>
            <a:r>
              <a:rPr lang="en-US" dirty="0" smtClean="0">
                <a:solidFill>
                  <a:schemeClr val="bg1"/>
                </a:solidFill>
              </a:rPr>
              <a:t>Group Counseling</a:t>
            </a:r>
          </a:p>
          <a:p>
            <a:r>
              <a:rPr lang="en-US" dirty="0" smtClean="0">
                <a:solidFill>
                  <a:schemeClr val="bg1"/>
                </a:solidFill>
              </a:rPr>
              <a:t>Comprehensive Counseling Program Management</a:t>
            </a:r>
          </a:p>
        </p:txBody>
      </p:sp>
      <p:pic>
        <p:nvPicPr>
          <p:cNvPr id="7" name="Picture 6"/>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10925945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cap="small" dirty="0">
                <a:solidFill>
                  <a:schemeClr val="accent4"/>
                </a:solidFill>
              </a:rPr>
              <a:t>Counselors </a:t>
            </a:r>
            <a:r>
              <a:rPr lang="en-US" sz="4000" b="1" cap="small" dirty="0" smtClean="0">
                <a:solidFill>
                  <a:schemeClr val="accent4"/>
                </a:solidFill>
              </a:rPr>
              <a:t>Understand and Adhere</a:t>
            </a:r>
            <a:br>
              <a:rPr lang="en-US" sz="4000" b="1" cap="small" dirty="0" smtClean="0">
                <a:solidFill>
                  <a:schemeClr val="accent4"/>
                </a:solidFill>
              </a:rPr>
            </a:br>
            <a:r>
              <a:rPr lang="en-US" sz="4000" b="1" cap="small" dirty="0" smtClean="0">
                <a:solidFill>
                  <a:schemeClr val="accent4"/>
                </a:solidFill>
              </a:rPr>
              <a:t>to the Law</a:t>
            </a:r>
            <a:endParaRPr lang="en-US" sz="4000" dirty="0"/>
          </a:p>
        </p:txBody>
      </p:sp>
      <p:sp>
        <p:nvSpPr>
          <p:cNvPr id="3" name="Content Placeholder 2"/>
          <p:cNvSpPr>
            <a:spLocks noGrp="1"/>
          </p:cNvSpPr>
          <p:nvPr>
            <p:ph idx="1"/>
          </p:nvPr>
        </p:nvSpPr>
        <p:spPr>
          <a:xfrm>
            <a:off x="628650" y="1979447"/>
            <a:ext cx="7886700" cy="4529637"/>
          </a:xfrm>
        </p:spPr>
        <p:txBody>
          <a:bodyPr>
            <a:normAutofit fontScale="85000" lnSpcReduction="20000"/>
          </a:bodyPr>
          <a:lstStyle/>
          <a:p>
            <a:r>
              <a:rPr lang="en-US" sz="3300" dirty="0" smtClean="0">
                <a:solidFill>
                  <a:schemeClr val="bg1"/>
                </a:solidFill>
              </a:rPr>
              <a:t>Individuals with Disabilities Act </a:t>
            </a:r>
          </a:p>
          <a:p>
            <a:pPr marL="0" indent="0">
              <a:buNone/>
            </a:pPr>
            <a:endParaRPr lang="en-US" sz="2400" dirty="0" smtClean="0">
              <a:solidFill>
                <a:schemeClr val="bg1"/>
              </a:solidFill>
            </a:endParaRPr>
          </a:p>
          <a:p>
            <a:r>
              <a:rPr lang="en-US" sz="3300" dirty="0" smtClean="0">
                <a:solidFill>
                  <a:schemeClr val="bg1"/>
                </a:solidFill>
              </a:rPr>
              <a:t>Family Education Rights and Privacy Act</a:t>
            </a:r>
          </a:p>
          <a:p>
            <a:pPr marL="0" indent="0">
              <a:buNone/>
            </a:pPr>
            <a:endParaRPr lang="en-US" sz="2400" dirty="0" smtClean="0">
              <a:solidFill>
                <a:schemeClr val="bg1"/>
              </a:solidFill>
            </a:endParaRPr>
          </a:p>
          <a:p>
            <a:r>
              <a:rPr lang="en-US" sz="3300" dirty="0" smtClean="0">
                <a:solidFill>
                  <a:schemeClr val="bg1"/>
                </a:solidFill>
              </a:rPr>
              <a:t>Protection of Pupil Rights Amendment</a:t>
            </a:r>
          </a:p>
          <a:p>
            <a:endParaRPr lang="en-US" sz="2400" dirty="0" smtClean="0">
              <a:solidFill>
                <a:schemeClr val="bg1"/>
              </a:solidFill>
            </a:endParaRPr>
          </a:p>
          <a:p>
            <a:r>
              <a:rPr lang="en-US" sz="3300" dirty="0" smtClean="0">
                <a:solidFill>
                  <a:schemeClr val="bg1"/>
                </a:solidFill>
              </a:rPr>
              <a:t>Child Abuse/Neglect Reporting</a:t>
            </a:r>
          </a:p>
          <a:p>
            <a:pPr marL="0" indent="0">
              <a:buNone/>
            </a:pPr>
            <a:endParaRPr lang="en-US" sz="2400" dirty="0" smtClean="0">
              <a:solidFill>
                <a:schemeClr val="bg1"/>
              </a:solidFill>
            </a:endParaRPr>
          </a:p>
          <a:p>
            <a:r>
              <a:rPr lang="en-US" sz="3300" dirty="0" smtClean="0">
                <a:solidFill>
                  <a:schemeClr val="bg1"/>
                </a:solidFill>
              </a:rPr>
              <a:t>State Board Rules</a:t>
            </a:r>
          </a:p>
          <a:p>
            <a:pPr marL="0" indent="0">
              <a:buNone/>
            </a:pPr>
            <a:endParaRPr lang="en-US" dirty="0" smtClean="0">
              <a:solidFill>
                <a:schemeClr val="bg1"/>
              </a:solidFill>
            </a:endParaRPr>
          </a:p>
          <a:p>
            <a:r>
              <a:rPr lang="en-US" sz="3300" dirty="0" smtClean="0">
                <a:solidFill>
                  <a:schemeClr val="bg1"/>
                </a:solidFill>
              </a:rPr>
              <a:t>District/School Policies</a:t>
            </a:r>
            <a:endParaRPr lang="en-US" sz="3300" dirty="0">
              <a:solidFill>
                <a:schemeClr val="bg1"/>
              </a:solidFill>
            </a:endParaRPr>
          </a:p>
        </p:txBody>
      </p:sp>
      <p:pic>
        <p:nvPicPr>
          <p:cNvPr id="4" name="Picture 3"/>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7105783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cap="small" dirty="0">
                <a:solidFill>
                  <a:schemeClr val="accent4"/>
                </a:solidFill>
              </a:rPr>
              <a:t>Counselors </a:t>
            </a:r>
            <a:r>
              <a:rPr lang="en-US" sz="4000" b="1" cap="small" dirty="0" smtClean="0">
                <a:solidFill>
                  <a:schemeClr val="accent4"/>
                </a:solidFill>
              </a:rPr>
              <a:t>Engage in Ongoing Professional Development</a:t>
            </a:r>
            <a:endParaRPr lang="en-US" sz="4000" dirty="0"/>
          </a:p>
        </p:txBody>
      </p:sp>
      <p:sp>
        <p:nvSpPr>
          <p:cNvPr id="3" name="Content Placeholder 2"/>
          <p:cNvSpPr>
            <a:spLocks noGrp="1"/>
          </p:cNvSpPr>
          <p:nvPr>
            <p:ph idx="1"/>
          </p:nvPr>
        </p:nvSpPr>
        <p:spPr>
          <a:xfrm>
            <a:off x="532395" y="1937084"/>
            <a:ext cx="7982953" cy="4494482"/>
          </a:xfrm>
        </p:spPr>
        <p:txBody>
          <a:bodyPr>
            <a:normAutofit fontScale="70000" lnSpcReduction="20000"/>
          </a:bodyPr>
          <a:lstStyle/>
          <a:p>
            <a:r>
              <a:rPr lang="en-US" sz="3700" dirty="0" smtClean="0">
                <a:solidFill>
                  <a:schemeClr val="bg1"/>
                </a:solidFill>
              </a:rPr>
              <a:t>8 Components of College and Career Readiness </a:t>
            </a:r>
            <a:r>
              <a:rPr lang="en-US" dirty="0" smtClean="0">
                <a:solidFill>
                  <a:schemeClr val="bg1"/>
                </a:solidFill>
              </a:rPr>
              <a:t/>
            </a:r>
            <a:br>
              <a:rPr lang="en-US" dirty="0" smtClean="0">
                <a:solidFill>
                  <a:schemeClr val="bg1"/>
                </a:solidFill>
              </a:rPr>
            </a:br>
            <a:r>
              <a:rPr lang="en-US" sz="1700" i="1" dirty="0" smtClean="0">
                <a:solidFill>
                  <a:schemeClr val="bg1"/>
                </a:solidFill>
              </a:rPr>
              <a:t>College Board, National Office for School Counselor Advocacy</a:t>
            </a:r>
          </a:p>
          <a:p>
            <a:r>
              <a:rPr lang="en-US" sz="3700" dirty="0" smtClean="0">
                <a:solidFill>
                  <a:schemeClr val="bg1"/>
                </a:solidFill>
              </a:rPr>
              <a:t>4 Keys to College and Career Readiness</a:t>
            </a:r>
            <a:r>
              <a:rPr lang="en-US" dirty="0" smtClean="0">
                <a:solidFill>
                  <a:schemeClr val="bg1"/>
                </a:solidFill>
              </a:rPr>
              <a:t/>
            </a:r>
            <a:br>
              <a:rPr lang="en-US" dirty="0" smtClean="0">
                <a:solidFill>
                  <a:schemeClr val="bg1"/>
                </a:solidFill>
              </a:rPr>
            </a:br>
            <a:r>
              <a:rPr lang="en-US" sz="1700" i="1" dirty="0" smtClean="0">
                <a:solidFill>
                  <a:schemeClr val="bg1"/>
                </a:solidFill>
              </a:rPr>
              <a:t>David Conley, Educational Policy Improvement Center</a:t>
            </a:r>
          </a:p>
          <a:p>
            <a:r>
              <a:rPr lang="en-US" sz="3700" dirty="0" smtClean="0">
                <a:solidFill>
                  <a:schemeClr val="bg1"/>
                </a:solidFill>
              </a:rPr>
              <a:t>UtahFutures</a:t>
            </a:r>
            <a:endParaRPr lang="en-US" sz="3700" dirty="0">
              <a:solidFill>
                <a:schemeClr val="bg1"/>
              </a:solidFill>
            </a:endParaRPr>
          </a:p>
          <a:p>
            <a:r>
              <a:rPr lang="en-US" sz="3700" dirty="0" smtClean="0">
                <a:solidFill>
                  <a:schemeClr val="bg1"/>
                </a:solidFill>
              </a:rPr>
              <a:t>Suicide Prevention</a:t>
            </a:r>
          </a:p>
          <a:p>
            <a:r>
              <a:rPr lang="en-US" sz="3700" dirty="0" smtClean="0">
                <a:solidFill>
                  <a:schemeClr val="bg1"/>
                </a:solidFill>
              </a:rPr>
              <a:t>Strategic Planning for Systemic Interventions Targeting</a:t>
            </a:r>
            <a:r>
              <a:rPr lang="en-US" sz="3600" dirty="0" smtClean="0">
                <a:solidFill>
                  <a:schemeClr val="bg1"/>
                </a:solidFill>
              </a:rPr>
              <a:t/>
            </a:r>
            <a:br>
              <a:rPr lang="en-US" sz="3600" dirty="0" smtClean="0">
                <a:solidFill>
                  <a:schemeClr val="bg1"/>
                </a:solidFill>
              </a:rPr>
            </a:br>
            <a:r>
              <a:rPr lang="en-US" dirty="0" smtClean="0">
                <a:solidFill>
                  <a:schemeClr val="bg1"/>
                </a:solidFill>
              </a:rPr>
              <a:t>	</a:t>
            </a:r>
            <a:r>
              <a:rPr lang="en-US" sz="3100" dirty="0" smtClean="0">
                <a:solidFill>
                  <a:schemeClr val="bg1"/>
                </a:solidFill>
              </a:rPr>
              <a:t>-</a:t>
            </a:r>
            <a:r>
              <a:rPr lang="en-US" sz="2900" dirty="0" smtClean="0">
                <a:solidFill>
                  <a:schemeClr val="bg1"/>
                </a:solidFill>
              </a:rPr>
              <a:t>College and Career Readiness</a:t>
            </a:r>
            <a:br>
              <a:rPr lang="en-US" sz="2900" dirty="0" smtClean="0">
                <a:solidFill>
                  <a:schemeClr val="bg1"/>
                </a:solidFill>
              </a:rPr>
            </a:br>
            <a:r>
              <a:rPr lang="en-US" sz="2900" dirty="0" smtClean="0">
                <a:solidFill>
                  <a:schemeClr val="bg1"/>
                </a:solidFill>
              </a:rPr>
              <a:t>	-Dropout Prevention/Increasing Graduation Rates </a:t>
            </a:r>
            <a:br>
              <a:rPr lang="en-US" sz="2900" dirty="0" smtClean="0">
                <a:solidFill>
                  <a:schemeClr val="bg1"/>
                </a:solidFill>
              </a:rPr>
            </a:br>
            <a:r>
              <a:rPr lang="en-US" sz="2900" dirty="0" smtClean="0">
                <a:solidFill>
                  <a:schemeClr val="bg1"/>
                </a:solidFill>
              </a:rPr>
              <a:t>	-Positive School Climate</a:t>
            </a:r>
            <a:br>
              <a:rPr lang="en-US" sz="2900" dirty="0" smtClean="0">
                <a:solidFill>
                  <a:schemeClr val="bg1"/>
                </a:solidFill>
              </a:rPr>
            </a:br>
            <a:r>
              <a:rPr lang="en-US" sz="2900" dirty="0" smtClean="0">
                <a:solidFill>
                  <a:schemeClr val="bg1"/>
                </a:solidFill>
              </a:rPr>
              <a:t>	-Improved Attendance</a:t>
            </a:r>
          </a:p>
          <a:p>
            <a:r>
              <a:rPr lang="en-US" sz="3700" dirty="0" smtClean="0">
                <a:solidFill>
                  <a:schemeClr val="bg1"/>
                </a:solidFill>
              </a:rPr>
              <a:t>StepUp to Higher Education </a:t>
            </a:r>
          </a:p>
          <a:p>
            <a:pPr marL="0" indent="0">
              <a:buNone/>
            </a:pPr>
            <a:endParaRPr lang="en-US" dirty="0" smtClean="0">
              <a:solidFill>
                <a:schemeClr val="bg1"/>
              </a:solidFill>
            </a:endParaRPr>
          </a:p>
          <a:p>
            <a:pPr marL="0" indent="0">
              <a:buNone/>
            </a:pPr>
            <a:r>
              <a:rPr lang="en-US" sz="1700" i="1" dirty="0" smtClean="0">
                <a:solidFill>
                  <a:schemeClr val="bg1"/>
                </a:solidFill>
              </a:rPr>
              <a:t>(Counselors regularly attend conferences, workshops, and trainings sponsored by the Utah State Office of Education, </a:t>
            </a:r>
            <a:br>
              <a:rPr lang="en-US" sz="1700" i="1" dirty="0" smtClean="0">
                <a:solidFill>
                  <a:schemeClr val="bg1"/>
                </a:solidFill>
              </a:rPr>
            </a:br>
            <a:r>
              <a:rPr lang="en-US" sz="1700" i="1" dirty="0" smtClean="0">
                <a:solidFill>
                  <a:schemeClr val="bg1"/>
                </a:solidFill>
              </a:rPr>
              <a:t> Utah Association for Career and Technical Education, Utah School Counselor Association, College Board, ACT, </a:t>
            </a:r>
            <a:br>
              <a:rPr lang="en-US" sz="1700" i="1" dirty="0" smtClean="0">
                <a:solidFill>
                  <a:schemeClr val="bg1"/>
                </a:solidFill>
              </a:rPr>
            </a:br>
            <a:r>
              <a:rPr lang="en-US" sz="1700" i="1" dirty="0" smtClean="0">
                <a:solidFill>
                  <a:schemeClr val="bg1"/>
                </a:solidFill>
              </a:rPr>
              <a:t> Utah System of Higher Education, Regions, and Districts)</a:t>
            </a:r>
            <a:endParaRPr lang="en-US" sz="1700" dirty="0">
              <a:solidFill>
                <a:schemeClr val="bg1"/>
              </a:solidFill>
            </a:endParaRPr>
          </a:p>
        </p:txBody>
      </p:sp>
      <p:pic>
        <p:nvPicPr>
          <p:cNvPr id="5" name="Picture 4"/>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10746196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933" y="334539"/>
            <a:ext cx="8631044" cy="1182028"/>
          </a:xfrm>
        </p:spPr>
        <p:txBody>
          <a:bodyPr>
            <a:noAutofit/>
          </a:bodyPr>
          <a:lstStyle/>
          <a:p>
            <a:r>
              <a:rPr lang="en-US" sz="4800" dirty="0" smtClean="0">
                <a:solidFill>
                  <a:schemeClr val="accent4"/>
                </a:solidFill>
              </a:rPr>
              <a:t>Are School Counselors an Effective Education Input?</a:t>
            </a:r>
            <a:endParaRPr lang="en-US" sz="4800" dirty="0">
              <a:solidFill>
                <a:schemeClr val="accent4"/>
              </a:solidFill>
            </a:endParaRPr>
          </a:p>
        </p:txBody>
      </p:sp>
      <p:sp>
        <p:nvSpPr>
          <p:cNvPr id="3" name="Content Placeholder 2"/>
          <p:cNvSpPr>
            <a:spLocks noGrp="1"/>
          </p:cNvSpPr>
          <p:nvPr>
            <p:ph idx="1"/>
          </p:nvPr>
        </p:nvSpPr>
        <p:spPr>
          <a:xfrm>
            <a:off x="401444" y="1761893"/>
            <a:ext cx="8113906" cy="4415070"/>
          </a:xfrm>
        </p:spPr>
        <p:txBody>
          <a:bodyPr>
            <a:normAutofit fontScale="85000" lnSpcReduction="20000"/>
          </a:bodyPr>
          <a:lstStyle/>
          <a:p>
            <a:pPr marL="0" indent="0">
              <a:buNone/>
            </a:pPr>
            <a:r>
              <a:rPr lang="en-US" sz="4100" dirty="0" smtClean="0">
                <a:solidFill>
                  <a:schemeClr val="bg1"/>
                </a:solidFill>
              </a:rPr>
              <a:t>“While much is known about the effects of class size and teacher quality on achievement, there is little evidence on the impact of non-instructional resources . . . Estimates imply the marginal school counselor has the same impact on overall achievement as increasing the quality of every teacher in the school by nearly one-third of a standard deviation, and is twice as effective as reducing class size by hiring an additional teacher.” </a:t>
            </a:r>
          </a:p>
          <a:p>
            <a:pPr marL="0" indent="0">
              <a:buNone/>
            </a:pPr>
            <a:endParaRPr lang="en-US" sz="1600" dirty="0">
              <a:solidFill>
                <a:schemeClr val="bg1"/>
              </a:solidFill>
            </a:endParaRPr>
          </a:p>
          <a:p>
            <a:pPr marL="0" indent="0">
              <a:buNone/>
            </a:pPr>
            <a:endParaRPr lang="en-US" sz="1600" dirty="0" smtClean="0">
              <a:solidFill>
                <a:schemeClr val="bg1"/>
              </a:solidFill>
            </a:endParaRPr>
          </a:p>
          <a:p>
            <a:pPr marL="0" indent="0">
              <a:buNone/>
            </a:pPr>
            <a:endParaRPr lang="en-US" sz="1600" dirty="0">
              <a:solidFill>
                <a:schemeClr val="bg1"/>
              </a:solidFill>
            </a:endParaRPr>
          </a:p>
          <a:p>
            <a:pPr marL="0" indent="0">
              <a:lnSpc>
                <a:spcPct val="100000"/>
              </a:lnSpc>
              <a:buNone/>
            </a:pPr>
            <a:endParaRPr lang="en-US" sz="1600" dirty="0" smtClean="0">
              <a:solidFill>
                <a:schemeClr val="bg1"/>
              </a:solidFill>
            </a:endParaRPr>
          </a:p>
          <a:p>
            <a:pPr marL="0" indent="0">
              <a:lnSpc>
                <a:spcPct val="100000"/>
              </a:lnSpc>
              <a:buNone/>
            </a:pPr>
            <a:endParaRPr lang="en-US" sz="1600" dirty="0">
              <a:solidFill>
                <a:schemeClr val="bg1"/>
              </a:solidFill>
            </a:endParaRPr>
          </a:p>
          <a:p>
            <a:pPr marL="0" indent="0">
              <a:lnSpc>
                <a:spcPct val="100000"/>
              </a:lnSpc>
              <a:buNone/>
            </a:pPr>
            <a:endParaRPr lang="en-US" sz="1600" dirty="0" smtClean="0">
              <a:solidFill>
                <a:schemeClr val="bg1"/>
              </a:solidFill>
            </a:endParaRPr>
          </a:p>
          <a:p>
            <a:pPr marL="0" indent="0">
              <a:lnSpc>
                <a:spcPct val="100000"/>
              </a:lnSpc>
              <a:buNone/>
            </a:pPr>
            <a:endParaRPr lang="en-US" sz="1600" dirty="0">
              <a:solidFill>
                <a:schemeClr val="bg1"/>
              </a:solidFill>
            </a:endParaRPr>
          </a:p>
          <a:p>
            <a:pPr marL="0" indent="0">
              <a:lnSpc>
                <a:spcPct val="100000"/>
              </a:lnSpc>
              <a:buNone/>
            </a:pPr>
            <a:endParaRPr lang="en-US" sz="1600" dirty="0" smtClean="0">
              <a:solidFill>
                <a:schemeClr val="bg1"/>
              </a:solidFill>
            </a:endParaRPr>
          </a:p>
          <a:p>
            <a:pPr marL="0" indent="0">
              <a:lnSpc>
                <a:spcPct val="100000"/>
              </a:lnSpc>
              <a:buNone/>
            </a:pPr>
            <a:endParaRPr lang="en-US" sz="1600" dirty="0">
              <a:solidFill>
                <a:schemeClr val="bg1"/>
              </a:solidFill>
            </a:endParaRPr>
          </a:p>
          <a:p>
            <a:pPr marL="0" indent="0">
              <a:lnSpc>
                <a:spcPct val="100000"/>
              </a:lnSpc>
              <a:buNone/>
            </a:pPr>
            <a:endParaRPr lang="en-US" sz="1600" dirty="0" smtClean="0">
              <a:solidFill>
                <a:schemeClr val="bg1"/>
              </a:solidFill>
            </a:endParaRPr>
          </a:p>
          <a:p>
            <a:pPr marL="0" indent="0">
              <a:lnSpc>
                <a:spcPct val="100000"/>
              </a:lnSpc>
              <a:buNone/>
            </a:pPr>
            <a:endParaRPr lang="en-US" sz="1600" dirty="0">
              <a:solidFill>
                <a:schemeClr val="bg1"/>
              </a:solidFill>
            </a:endParaRPr>
          </a:p>
          <a:p>
            <a:pPr marL="0" indent="0">
              <a:buNone/>
            </a:pPr>
            <a:endParaRPr lang="en-US" sz="1600" dirty="0">
              <a:solidFill>
                <a:schemeClr val="bg1"/>
              </a:solidFill>
            </a:endParaRPr>
          </a:p>
          <a:p>
            <a:pPr marL="0" indent="0">
              <a:buNone/>
            </a:pPr>
            <a:endParaRPr lang="en-US" sz="1600" dirty="0" smtClean="0">
              <a:solidFill>
                <a:schemeClr val="bg1"/>
              </a:solidFill>
            </a:endParaRPr>
          </a:p>
          <a:p>
            <a:pPr marL="0" indent="0">
              <a:buNone/>
            </a:pPr>
            <a:endParaRPr lang="en-US" sz="1600" dirty="0">
              <a:solidFill>
                <a:schemeClr val="bg1"/>
              </a:solidFill>
            </a:endParaRPr>
          </a:p>
          <a:p>
            <a:pPr marL="0" indent="0">
              <a:buNone/>
            </a:pPr>
            <a:endParaRPr lang="en-US" sz="1600" dirty="0" smtClean="0">
              <a:solidFill>
                <a:schemeClr val="bg1"/>
              </a:solidFill>
            </a:endParaRPr>
          </a:p>
          <a:p>
            <a:pPr marL="0" indent="0">
              <a:buNone/>
            </a:pPr>
            <a:endParaRPr lang="en-US" sz="1600" dirty="0">
              <a:solidFill>
                <a:schemeClr val="bg1"/>
              </a:solidFill>
            </a:endParaRPr>
          </a:p>
          <a:p>
            <a:pPr marL="0" indent="0">
              <a:buNone/>
            </a:pPr>
            <a:endParaRPr lang="en-US" sz="1600" dirty="0" smtClean="0">
              <a:solidFill>
                <a:schemeClr val="bg1"/>
              </a:solidFill>
            </a:endParaRPr>
          </a:p>
          <a:p>
            <a:pPr marL="0" indent="0">
              <a:buNone/>
            </a:pPr>
            <a:endParaRPr lang="en-US" sz="1600" dirty="0">
              <a:solidFill>
                <a:schemeClr val="bg1"/>
              </a:solidFill>
            </a:endParaRPr>
          </a:p>
          <a:p>
            <a:pPr marL="0" indent="0">
              <a:buNone/>
            </a:pPr>
            <a:endParaRPr lang="en-US" sz="1600" dirty="0" smtClean="0">
              <a:solidFill>
                <a:schemeClr val="bg1"/>
              </a:solidFill>
            </a:endParaRPr>
          </a:p>
        </p:txBody>
      </p:sp>
      <p:pic>
        <p:nvPicPr>
          <p:cNvPr id="7" name="Picture 6"/>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
        <p:nvSpPr>
          <p:cNvPr id="5" name="TextBox 4"/>
          <p:cNvSpPr txBox="1"/>
          <p:nvPr/>
        </p:nvSpPr>
        <p:spPr>
          <a:xfrm>
            <a:off x="406400" y="6057900"/>
            <a:ext cx="7607300" cy="738664"/>
          </a:xfrm>
          <a:prstGeom prst="rect">
            <a:avLst/>
          </a:prstGeom>
          <a:noFill/>
        </p:spPr>
        <p:txBody>
          <a:bodyPr wrap="square" rtlCol="0">
            <a:spAutoFit/>
          </a:bodyPr>
          <a:lstStyle/>
          <a:p>
            <a:r>
              <a:rPr lang="en-US" sz="1400" dirty="0" err="1" smtClean="0">
                <a:solidFill>
                  <a:schemeClr val="bg1"/>
                </a:solidFill>
              </a:rPr>
              <a:t>Carrell</a:t>
            </a:r>
            <a:r>
              <a:rPr lang="en-US" sz="1400" dirty="0" smtClean="0">
                <a:solidFill>
                  <a:schemeClr val="bg1"/>
                </a:solidFill>
              </a:rPr>
              <a:t>, S., &amp; Hoekstra, M. (2014). "Are school counselors an effective education input?"</a:t>
            </a:r>
          </a:p>
          <a:p>
            <a:r>
              <a:rPr lang="en-US" sz="1400" i="1" dirty="0" smtClean="0">
                <a:solidFill>
                  <a:schemeClr val="bg1"/>
                </a:solidFill>
              </a:rPr>
              <a:t>Economics Letters,125, 66-69. Retrieved from http://www.econ.ucdavis.edu/faculty/scarrell/</a:t>
            </a:r>
          </a:p>
          <a:p>
            <a:r>
              <a:rPr lang="en-US" sz="1400" dirty="0" smtClean="0">
                <a:solidFill>
                  <a:schemeClr val="bg1"/>
                </a:solidFill>
              </a:rPr>
              <a:t>counselors_input.pdf</a:t>
            </a:r>
            <a:endParaRPr lang="en-US" sz="1400" dirty="0">
              <a:solidFill>
                <a:schemeClr val="bg1"/>
              </a:solidFill>
            </a:endParaRPr>
          </a:p>
        </p:txBody>
      </p:sp>
    </p:spTree>
    <p:extLst>
      <p:ext uri="{BB962C8B-B14F-4D97-AF65-F5344CB8AC3E}">
        <p14:creationId xmlns:p14="http://schemas.microsoft.com/office/powerpoint/2010/main" val="20278039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cap="small" dirty="0">
                <a:solidFill>
                  <a:schemeClr val="accent4"/>
                </a:solidFill>
              </a:rPr>
              <a:t>Counselors </a:t>
            </a:r>
            <a:r>
              <a:rPr lang="en-US" sz="4000" b="1" cap="small" dirty="0" smtClean="0">
                <a:solidFill>
                  <a:schemeClr val="accent4"/>
                </a:solidFill>
              </a:rPr>
              <a:t>Address the Needs</a:t>
            </a:r>
            <a:br>
              <a:rPr lang="en-US" sz="4000" b="1" cap="small" dirty="0" smtClean="0">
                <a:solidFill>
                  <a:schemeClr val="accent4"/>
                </a:solidFill>
              </a:rPr>
            </a:br>
            <a:r>
              <a:rPr lang="en-US" sz="4000" b="1" cap="small" dirty="0" smtClean="0">
                <a:solidFill>
                  <a:schemeClr val="accent4"/>
                </a:solidFill>
              </a:rPr>
              <a:t> of All Students</a:t>
            </a:r>
            <a:endParaRPr lang="en-US" sz="4000" dirty="0"/>
          </a:p>
        </p:txBody>
      </p:sp>
      <p:sp>
        <p:nvSpPr>
          <p:cNvPr id="3" name="Content Placeholder 2"/>
          <p:cNvSpPr>
            <a:spLocks noGrp="1"/>
          </p:cNvSpPr>
          <p:nvPr>
            <p:ph idx="1"/>
          </p:nvPr>
        </p:nvSpPr>
        <p:spPr/>
        <p:txBody>
          <a:bodyPr>
            <a:normAutofit/>
          </a:bodyPr>
          <a:lstStyle/>
          <a:p>
            <a:r>
              <a:rPr lang="en-US" dirty="0" smtClean="0">
                <a:solidFill>
                  <a:schemeClr val="bg1"/>
                </a:solidFill>
              </a:rPr>
              <a:t>Needs Assessments Identify Priorities for Guidance Curriculum to Develop Student Competencies in the following areas:</a:t>
            </a:r>
          </a:p>
          <a:p>
            <a:pPr marL="457200" lvl="1" indent="0">
              <a:buNone/>
            </a:pPr>
            <a:r>
              <a:rPr lang="en-US" dirty="0" smtClean="0">
                <a:solidFill>
                  <a:schemeClr val="bg1"/>
                </a:solidFill>
              </a:rPr>
              <a:t>-Academic/Learning</a:t>
            </a:r>
            <a:endParaRPr lang="en-US" dirty="0">
              <a:solidFill>
                <a:schemeClr val="bg1"/>
              </a:solidFill>
            </a:endParaRPr>
          </a:p>
          <a:p>
            <a:pPr marL="457200" lvl="1" indent="0">
              <a:buNone/>
            </a:pPr>
            <a:r>
              <a:rPr lang="en-US" dirty="0" smtClean="0">
                <a:solidFill>
                  <a:schemeClr val="bg1"/>
                </a:solidFill>
              </a:rPr>
              <a:t>-Life/Career </a:t>
            </a:r>
            <a:endParaRPr lang="en-US" dirty="0">
              <a:solidFill>
                <a:schemeClr val="bg1"/>
              </a:solidFill>
            </a:endParaRPr>
          </a:p>
          <a:p>
            <a:pPr marL="457200" lvl="1" indent="0">
              <a:buNone/>
            </a:pPr>
            <a:r>
              <a:rPr lang="en-US" dirty="0" smtClean="0">
                <a:solidFill>
                  <a:schemeClr val="bg1"/>
                </a:solidFill>
              </a:rPr>
              <a:t>-Multicultural/Global </a:t>
            </a:r>
            <a:r>
              <a:rPr lang="en-US" dirty="0">
                <a:solidFill>
                  <a:schemeClr val="bg1"/>
                </a:solidFill>
              </a:rPr>
              <a:t>Citizen</a:t>
            </a:r>
          </a:p>
          <a:p>
            <a:pPr marL="457200" lvl="1" indent="0">
              <a:buNone/>
            </a:pPr>
            <a:r>
              <a:rPr lang="en-US" dirty="0" smtClean="0">
                <a:solidFill>
                  <a:schemeClr val="bg1"/>
                </a:solidFill>
              </a:rPr>
              <a:t>-Personal/Social</a:t>
            </a:r>
          </a:p>
          <a:p>
            <a:pPr marL="0" indent="0" algn="ctr">
              <a:buNone/>
            </a:pPr>
            <a:endParaRPr lang="en-US" sz="1600" i="1" dirty="0" smtClean="0">
              <a:solidFill>
                <a:schemeClr val="bg1"/>
              </a:solidFill>
            </a:endParaRPr>
          </a:p>
          <a:p>
            <a:pPr marL="0" indent="0">
              <a:buNone/>
            </a:pPr>
            <a:r>
              <a:rPr lang="en-US" sz="1800" i="1" dirty="0" smtClean="0">
                <a:solidFill>
                  <a:schemeClr val="bg1"/>
                </a:solidFill>
              </a:rPr>
              <a:t>Guidance Curriculum consists of classroom presentations, lunchtime activities, evening presentations, as well as information distributed through school newsletters, and the school website.  It is considered  a Tier 1 Intervention which means that it is for all students in the school  or at a particular grade level </a:t>
            </a:r>
            <a:endParaRPr lang="en-US" sz="1800" i="1" dirty="0">
              <a:solidFill>
                <a:schemeClr val="bg1"/>
              </a:solidFill>
            </a:endParaRPr>
          </a:p>
          <a:p>
            <a:endParaRPr lang="en-US" dirty="0" smtClean="0">
              <a:solidFill>
                <a:schemeClr val="bg1"/>
              </a:solidFill>
            </a:endParaRPr>
          </a:p>
          <a:p>
            <a:endParaRPr lang="en-US" dirty="0">
              <a:solidFill>
                <a:schemeClr val="bg1"/>
              </a:solidFill>
            </a:endParaRPr>
          </a:p>
        </p:txBody>
      </p:sp>
      <p:pic>
        <p:nvPicPr>
          <p:cNvPr id="5" name="Picture 4"/>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7281995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cap="small" dirty="0" smtClean="0">
                <a:solidFill>
                  <a:schemeClr val="accent4"/>
                </a:solidFill>
              </a:rPr>
              <a:t>Counselors Help Students be Successful in School</a:t>
            </a:r>
            <a:endParaRPr lang="en-US" sz="4000" dirty="0"/>
          </a:p>
        </p:txBody>
      </p:sp>
      <p:sp>
        <p:nvSpPr>
          <p:cNvPr id="3" name="Content Placeholder 2"/>
          <p:cNvSpPr>
            <a:spLocks noGrp="1"/>
          </p:cNvSpPr>
          <p:nvPr>
            <p:ph idx="1"/>
          </p:nvPr>
        </p:nvSpPr>
        <p:spPr/>
        <p:txBody>
          <a:bodyPr>
            <a:normAutofit fontScale="85000" lnSpcReduction="20000"/>
          </a:bodyPr>
          <a:lstStyle/>
          <a:p>
            <a:r>
              <a:rPr lang="en-US" dirty="0" smtClean="0">
                <a:solidFill>
                  <a:schemeClr val="bg1"/>
                </a:solidFill>
              </a:rPr>
              <a:t>Track and </a:t>
            </a:r>
            <a:r>
              <a:rPr lang="en-US" dirty="0">
                <a:solidFill>
                  <a:schemeClr val="bg1"/>
                </a:solidFill>
              </a:rPr>
              <a:t>E</a:t>
            </a:r>
            <a:r>
              <a:rPr lang="en-US" dirty="0" smtClean="0">
                <a:solidFill>
                  <a:schemeClr val="bg1"/>
                </a:solidFill>
              </a:rPr>
              <a:t>valuate Student Progress toward Graduation</a:t>
            </a:r>
          </a:p>
          <a:p>
            <a:endParaRPr lang="en-US" sz="900" dirty="0" smtClean="0">
              <a:solidFill>
                <a:schemeClr val="bg1"/>
              </a:solidFill>
            </a:endParaRPr>
          </a:p>
          <a:p>
            <a:r>
              <a:rPr lang="en-US" dirty="0" smtClean="0">
                <a:solidFill>
                  <a:schemeClr val="bg1"/>
                </a:solidFill>
              </a:rPr>
              <a:t>Collaborate with Administration and Faculty on Strategies to Remediate Deficiencies and Improve Student Performance.</a:t>
            </a:r>
          </a:p>
          <a:p>
            <a:endParaRPr lang="en-US" sz="800" dirty="0" smtClean="0">
              <a:solidFill>
                <a:schemeClr val="bg1"/>
              </a:solidFill>
            </a:endParaRPr>
          </a:p>
          <a:p>
            <a:r>
              <a:rPr lang="en-US" dirty="0" smtClean="0">
                <a:solidFill>
                  <a:schemeClr val="bg1"/>
                </a:solidFill>
              </a:rPr>
              <a:t>Consult with Parents</a:t>
            </a:r>
          </a:p>
          <a:p>
            <a:endParaRPr lang="en-US" sz="800" dirty="0" smtClean="0">
              <a:solidFill>
                <a:schemeClr val="bg1"/>
              </a:solidFill>
            </a:endParaRPr>
          </a:p>
          <a:p>
            <a:r>
              <a:rPr lang="en-US" dirty="0" smtClean="0">
                <a:solidFill>
                  <a:schemeClr val="bg1"/>
                </a:solidFill>
              </a:rPr>
              <a:t>Work with Students in Small Groups to Address Barriers to Learning and Other Student Needs as well as Provide Enrichment Activities</a:t>
            </a:r>
          </a:p>
          <a:p>
            <a:endParaRPr lang="en-US" sz="800" dirty="0" smtClean="0">
              <a:solidFill>
                <a:schemeClr val="bg1"/>
              </a:solidFill>
            </a:endParaRPr>
          </a:p>
          <a:p>
            <a:r>
              <a:rPr lang="en-US" dirty="0" smtClean="0">
                <a:solidFill>
                  <a:schemeClr val="bg1"/>
                </a:solidFill>
              </a:rPr>
              <a:t>Work with Students Individually as Needed.</a:t>
            </a:r>
          </a:p>
          <a:p>
            <a:endParaRPr lang="en-US" sz="700" dirty="0" smtClean="0">
              <a:solidFill>
                <a:schemeClr val="bg1"/>
              </a:solidFill>
            </a:endParaRPr>
          </a:p>
          <a:p>
            <a:r>
              <a:rPr lang="en-US" dirty="0" smtClean="0">
                <a:solidFill>
                  <a:schemeClr val="bg1"/>
                </a:solidFill>
              </a:rPr>
              <a:t>Consult with and Collaborate with Administration, Faculty, and Parents to Address Areas of Concern</a:t>
            </a:r>
          </a:p>
        </p:txBody>
      </p:sp>
      <p:pic>
        <p:nvPicPr>
          <p:cNvPr id="5" name="Picture 4"/>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30396369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cap="small" dirty="0" smtClean="0">
                <a:solidFill>
                  <a:schemeClr val="accent4"/>
                </a:solidFill>
              </a:rPr>
              <a:t>Counselors Help Students  make Plans for College and Career Readiness</a:t>
            </a:r>
            <a:endParaRPr lang="en-US" dirty="0"/>
          </a:p>
        </p:txBody>
      </p:sp>
      <p:sp>
        <p:nvSpPr>
          <p:cNvPr id="3" name="Content Placeholder 2"/>
          <p:cNvSpPr>
            <a:spLocks noGrp="1"/>
          </p:cNvSpPr>
          <p:nvPr>
            <p:ph idx="1"/>
          </p:nvPr>
        </p:nvSpPr>
        <p:spPr/>
        <p:txBody>
          <a:bodyPr>
            <a:normAutofit lnSpcReduction="10000"/>
          </a:bodyPr>
          <a:lstStyle/>
          <a:p>
            <a:r>
              <a:rPr lang="en-US" dirty="0" smtClean="0">
                <a:solidFill>
                  <a:schemeClr val="bg1"/>
                </a:solidFill>
              </a:rPr>
              <a:t>Hold Individual and Group SEOP/Plan for College and Career Readiness Conferences as Stipulated by State Board Rule and District Policy</a:t>
            </a:r>
          </a:p>
          <a:p>
            <a:pPr marL="0" indent="0">
              <a:buNone/>
            </a:pPr>
            <a:endParaRPr lang="en-US" sz="1800" dirty="0" smtClean="0">
              <a:solidFill>
                <a:schemeClr val="bg1"/>
              </a:solidFill>
            </a:endParaRPr>
          </a:p>
          <a:p>
            <a:r>
              <a:rPr lang="en-US" dirty="0" smtClean="0">
                <a:solidFill>
                  <a:schemeClr val="bg1"/>
                </a:solidFill>
              </a:rPr>
              <a:t>Coordinate within Cone Feeder Systems to Articulate a Developmentally Appropriate Plan for College and Career Process to Prepare Students for the Conferences with their Parents/Guardians</a:t>
            </a:r>
          </a:p>
          <a:p>
            <a:pPr marL="0" indent="0">
              <a:buNone/>
            </a:pPr>
            <a:endParaRPr lang="en-US" sz="2200" dirty="0" smtClean="0">
              <a:solidFill>
                <a:schemeClr val="bg1"/>
              </a:solidFill>
            </a:endParaRPr>
          </a:p>
          <a:p>
            <a:r>
              <a:rPr lang="en-US" dirty="0" smtClean="0">
                <a:solidFill>
                  <a:schemeClr val="bg1"/>
                </a:solidFill>
              </a:rPr>
              <a:t>Hold Additional Individual Conferences as Requested by Students or Parents/Guardians</a:t>
            </a:r>
          </a:p>
        </p:txBody>
      </p:sp>
      <p:pic>
        <p:nvPicPr>
          <p:cNvPr id="5" name="Picture 4"/>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28816629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cap="small" dirty="0" smtClean="0">
                <a:solidFill>
                  <a:schemeClr val="accent4"/>
                </a:solidFill>
              </a:rPr>
              <a:t>Counselors Help Students</a:t>
            </a:r>
            <a:br>
              <a:rPr lang="en-US" sz="4000" b="1" cap="small" dirty="0" smtClean="0">
                <a:solidFill>
                  <a:schemeClr val="accent4"/>
                </a:solidFill>
              </a:rPr>
            </a:br>
            <a:r>
              <a:rPr lang="en-US" sz="4000" b="1" cap="small" dirty="0" smtClean="0">
                <a:solidFill>
                  <a:schemeClr val="accent4"/>
                </a:solidFill>
              </a:rPr>
              <a:t>Make the Transition to College</a:t>
            </a:r>
            <a:endParaRPr lang="en-US" sz="4000" dirty="0"/>
          </a:p>
        </p:txBody>
      </p:sp>
      <p:sp>
        <p:nvSpPr>
          <p:cNvPr id="3" name="Content Placeholder 2"/>
          <p:cNvSpPr>
            <a:spLocks noGrp="1"/>
          </p:cNvSpPr>
          <p:nvPr>
            <p:ph idx="1"/>
          </p:nvPr>
        </p:nvSpPr>
        <p:spPr>
          <a:xfrm>
            <a:off x="628650" y="2258762"/>
            <a:ext cx="7886700" cy="3299828"/>
          </a:xfrm>
        </p:spPr>
        <p:txBody>
          <a:bodyPr/>
          <a:lstStyle/>
          <a:p>
            <a:r>
              <a:rPr lang="en-US" dirty="0" smtClean="0">
                <a:solidFill>
                  <a:schemeClr val="bg1"/>
                </a:solidFill>
              </a:rPr>
              <a:t>Encourage a College Prep Curriculum </a:t>
            </a:r>
          </a:p>
          <a:p>
            <a:pPr marL="0" indent="0">
              <a:buNone/>
            </a:pPr>
            <a:endParaRPr lang="en-US" dirty="0" smtClean="0">
              <a:solidFill>
                <a:schemeClr val="bg1"/>
              </a:solidFill>
            </a:endParaRPr>
          </a:p>
          <a:p>
            <a:r>
              <a:rPr lang="en-US" dirty="0" smtClean="0">
                <a:solidFill>
                  <a:schemeClr val="bg1"/>
                </a:solidFill>
              </a:rPr>
              <a:t>Assist with Admissions and Scholarship Applications Utah College Application Week</a:t>
            </a:r>
          </a:p>
          <a:p>
            <a:endParaRPr lang="en-US" dirty="0" smtClean="0">
              <a:solidFill>
                <a:schemeClr val="bg1"/>
              </a:solidFill>
            </a:endParaRPr>
          </a:p>
          <a:p>
            <a:r>
              <a:rPr lang="en-US" dirty="0" smtClean="0">
                <a:solidFill>
                  <a:schemeClr val="bg1"/>
                </a:solidFill>
              </a:rPr>
              <a:t>Assist with Free Application for Federal Student Aid</a:t>
            </a:r>
            <a:endParaRPr lang="en-US" dirty="0">
              <a:solidFill>
                <a:schemeClr val="bg1"/>
              </a:solidFill>
            </a:endParaRPr>
          </a:p>
        </p:txBody>
      </p:sp>
      <p:pic>
        <p:nvPicPr>
          <p:cNvPr id="5" name="Picture 4"/>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39902704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cap="small" dirty="0" smtClean="0">
                <a:solidFill>
                  <a:schemeClr val="accent4"/>
                </a:solidFill>
              </a:rPr>
              <a:t>Counselors Identify and Help Close Achievement Gaps</a:t>
            </a:r>
            <a:endParaRPr lang="en-US" dirty="0"/>
          </a:p>
        </p:txBody>
      </p:sp>
      <p:sp>
        <p:nvSpPr>
          <p:cNvPr id="7" name="Content Placeholder 6"/>
          <p:cNvSpPr>
            <a:spLocks noGrp="1"/>
          </p:cNvSpPr>
          <p:nvPr>
            <p:ph idx="1"/>
          </p:nvPr>
        </p:nvSpPr>
        <p:spPr>
          <a:xfrm>
            <a:off x="866274" y="2398575"/>
            <a:ext cx="7649076" cy="3951121"/>
          </a:xfrm>
        </p:spPr>
        <p:txBody>
          <a:bodyPr/>
          <a:lstStyle/>
          <a:p>
            <a:endParaRPr lang="en-US" dirty="0">
              <a:solidFill>
                <a:schemeClr val="bg1"/>
              </a:solidFill>
            </a:endParaRPr>
          </a:p>
          <a:p>
            <a:endParaRPr lang="en-US" dirty="0" smtClean="0">
              <a:solidFill>
                <a:schemeClr val="bg1"/>
              </a:solidFill>
            </a:endParaRPr>
          </a:p>
          <a:p>
            <a:endParaRPr lang="en-US" dirty="0">
              <a:solidFill>
                <a:schemeClr val="bg1"/>
              </a:solidFill>
            </a:endParaRPr>
          </a:p>
        </p:txBody>
      </p:sp>
      <p:graphicFrame>
        <p:nvGraphicFramePr>
          <p:cNvPr id="8" name="Chart 7"/>
          <p:cNvGraphicFramePr/>
          <p:nvPr>
            <p:extLst>
              <p:ext uri="{D42A27DB-BD31-4B8C-83A1-F6EECF244321}">
                <p14:modId xmlns:p14="http://schemas.microsoft.com/office/powerpoint/2010/main" val="3202569791"/>
              </p:ext>
            </p:extLst>
          </p:nvPr>
        </p:nvGraphicFramePr>
        <p:xfrm>
          <a:off x="733926" y="2542955"/>
          <a:ext cx="7781424" cy="3806741"/>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p:cNvSpPr txBox="1"/>
          <p:nvPr/>
        </p:nvSpPr>
        <p:spPr>
          <a:xfrm>
            <a:off x="890337" y="1690689"/>
            <a:ext cx="7625013" cy="707886"/>
          </a:xfrm>
          <a:prstGeom prst="rect">
            <a:avLst/>
          </a:prstGeom>
          <a:noFill/>
        </p:spPr>
        <p:txBody>
          <a:bodyPr wrap="square" rtlCol="0">
            <a:spAutoFit/>
          </a:bodyPr>
          <a:lstStyle/>
          <a:p>
            <a:pPr algn="ctr"/>
            <a:r>
              <a:rPr lang="en-US" sz="2000" b="1" dirty="0">
                <a:solidFill>
                  <a:schemeClr val="bg1"/>
                </a:solidFill>
              </a:rPr>
              <a:t>Jordan District Closing the Gap Project </a:t>
            </a:r>
            <a:r>
              <a:rPr lang="en-US" sz="2000" b="1" dirty="0" smtClean="0">
                <a:solidFill>
                  <a:schemeClr val="bg1"/>
                </a:solidFill>
              </a:rPr>
              <a:t>2011-2013  </a:t>
            </a:r>
          </a:p>
          <a:p>
            <a:pPr algn="ctr"/>
            <a:r>
              <a:rPr lang="en-US" sz="2000" b="1" dirty="0" smtClean="0">
                <a:solidFill>
                  <a:schemeClr val="bg1"/>
                </a:solidFill>
              </a:rPr>
              <a:t>Increase Minority Student Participation in Early College Programs </a:t>
            </a:r>
            <a:endParaRPr lang="en-US" sz="2000" b="1" dirty="0">
              <a:ln>
                <a:solidFill>
                  <a:schemeClr val="bg1"/>
                </a:solidFill>
              </a:ln>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2211" y="1690689"/>
            <a:ext cx="360967" cy="373364"/>
          </a:xfrm>
          <a:prstGeom prst="rect">
            <a:avLst/>
          </a:prstGeom>
        </p:spPr>
      </p:pic>
      <p:pic>
        <p:nvPicPr>
          <p:cNvPr id="11" name="Picture 10"/>
          <p:cNvPicPr>
            <a:picLocks noChangeAspect="1"/>
          </p:cNvPicPr>
          <p:nvPr/>
        </p:nvPicPr>
        <p:blipFill>
          <a:blip r:embed="rId4" cstate="print">
            <a:extLst>
              <a:ext uri="{BEBA8EAE-BF5A-486C-A8C5-ECC9F3942E4B}">
                <a14:imgProps xmlns:a14="http://schemas.microsoft.com/office/drawing/2010/main">
                  <a14:imgLayer r:embed="rId5">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29966666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716337"/>
          </a:xfrm>
        </p:spPr>
        <p:txBody>
          <a:bodyPr>
            <a:noAutofit/>
          </a:bodyPr>
          <a:lstStyle/>
          <a:p>
            <a:pPr algn="ctr"/>
            <a:r>
              <a:rPr lang="en-US" sz="4000" b="1" cap="small" dirty="0" smtClean="0">
                <a:solidFill>
                  <a:schemeClr val="accent4"/>
                </a:solidFill>
              </a:rPr>
              <a:t>Counselors Set Goals and Assess the Impact of Counseling Interventions</a:t>
            </a:r>
            <a:endParaRPr lang="en-US" sz="4000" dirty="0"/>
          </a:p>
        </p:txBody>
      </p:sp>
      <p:sp>
        <p:nvSpPr>
          <p:cNvPr id="3" name="Content Placeholder 2"/>
          <p:cNvSpPr>
            <a:spLocks noGrp="1"/>
          </p:cNvSpPr>
          <p:nvPr>
            <p:ph idx="1"/>
          </p:nvPr>
        </p:nvSpPr>
        <p:spPr>
          <a:xfrm>
            <a:off x="628650" y="2451264"/>
            <a:ext cx="7886700" cy="3889375"/>
          </a:xfrm>
        </p:spPr>
        <p:txBody>
          <a:bodyPr>
            <a:normAutofit fontScale="70000" lnSpcReduction="20000"/>
          </a:bodyPr>
          <a:lstStyle/>
          <a:p>
            <a:r>
              <a:rPr lang="en-US" dirty="0" smtClean="0">
                <a:solidFill>
                  <a:schemeClr val="bg1"/>
                </a:solidFill>
              </a:rPr>
              <a:t>Increase enrollment in honors, AP, and concurrent enrollment courses</a:t>
            </a:r>
          </a:p>
          <a:p>
            <a:r>
              <a:rPr lang="en-US" dirty="0" smtClean="0">
                <a:solidFill>
                  <a:schemeClr val="bg1"/>
                </a:solidFill>
              </a:rPr>
              <a:t>Increase </a:t>
            </a:r>
            <a:r>
              <a:rPr lang="en-US" dirty="0">
                <a:solidFill>
                  <a:schemeClr val="bg1"/>
                </a:solidFill>
              </a:rPr>
              <a:t>the m</a:t>
            </a:r>
            <a:r>
              <a:rPr lang="en-US" dirty="0" smtClean="0">
                <a:solidFill>
                  <a:schemeClr val="bg1"/>
                </a:solidFill>
              </a:rPr>
              <a:t>inority enrollment </a:t>
            </a:r>
            <a:r>
              <a:rPr lang="en-US" dirty="0">
                <a:solidFill>
                  <a:schemeClr val="bg1"/>
                </a:solidFill>
              </a:rPr>
              <a:t>in the Utah Scholars Program </a:t>
            </a:r>
            <a:endParaRPr lang="en-US" dirty="0" smtClean="0">
              <a:solidFill>
                <a:schemeClr val="bg1"/>
              </a:solidFill>
            </a:endParaRPr>
          </a:p>
          <a:p>
            <a:r>
              <a:rPr lang="en-US" dirty="0" smtClean="0">
                <a:solidFill>
                  <a:schemeClr val="bg1"/>
                </a:solidFill>
              </a:rPr>
              <a:t>Increase the number of students who qualify for honor roll.</a:t>
            </a:r>
          </a:p>
          <a:p>
            <a:r>
              <a:rPr lang="en-US" dirty="0" smtClean="0">
                <a:solidFill>
                  <a:schemeClr val="bg1"/>
                </a:solidFill>
              </a:rPr>
              <a:t>Increase parent participation in Plan for College and Career Readiness Conferences</a:t>
            </a:r>
          </a:p>
          <a:p>
            <a:r>
              <a:rPr lang="en-US" dirty="0" smtClean="0">
                <a:solidFill>
                  <a:schemeClr val="bg1"/>
                </a:solidFill>
              </a:rPr>
              <a:t>Increase awareness of financial aid and scholarship opportunities</a:t>
            </a:r>
          </a:p>
          <a:p>
            <a:r>
              <a:rPr lang="en-US" dirty="0" smtClean="0">
                <a:solidFill>
                  <a:schemeClr val="bg1"/>
                </a:solidFill>
              </a:rPr>
              <a:t>Increase the percentage of students completing the FAFSA</a:t>
            </a:r>
          </a:p>
          <a:p>
            <a:r>
              <a:rPr lang="en-US" dirty="0" smtClean="0">
                <a:solidFill>
                  <a:schemeClr val="bg1"/>
                </a:solidFill>
              </a:rPr>
              <a:t>Increase the percentage of students completing and submitting college applications</a:t>
            </a:r>
          </a:p>
          <a:p>
            <a:r>
              <a:rPr lang="en-US" dirty="0" smtClean="0">
                <a:solidFill>
                  <a:schemeClr val="bg1"/>
                </a:solidFill>
              </a:rPr>
              <a:t>Increase ELL students’ school retention rates</a:t>
            </a:r>
          </a:p>
          <a:p>
            <a:r>
              <a:rPr lang="en-US" dirty="0">
                <a:solidFill>
                  <a:schemeClr val="bg1"/>
                </a:solidFill>
              </a:rPr>
              <a:t>Decrease the number of students with failing </a:t>
            </a:r>
            <a:r>
              <a:rPr lang="en-US" dirty="0" smtClean="0">
                <a:solidFill>
                  <a:schemeClr val="bg1"/>
                </a:solidFill>
              </a:rPr>
              <a:t>grades</a:t>
            </a:r>
          </a:p>
          <a:p>
            <a:r>
              <a:rPr lang="en-US" dirty="0">
                <a:solidFill>
                  <a:schemeClr val="bg1"/>
                </a:solidFill>
              </a:rPr>
              <a:t>Decrease the number of students with excessive absences.</a:t>
            </a:r>
          </a:p>
          <a:p>
            <a:endParaRPr lang="en-US" dirty="0">
              <a:solidFill>
                <a:schemeClr val="bg1"/>
              </a:solidFill>
            </a:endParaRPr>
          </a:p>
          <a:p>
            <a:endParaRPr lang="en-US" dirty="0" smtClean="0">
              <a:solidFill>
                <a:schemeClr val="bg1"/>
              </a:solidFill>
            </a:endParaRPr>
          </a:p>
          <a:p>
            <a:endParaRPr lang="en-US" dirty="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a:solidFill>
                <a:schemeClr val="bg1"/>
              </a:solidFill>
            </a:endParaRPr>
          </a:p>
        </p:txBody>
      </p:sp>
      <p:sp>
        <p:nvSpPr>
          <p:cNvPr id="5" name="TextBox 4"/>
          <p:cNvSpPr txBox="1"/>
          <p:nvPr/>
        </p:nvSpPr>
        <p:spPr>
          <a:xfrm>
            <a:off x="782049" y="1913021"/>
            <a:ext cx="7507709" cy="400110"/>
          </a:xfrm>
          <a:prstGeom prst="rect">
            <a:avLst/>
          </a:prstGeom>
          <a:noFill/>
        </p:spPr>
        <p:txBody>
          <a:bodyPr wrap="square" rtlCol="0">
            <a:spAutoFit/>
          </a:bodyPr>
          <a:lstStyle/>
          <a:p>
            <a:pPr algn="ctr"/>
            <a:r>
              <a:rPr lang="en-US" sz="2000" b="1" dirty="0" smtClean="0">
                <a:solidFill>
                  <a:schemeClr val="bg1"/>
                </a:solidFill>
              </a:rPr>
              <a:t>Jordan District Data Projects for 2013-2014</a:t>
            </a:r>
            <a:endParaRPr lang="en-US" sz="2000" b="1" dirty="0">
              <a:solidFill>
                <a:schemeClr val="bg1"/>
              </a:solidFill>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16750" y="1949117"/>
            <a:ext cx="360967" cy="373364"/>
          </a:xfrm>
          <a:prstGeom prst="rect">
            <a:avLst/>
          </a:prstGeom>
        </p:spPr>
      </p:pic>
      <p:pic>
        <p:nvPicPr>
          <p:cNvPr id="8" name="Picture 7"/>
          <p:cNvPicPr>
            <a:picLocks noChangeAspect="1"/>
          </p:cNvPicPr>
          <p:nvPr/>
        </p:nvPicPr>
        <p:blipFill>
          <a:blip r:embed="rId3" cstate="print">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2049660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a:solidFill>
                  <a:schemeClr val="accent4"/>
                </a:solidFill>
              </a:rPr>
              <a:t>Are School Counselors an Effective Education Input?</a:t>
            </a:r>
          </a:p>
        </p:txBody>
      </p:sp>
      <p:sp>
        <p:nvSpPr>
          <p:cNvPr id="3" name="Content Placeholder 2"/>
          <p:cNvSpPr>
            <a:spLocks noGrp="1"/>
          </p:cNvSpPr>
          <p:nvPr>
            <p:ph idx="1"/>
          </p:nvPr>
        </p:nvSpPr>
        <p:spPr>
          <a:xfrm>
            <a:off x="628650" y="1825625"/>
            <a:ext cx="7886700" cy="4898560"/>
          </a:xfrm>
        </p:spPr>
        <p:txBody>
          <a:bodyPr/>
          <a:lstStyle/>
          <a:p>
            <a:pPr marL="0" indent="0">
              <a:buNone/>
            </a:pPr>
            <a:r>
              <a:rPr lang="en-US" dirty="0" smtClean="0">
                <a:solidFill>
                  <a:schemeClr val="bg1"/>
                </a:solidFill>
              </a:rPr>
              <a:t>One additional school counselor:</a:t>
            </a:r>
          </a:p>
          <a:p>
            <a:pPr marL="0" indent="0">
              <a:buNone/>
            </a:pPr>
            <a:r>
              <a:rPr lang="en-US" dirty="0" smtClean="0">
                <a:solidFill>
                  <a:schemeClr val="bg1"/>
                </a:solidFill>
              </a:rPr>
              <a:t>Increases boys’ reading and math achievement by     over 1 percentile point</a:t>
            </a:r>
          </a:p>
          <a:p>
            <a:pPr marL="0" indent="0">
              <a:buNone/>
            </a:pPr>
            <a:r>
              <a:rPr lang="en-US" dirty="0" smtClean="0">
                <a:solidFill>
                  <a:schemeClr val="bg1"/>
                </a:solidFill>
              </a:rPr>
              <a:t>Misbehavior of both boys and girls is reduced</a:t>
            </a:r>
          </a:p>
          <a:p>
            <a:pPr marL="0" indent="0">
              <a:buNone/>
            </a:pPr>
            <a:r>
              <a:rPr lang="en-US" dirty="0" smtClean="0">
                <a:solidFill>
                  <a:schemeClr val="bg1"/>
                </a:solidFill>
              </a:rPr>
              <a:t>Lower student-to-counselor ratios reduce disciplinary recidivism</a:t>
            </a:r>
          </a:p>
          <a:p>
            <a:pPr marL="0" indent="0">
              <a:buNone/>
            </a:pPr>
            <a:r>
              <a:rPr lang="en-US" dirty="0" smtClean="0">
                <a:solidFill>
                  <a:schemeClr val="bg1"/>
                </a:solidFill>
              </a:rPr>
              <a:t>Recent evidence indicates that even one “bad apple” in the classroom can have serious negative consequences for others</a:t>
            </a:r>
          </a:p>
          <a:p>
            <a:pPr marL="0" indent="0">
              <a:buNone/>
            </a:pPr>
            <a:endParaRPr lang="en-US" dirty="0" smtClean="0">
              <a:solidFill>
                <a:schemeClr val="bg1"/>
              </a:solidFill>
            </a:endParaRPr>
          </a:p>
          <a:p>
            <a:pPr marL="0" indent="0">
              <a:buNone/>
            </a:pPr>
            <a:endParaRPr lang="en-US" dirty="0">
              <a:solidFill>
                <a:schemeClr val="bg1"/>
              </a:solidFill>
            </a:endParaRPr>
          </a:p>
        </p:txBody>
      </p:sp>
      <p:pic>
        <p:nvPicPr>
          <p:cNvPr id="7" name="Picture 6"/>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
        <p:nvSpPr>
          <p:cNvPr id="5" name="TextBox 4"/>
          <p:cNvSpPr txBox="1"/>
          <p:nvPr/>
        </p:nvSpPr>
        <p:spPr>
          <a:xfrm>
            <a:off x="685800" y="6057900"/>
            <a:ext cx="7327900" cy="738664"/>
          </a:xfrm>
          <a:prstGeom prst="rect">
            <a:avLst/>
          </a:prstGeom>
          <a:noFill/>
        </p:spPr>
        <p:txBody>
          <a:bodyPr wrap="square" rtlCol="0">
            <a:spAutoFit/>
          </a:bodyPr>
          <a:lstStyle/>
          <a:p>
            <a:r>
              <a:rPr lang="en-US" sz="1400" dirty="0" smtClean="0">
                <a:solidFill>
                  <a:schemeClr val="bg1"/>
                </a:solidFill>
              </a:rPr>
              <a:t>Carrell, S., &amp; Hoekstra, M. (2014). "Are school counselors an effective education input?"</a:t>
            </a:r>
          </a:p>
          <a:p>
            <a:r>
              <a:rPr lang="en-US" sz="1400" i="1" dirty="0" smtClean="0">
                <a:solidFill>
                  <a:schemeClr val="bg1"/>
                </a:solidFill>
              </a:rPr>
              <a:t>Economics Letters,125, 66-69. Retrieved from http://www.econ.ucdavis.edu/faculty/scarrell/</a:t>
            </a:r>
          </a:p>
          <a:p>
            <a:r>
              <a:rPr lang="en-US" sz="1400" dirty="0" smtClean="0">
                <a:solidFill>
                  <a:schemeClr val="bg1"/>
                </a:solidFill>
              </a:rPr>
              <a:t>counselors_input.pdf</a:t>
            </a:r>
            <a:endParaRPr lang="en-US" sz="1400" dirty="0">
              <a:solidFill>
                <a:schemeClr val="bg1"/>
              </a:solidFill>
            </a:endParaRPr>
          </a:p>
        </p:txBody>
      </p:sp>
    </p:spTree>
    <p:extLst>
      <p:ext uri="{BB962C8B-B14F-4D97-AF65-F5344CB8AC3E}">
        <p14:creationId xmlns:p14="http://schemas.microsoft.com/office/powerpoint/2010/main" val="545209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7997" y="342824"/>
            <a:ext cx="8476861" cy="1385615"/>
          </a:xfrm>
        </p:spPr>
        <p:txBody>
          <a:bodyPr>
            <a:noAutofit/>
          </a:bodyPr>
          <a:lstStyle/>
          <a:p>
            <a:r>
              <a:rPr lang="en-US" sz="4800" dirty="0" smtClean="0">
                <a:solidFill>
                  <a:schemeClr val="accent4"/>
                </a:solidFill>
              </a:rPr>
              <a:t>Research Support for School Counseling </a:t>
            </a:r>
            <a:endParaRPr lang="en-US" sz="4800" dirty="0">
              <a:solidFill>
                <a:schemeClr val="accent4"/>
              </a:solidFill>
            </a:endParaRPr>
          </a:p>
        </p:txBody>
      </p:sp>
      <p:sp>
        <p:nvSpPr>
          <p:cNvPr id="3" name="Content Placeholder 2"/>
          <p:cNvSpPr>
            <a:spLocks noGrp="1"/>
          </p:cNvSpPr>
          <p:nvPr>
            <p:ph idx="1"/>
          </p:nvPr>
        </p:nvSpPr>
        <p:spPr>
          <a:xfrm>
            <a:off x="287996" y="2033886"/>
            <a:ext cx="8566071" cy="4612241"/>
          </a:xfrm>
        </p:spPr>
        <p:txBody>
          <a:bodyPr/>
          <a:lstStyle/>
          <a:p>
            <a:pPr marL="0" indent="0">
              <a:buNone/>
            </a:pPr>
            <a:r>
              <a:rPr lang="en-US" sz="3600" b="1" dirty="0" smtClean="0">
                <a:solidFill>
                  <a:schemeClr val="accent4"/>
                </a:solidFill>
                <a:latin typeface="+mj-lt"/>
              </a:rPr>
              <a:t>Overall </a:t>
            </a:r>
            <a:r>
              <a:rPr lang="en-US" sz="3600" b="1" dirty="0">
                <a:solidFill>
                  <a:schemeClr val="accent4"/>
                </a:solidFill>
                <a:latin typeface="+mj-lt"/>
              </a:rPr>
              <a:t>Effectiveness of School Counseling </a:t>
            </a:r>
            <a:endParaRPr lang="en-US" sz="3600" dirty="0">
              <a:solidFill>
                <a:schemeClr val="accent4"/>
              </a:solidFill>
              <a:latin typeface="+mj-lt"/>
            </a:endParaRPr>
          </a:p>
          <a:p>
            <a:pPr marL="0" indent="0">
              <a:buNone/>
            </a:pPr>
            <a:r>
              <a:rPr lang="en-US" sz="3200" dirty="0">
                <a:solidFill>
                  <a:schemeClr val="bg1"/>
                </a:solidFill>
              </a:rPr>
              <a:t>A meta-analysis of school counseling outcome research (117 studies, 153 school counseling interventions, and 16,296 students) found an overall effect size of .30. Students who participated in the interventions improved almost a third of a standard deviation more than their peers who did not receive the interventions. </a:t>
            </a:r>
          </a:p>
        </p:txBody>
      </p:sp>
      <p:pic>
        <p:nvPicPr>
          <p:cNvPr id="7" name="Picture 6"/>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31210136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6430" y="172528"/>
            <a:ext cx="8137800" cy="1259369"/>
          </a:xfrm>
        </p:spPr>
        <p:txBody>
          <a:bodyPr>
            <a:normAutofit fontScale="90000"/>
          </a:bodyPr>
          <a:lstStyle/>
          <a:p>
            <a:r>
              <a:rPr lang="en-US" dirty="0">
                <a:solidFill>
                  <a:schemeClr val="accent4"/>
                </a:solidFill>
              </a:rPr>
              <a:t>Research Support for School Counseling </a:t>
            </a:r>
          </a:p>
        </p:txBody>
      </p:sp>
      <p:sp>
        <p:nvSpPr>
          <p:cNvPr id="3" name="Content Placeholder 2"/>
          <p:cNvSpPr>
            <a:spLocks noGrp="1"/>
          </p:cNvSpPr>
          <p:nvPr>
            <p:ph idx="1"/>
          </p:nvPr>
        </p:nvSpPr>
        <p:spPr>
          <a:xfrm>
            <a:off x="336430" y="1535502"/>
            <a:ext cx="8178920" cy="5077171"/>
          </a:xfrm>
        </p:spPr>
        <p:txBody>
          <a:bodyPr>
            <a:normAutofit/>
          </a:bodyPr>
          <a:lstStyle/>
          <a:p>
            <a:pPr marL="0" indent="0">
              <a:buNone/>
            </a:pPr>
            <a:r>
              <a:rPr lang="en-US" sz="3200" dirty="0" smtClean="0">
                <a:solidFill>
                  <a:schemeClr val="bg1"/>
                </a:solidFill>
              </a:rPr>
              <a:t>In other words, school counseling interventions have a larger effect size than aspirin for preventing heart attacks (ES of .06) and an equivalent effect size to sertroline (“Zoloft”) compared to placebo, for treating major depressive disorder (ES of .31). </a:t>
            </a:r>
          </a:p>
          <a:p>
            <a:pPr marL="0" indent="0">
              <a:buNone/>
            </a:pPr>
            <a:endParaRPr lang="en-US" dirty="0">
              <a:solidFill>
                <a:schemeClr val="bg1"/>
              </a:solidFill>
            </a:endParaRPr>
          </a:p>
          <a:p>
            <a:pPr marL="0" indent="0">
              <a:buNone/>
            </a:pPr>
            <a:endParaRPr lang="en-US" dirty="0" smtClean="0">
              <a:solidFill>
                <a:schemeClr val="bg1"/>
              </a:solidFill>
            </a:endParaRPr>
          </a:p>
          <a:p>
            <a:pPr marL="0" indent="0">
              <a:buNone/>
            </a:pPr>
            <a:endParaRPr lang="en-US" dirty="0">
              <a:solidFill>
                <a:schemeClr val="bg1"/>
              </a:solidFill>
            </a:endParaRPr>
          </a:p>
          <a:p>
            <a:pPr marL="0" indent="0">
              <a:buNone/>
            </a:pPr>
            <a:endParaRPr lang="en-US" dirty="0" smtClean="0">
              <a:solidFill>
                <a:schemeClr val="bg1"/>
              </a:solidFill>
            </a:endParaRPr>
          </a:p>
          <a:p>
            <a:pPr marL="0" indent="0">
              <a:buNone/>
            </a:pPr>
            <a:endParaRPr lang="en-US" sz="1400" dirty="0">
              <a:solidFill>
                <a:schemeClr val="bg1"/>
              </a:solidFill>
            </a:endParaRPr>
          </a:p>
        </p:txBody>
      </p:sp>
      <p:pic>
        <p:nvPicPr>
          <p:cNvPr id="7" name="Picture 6"/>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61380" y="4321737"/>
            <a:ext cx="2270911" cy="1402288"/>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66806" y="4258677"/>
            <a:ext cx="2217405" cy="1465348"/>
          </a:xfrm>
          <a:prstGeom prst="rect">
            <a:avLst/>
          </a:prstGeom>
        </p:spPr>
      </p:pic>
      <p:sp>
        <p:nvSpPr>
          <p:cNvPr id="6" name="Rectangle 5"/>
          <p:cNvSpPr/>
          <p:nvPr/>
        </p:nvSpPr>
        <p:spPr>
          <a:xfrm>
            <a:off x="146649" y="5874009"/>
            <a:ext cx="8368701" cy="738664"/>
          </a:xfrm>
          <a:prstGeom prst="rect">
            <a:avLst/>
          </a:prstGeom>
        </p:spPr>
        <p:txBody>
          <a:bodyPr wrap="square">
            <a:spAutoFit/>
          </a:bodyPr>
          <a:lstStyle/>
          <a:p>
            <a:r>
              <a:rPr lang="en-US" sz="1400" dirty="0">
                <a:solidFill>
                  <a:schemeClr val="bg1"/>
                </a:solidFill>
              </a:rPr>
              <a:t>Carrell, S., &amp; Hoekstra, M. (2014). "Are school counselors an effective education input?"</a:t>
            </a:r>
          </a:p>
          <a:p>
            <a:r>
              <a:rPr lang="en-US" sz="1400" i="1" dirty="0">
                <a:solidFill>
                  <a:schemeClr val="bg1"/>
                </a:solidFill>
              </a:rPr>
              <a:t>Economics Letters,125, 66-69. Retrieved </a:t>
            </a:r>
            <a:r>
              <a:rPr lang="en-US" sz="1400" i="1" dirty="0" smtClean="0">
                <a:solidFill>
                  <a:schemeClr val="bg1"/>
                </a:solidFill>
              </a:rPr>
              <a:t>from http</a:t>
            </a:r>
            <a:r>
              <a:rPr lang="en-US" sz="1400" i="1" dirty="0">
                <a:solidFill>
                  <a:schemeClr val="bg1"/>
                </a:solidFill>
              </a:rPr>
              <a:t>://www.econ.ucdavis.edu/faculty/scarrell/</a:t>
            </a:r>
          </a:p>
          <a:p>
            <a:r>
              <a:rPr lang="en-US" sz="1400" dirty="0">
                <a:solidFill>
                  <a:schemeClr val="bg1"/>
                </a:solidFill>
              </a:rPr>
              <a:t>counselors_input.pdf</a:t>
            </a:r>
          </a:p>
        </p:txBody>
      </p:sp>
    </p:spTree>
    <p:extLst>
      <p:ext uri="{BB962C8B-B14F-4D97-AF65-F5344CB8AC3E}">
        <p14:creationId xmlns:p14="http://schemas.microsoft.com/office/powerpoint/2010/main" val="3496685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444" y="78059"/>
            <a:ext cx="8408019" cy="1460809"/>
          </a:xfrm>
        </p:spPr>
        <p:txBody>
          <a:bodyPr/>
          <a:lstStyle/>
          <a:p>
            <a:r>
              <a:rPr lang="en-US" dirty="0">
                <a:solidFill>
                  <a:schemeClr val="accent4"/>
                </a:solidFill>
              </a:rPr>
              <a:t>Research Support for School Counseling </a:t>
            </a:r>
          </a:p>
        </p:txBody>
      </p:sp>
      <p:sp>
        <p:nvSpPr>
          <p:cNvPr id="3" name="Content Placeholder 2"/>
          <p:cNvSpPr>
            <a:spLocks noGrp="1"/>
          </p:cNvSpPr>
          <p:nvPr>
            <p:ph idx="1"/>
          </p:nvPr>
        </p:nvSpPr>
        <p:spPr>
          <a:xfrm>
            <a:off x="490654" y="1825625"/>
            <a:ext cx="8318809" cy="4898560"/>
          </a:xfrm>
        </p:spPr>
        <p:txBody>
          <a:bodyPr>
            <a:normAutofit fontScale="92500" lnSpcReduction="10000"/>
          </a:bodyPr>
          <a:lstStyle/>
          <a:p>
            <a:pPr marL="0" indent="0">
              <a:buNone/>
            </a:pPr>
            <a:r>
              <a:rPr lang="en-US" sz="4100" dirty="0" smtClean="0">
                <a:solidFill>
                  <a:schemeClr val="accent4"/>
                </a:solidFill>
                <a:latin typeface="+mj-lt"/>
              </a:rPr>
              <a:t>College and Career Readiness</a:t>
            </a:r>
          </a:p>
          <a:p>
            <a:pPr marL="0" indent="0">
              <a:buNone/>
            </a:pPr>
            <a:r>
              <a:rPr lang="en-US" dirty="0" smtClean="0">
                <a:solidFill>
                  <a:schemeClr val="bg1"/>
                </a:solidFill>
              </a:rPr>
              <a:t>Students </a:t>
            </a:r>
            <a:r>
              <a:rPr lang="en-US" dirty="0">
                <a:solidFill>
                  <a:schemeClr val="bg1"/>
                </a:solidFill>
              </a:rPr>
              <a:t>who participate in career development curriculum show significantly more understanding of career possibilities, more future orientation, and greater self-efficacy and increased school engagement. </a:t>
            </a:r>
          </a:p>
          <a:p>
            <a:pPr marL="0" indent="0">
              <a:buNone/>
            </a:pPr>
            <a:r>
              <a:rPr lang="en-US" sz="1500" dirty="0">
                <a:solidFill>
                  <a:schemeClr val="bg1"/>
                </a:solidFill>
              </a:rPr>
              <a:t>Dimmitt (2007). </a:t>
            </a:r>
            <a:r>
              <a:rPr lang="en-US" sz="1500" i="1" dirty="0">
                <a:solidFill>
                  <a:schemeClr val="bg1"/>
                </a:solidFill>
              </a:rPr>
              <a:t>The Real Game evaluation results</a:t>
            </a:r>
            <a:r>
              <a:rPr lang="en-US" sz="1500" dirty="0">
                <a:solidFill>
                  <a:schemeClr val="bg1"/>
                </a:solidFill>
              </a:rPr>
              <a:t>. Washington, DC: America’s Career Resource Network. Available at http://californiacareers.info/downloads/FinalReport_RG_Evaluation.pdf; Lapan, </a:t>
            </a:r>
            <a:r>
              <a:rPr lang="en-US" sz="1500" dirty="0" err="1">
                <a:solidFill>
                  <a:schemeClr val="bg1"/>
                </a:solidFill>
              </a:rPr>
              <a:t>Gysbers</a:t>
            </a:r>
            <a:r>
              <a:rPr lang="en-US" sz="1500" dirty="0">
                <a:solidFill>
                  <a:schemeClr val="bg1"/>
                </a:solidFill>
              </a:rPr>
              <a:t>, </a:t>
            </a:r>
            <a:r>
              <a:rPr lang="en-US" sz="1500" dirty="0" err="1">
                <a:solidFill>
                  <a:schemeClr val="bg1"/>
                </a:solidFill>
              </a:rPr>
              <a:t>Hughey</a:t>
            </a:r>
            <a:r>
              <a:rPr lang="en-US" sz="1500" dirty="0">
                <a:solidFill>
                  <a:schemeClr val="bg1"/>
                </a:solidFill>
              </a:rPr>
              <a:t>, &amp; </a:t>
            </a:r>
            <a:r>
              <a:rPr lang="en-US" sz="1500" dirty="0" err="1">
                <a:solidFill>
                  <a:schemeClr val="bg1"/>
                </a:solidFill>
              </a:rPr>
              <a:t>Arni</a:t>
            </a:r>
            <a:r>
              <a:rPr lang="en-US" sz="1500" dirty="0">
                <a:solidFill>
                  <a:schemeClr val="bg1"/>
                </a:solidFill>
              </a:rPr>
              <a:t> (1993). Evaluating a guidance and language arts unit for high school juniors. </a:t>
            </a:r>
            <a:r>
              <a:rPr lang="en-US" sz="1500" i="1" dirty="0">
                <a:solidFill>
                  <a:schemeClr val="bg1"/>
                </a:solidFill>
              </a:rPr>
              <a:t>Journal of Counseling and Development, 71, </a:t>
            </a:r>
            <a:r>
              <a:rPr lang="en-US" sz="1500" dirty="0">
                <a:solidFill>
                  <a:schemeClr val="bg1"/>
                </a:solidFill>
              </a:rPr>
              <a:t>444-451. </a:t>
            </a:r>
          </a:p>
          <a:p>
            <a:pPr marL="0" indent="0">
              <a:buNone/>
            </a:pPr>
            <a:r>
              <a:rPr lang="en-US" dirty="0">
                <a:solidFill>
                  <a:schemeClr val="bg1"/>
                </a:solidFill>
              </a:rPr>
              <a:t>Career interventions done by school counselors with middle school students have a direct impact on students' abilities to understand their educational choices and the relationship between academic choices and careers. </a:t>
            </a:r>
          </a:p>
          <a:p>
            <a:pPr marL="0" indent="0">
              <a:buNone/>
            </a:pPr>
            <a:r>
              <a:rPr lang="en-US" sz="1300" dirty="0">
                <a:solidFill>
                  <a:schemeClr val="bg1"/>
                </a:solidFill>
              </a:rPr>
              <a:t>Peterson, Long, &amp; Billups (1999). The effect of three career interventions on the educational choices of eighth grade students. </a:t>
            </a:r>
            <a:r>
              <a:rPr lang="en-US" sz="1300" i="1" dirty="0">
                <a:solidFill>
                  <a:schemeClr val="bg1"/>
                </a:solidFill>
              </a:rPr>
              <a:t>Professional School Counsel</a:t>
            </a:r>
            <a:r>
              <a:rPr lang="en-US" sz="1300" i="1" dirty="0"/>
              <a:t>ing</a:t>
            </a:r>
            <a:r>
              <a:rPr lang="en-US" i="1" dirty="0"/>
              <a:t>, 3</a:t>
            </a:r>
            <a:r>
              <a:rPr lang="en-US" dirty="0"/>
              <a:t>(1), 34-42. </a:t>
            </a:r>
          </a:p>
        </p:txBody>
      </p:sp>
      <p:pic>
        <p:nvPicPr>
          <p:cNvPr id="7" name="Picture 6"/>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29017887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269" y="278780"/>
            <a:ext cx="8809464" cy="1326996"/>
          </a:xfrm>
        </p:spPr>
        <p:txBody>
          <a:bodyPr>
            <a:normAutofit/>
          </a:bodyPr>
          <a:lstStyle/>
          <a:p>
            <a:r>
              <a:rPr lang="en-US" dirty="0">
                <a:solidFill>
                  <a:schemeClr val="accent4"/>
                </a:solidFill>
              </a:rPr>
              <a:t>Research Support for School Counseling </a:t>
            </a:r>
          </a:p>
        </p:txBody>
      </p:sp>
      <p:sp>
        <p:nvSpPr>
          <p:cNvPr id="3" name="Content Placeholder 2"/>
          <p:cNvSpPr>
            <a:spLocks noGrp="1"/>
          </p:cNvSpPr>
          <p:nvPr>
            <p:ph idx="1"/>
          </p:nvPr>
        </p:nvSpPr>
        <p:spPr>
          <a:xfrm>
            <a:off x="167270" y="1516566"/>
            <a:ext cx="8720252" cy="5073805"/>
          </a:xfrm>
        </p:spPr>
        <p:txBody>
          <a:bodyPr>
            <a:normAutofit fontScale="55000" lnSpcReduction="20000"/>
          </a:bodyPr>
          <a:lstStyle/>
          <a:p>
            <a:pPr marL="0" indent="0">
              <a:buNone/>
            </a:pPr>
            <a:endParaRPr lang="en-US" sz="4600" dirty="0" smtClean="0">
              <a:solidFill>
                <a:schemeClr val="accent4"/>
              </a:solidFill>
              <a:latin typeface="+mj-lt"/>
            </a:endParaRPr>
          </a:p>
          <a:p>
            <a:pPr marL="0" indent="0">
              <a:buNone/>
            </a:pPr>
            <a:r>
              <a:rPr lang="en-US" sz="4600" dirty="0" smtClean="0">
                <a:solidFill>
                  <a:schemeClr val="accent4"/>
                </a:solidFill>
                <a:latin typeface="+mj-lt"/>
              </a:rPr>
              <a:t>College and Career Readiness</a:t>
            </a:r>
          </a:p>
          <a:p>
            <a:pPr marL="0" indent="0">
              <a:buNone/>
            </a:pPr>
            <a:r>
              <a:rPr lang="en-US" sz="4400" dirty="0">
                <a:solidFill>
                  <a:schemeClr val="bg1"/>
                </a:solidFill>
                <a:latin typeface="+mj-lt"/>
              </a:rPr>
              <a:t>Middle school students demonstrate improved knowledge and performance in math and science courses after participating in a math and science career awareness intervention. </a:t>
            </a:r>
          </a:p>
          <a:p>
            <a:pPr marL="0" indent="0">
              <a:buNone/>
            </a:pPr>
            <a:r>
              <a:rPr lang="en-US" sz="2400" dirty="0">
                <a:solidFill>
                  <a:schemeClr val="bg1"/>
                </a:solidFill>
                <a:latin typeface="+mj-lt"/>
              </a:rPr>
              <a:t>Fouad. (1995). Career linking: An intervention to promote math and science career awareness. </a:t>
            </a:r>
            <a:r>
              <a:rPr lang="en-US" sz="2400" i="1" dirty="0">
                <a:solidFill>
                  <a:schemeClr val="bg1"/>
                </a:solidFill>
                <a:latin typeface="+mj-lt"/>
              </a:rPr>
              <a:t>Journal of Counseling &amp; Development, 73</a:t>
            </a:r>
            <a:r>
              <a:rPr lang="en-US" sz="2400" dirty="0">
                <a:solidFill>
                  <a:schemeClr val="bg1"/>
                </a:solidFill>
                <a:latin typeface="+mj-lt"/>
              </a:rPr>
              <a:t>, 527-534. </a:t>
            </a:r>
          </a:p>
          <a:p>
            <a:pPr marL="0" indent="0">
              <a:buNone/>
            </a:pPr>
            <a:r>
              <a:rPr lang="en-US" sz="3600" dirty="0" smtClean="0">
                <a:solidFill>
                  <a:schemeClr val="accent1"/>
                </a:solidFill>
                <a:latin typeface="+mj-lt"/>
              </a:rPr>
              <a:t>Career </a:t>
            </a:r>
            <a:r>
              <a:rPr lang="en-US" sz="3600" dirty="0">
                <a:solidFill>
                  <a:schemeClr val="accent1"/>
                </a:solidFill>
                <a:latin typeface="+mj-lt"/>
              </a:rPr>
              <a:t>interventions done by school counselors </a:t>
            </a:r>
            <a:r>
              <a:rPr lang="en-US" sz="3600" dirty="0">
                <a:solidFill>
                  <a:schemeClr val="bg1"/>
                </a:solidFill>
                <a:latin typeface="+mj-lt"/>
              </a:rPr>
              <a:t>with middle school students have a direct impact on students' abilities to understand their educational choices and the relationship between academic choices and careers. </a:t>
            </a:r>
          </a:p>
          <a:p>
            <a:pPr marL="0" indent="0">
              <a:buNone/>
            </a:pPr>
            <a:r>
              <a:rPr lang="en-US" sz="2200" dirty="0">
                <a:solidFill>
                  <a:schemeClr val="bg1"/>
                </a:solidFill>
                <a:latin typeface="+mj-lt"/>
              </a:rPr>
              <a:t>Peterson, Long, &amp; Billups (1999). The effect of three career interventions on the educational choices of eighth grade students. </a:t>
            </a:r>
            <a:r>
              <a:rPr lang="en-US" sz="2200" i="1" dirty="0">
                <a:solidFill>
                  <a:schemeClr val="bg1"/>
                </a:solidFill>
                <a:latin typeface="+mj-lt"/>
              </a:rPr>
              <a:t>Professional School Counseling, 3</a:t>
            </a:r>
            <a:r>
              <a:rPr lang="en-US" sz="2200" dirty="0">
                <a:solidFill>
                  <a:schemeClr val="bg1"/>
                </a:solidFill>
                <a:latin typeface="+mj-lt"/>
              </a:rPr>
              <a:t>(1), 34-42. </a:t>
            </a:r>
          </a:p>
          <a:p>
            <a:pPr marL="0" indent="0">
              <a:buNone/>
            </a:pPr>
            <a:r>
              <a:rPr lang="en-US" sz="3800" dirty="0" smtClean="0">
                <a:solidFill>
                  <a:schemeClr val="accent1"/>
                </a:solidFill>
                <a:latin typeface="+mj-lt"/>
              </a:rPr>
              <a:t>Career </a:t>
            </a:r>
            <a:r>
              <a:rPr lang="en-US" sz="3800" dirty="0">
                <a:solidFill>
                  <a:schemeClr val="accent1"/>
                </a:solidFill>
                <a:latin typeface="+mj-lt"/>
              </a:rPr>
              <a:t>interventions that do not use school counselors</a:t>
            </a:r>
            <a:r>
              <a:rPr lang="en-US" sz="3800" u="sng" dirty="0">
                <a:solidFill>
                  <a:schemeClr val="bg1"/>
                </a:solidFill>
                <a:latin typeface="+mj-lt"/>
              </a:rPr>
              <a:t> </a:t>
            </a:r>
            <a:r>
              <a:rPr lang="en-US" sz="3800" dirty="0">
                <a:solidFill>
                  <a:schemeClr val="bg1"/>
                </a:solidFill>
                <a:latin typeface="+mj-lt"/>
              </a:rPr>
              <a:t>(e.g. computerized career guidance programs) have been found to be significantly less effective than groups, workshops and classes run by counselors. </a:t>
            </a:r>
          </a:p>
          <a:p>
            <a:pPr marL="0" indent="0">
              <a:buNone/>
            </a:pPr>
            <a:r>
              <a:rPr lang="en-US" sz="2200" dirty="0">
                <a:solidFill>
                  <a:schemeClr val="bg1"/>
                </a:solidFill>
                <a:latin typeface="+mj-lt"/>
              </a:rPr>
              <a:t>Whiston, </a:t>
            </a:r>
            <a:r>
              <a:rPr lang="en-US" sz="2200" dirty="0" err="1">
                <a:solidFill>
                  <a:schemeClr val="bg1"/>
                </a:solidFill>
                <a:latin typeface="+mj-lt"/>
              </a:rPr>
              <a:t>Brecheisen</a:t>
            </a:r>
            <a:r>
              <a:rPr lang="en-US" sz="2200" dirty="0">
                <a:solidFill>
                  <a:schemeClr val="bg1"/>
                </a:solidFill>
                <a:latin typeface="+mj-lt"/>
              </a:rPr>
              <a:t>, &amp; Stephens (2003). Does treatment modality affect career counseling effectiveness</a:t>
            </a:r>
            <a:r>
              <a:rPr lang="en-US" sz="2200" dirty="0">
                <a:latin typeface="+mj-lt"/>
              </a:rPr>
              <a:t>? </a:t>
            </a:r>
            <a:r>
              <a:rPr lang="en-US" sz="2200" i="1" dirty="0">
                <a:latin typeface="+mj-lt"/>
              </a:rPr>
              <a:t>Journal </a:t>
            </a:r>
            <a:r>
              <a:rPr lang="en-US" i="1" dirty="0">
                <a:latin typeface="+mj-lt"/>
              </a:rPr>
              <a:t>of Vocational Behavior, 62</a:t>
            </a:r>
            <a:r>
              <a:rPr lang="en-US" dirty="0">
                <a:latin typeface="+mj-lt"/>
              </a:rPr>
              <a:t>, 390-410. </a:t>
            </a:r>
          </a:p>
        </p:txBody>
      </p:sp>
      <p:pic>
        <p:nvPicPr>
          <p:cNvPr id="7" name="Picture 6"/>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37090463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267" y="267629"/>
            <a:ext cx="8976733" cy="1639230"/>
          </a:xfrm>
        </p:spPr>
        <p:txBody>
          <a:bodyPr>
            <a:normAutofit/>
          </a:bodyPr>
          <a:lstStyle/>
          <a:p>
            <a:r>
              <a:rPr lang="en-US" sz="4800" dirty="0" smtClean="0">
                <a:solidFill>
                  <a:schemeClr val="accent4"/>
                </a:solidFill>
              </a:rPr>
              <a:t>Governor Excellence in Education Initiative</a:t>
            </a:r>
            <a:endParaRPr lang="en-US" sz="4800" dirty="0">
              <a:solidFill>
                <a:schemeClr val="accent4"/>
              </a:solidFill>
            </a:endParaRPr>
          </a:p>
        </p:txBody>
      </p:sp>
      <p:sp>
        <p:nvSpPr>
          <p:cNvPr id="3" name="Content Placeholder 2"/>
          <p:cNvSpPr>
            <a:spLocks noGrp="1"/>
          </p:cNvSpPr>
          <p:nvPr>
            <p:ph idx="1"/>
          </p:nvPr>
        </p:nvSpPr>
        <p:spPr>
          <a:xfrm>
            <a:off x="356839" y="1828798"/>
            <a:ext cx="8430321" cy="3980173"/>
          </a:xfrm>
        </p:spPr>
        <p:txBody>
          <a:bodyPr>
            <a:normAutofit/>
          </a:bodyPr>
          <a:lstStyle/>
          <a:p>
            <a:endParaRPr lang="en-US" sz="4800" dirty="0" smtClean="0">
              <a:solidFill>
                <a:schemeClr val="bg1"/>
              </a:solidFill>
              <a:latin typeface="+mj-lt"/>
            </a:endParaRPr>
          </a:p>
          <a:p>
            <a:r>
              <a:rPr lang="en-US" sz="4800" dirty="0" smtClean="0">
                <a:solidFill>
                  <a:schemeClr val="bg1"/>
                </a:solidFill>
                <a:latin typeface="+mj-lt"/>
              </a:rPr>
              <a:t>66 percent of adult Utahan's have a post-secondary degree or certificate by 2020</a:t>
            </a:r>
            <a:endParaRPr lang="en-US" sz="4800" dirty="0">
              <a:solidFill>
                <a:schemeClr val="bg1"/>
              </a:solidFill>
              <a:latin typeface="+mj-lt"/>
            </a:endParaRPr>
          </a:p>
        </p:txBody>
      </p:sp>
      <p:pic>
        <p:nvPicPr>
          <p:cNvPr id="7" name="Picture 6"/>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174698" y="5894479"/>
            <a:ext cx="939073" cy="930536"/>
          </a:xfrm>
          <a:prstGeom prst="rect">
            <a:avLst/>
          </a:prstGeom>
          <a:noFill/>
          <a:ln>
            <a:noFill/>
          </a:ln>
        </p:spPr>
      </p:pic>
    </p:spTree>
    <p:extLst>
      <p:ext uri="{BB962C8B-B14F-4D97-AF65-F5344CB8AC3E}">
        <p14:creationId xmlns:p14="http://schemas.microsoft.com/office/powerpoint/2010/main" val="36913979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468</TotalTime>
  <Words>1832</Words>
  <Application>Microsoft Office PowerPoint</Application>
  <PresentationFormat>On-screen Show (4:3)</PresentationFormat>
  <Paragraphs>259</Paragraphs>
  <Slides>35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Arial</vt:lpstr>
      <vt:lpstr>Calibri</vt:lpstr>
      <vt:lpstr>Calibri Light</vt:lpstr>
      <vt:lpstr>Office Theme</vt:lpstr>
      <vt:lpstr>Counselors as Key Players in  School Success Utah School Boards Association, January 10, 2015 </vt:lpstr>
      <vt:lpstr>Counselors as Key Players in School Success</vt:lpstr>
      <vt:lpstr>Are School Counselors an Effective Education Input?</vt:lpstr>
      <vt:lpstr>Are School Counselors an Effective Education Input?</vt:lpstr>
      <vt:lpstr>Research Support for School Counseling </vt:lpstr>
      <vt:lpstr>Research Support for School Counseling </vt:lpstr>
      <vt:lpstr>Research Support for School Counseling </vt:lpstr>
      <vt:lpstr>Research Support for School Counseling </vt:lpstr>
      <vt:lpstr>Governor Excellence in Education Initiative</vt:lpstr>
      <vt:lpstr>Research Support for School Counseling </vt:lpstr>
      <vt:lpstr>Ratios Matter</vt:lpstr>
      <vt:lpstr>Ratios Matter</vt:lpstr>
      <vt:lpstr>Ratios Matter</vt:lpstr>
      <vt:lpstr>Utah School Counselors – Improving Effectiveness and Climate</vt:lpstr>
      <vt:lpstr>Utah School Counselors – Improving Effectiveness and Climate</vt:lpstr>
      <vt:lpstr>Utah School Counselors – Improving Effectiveness and Climate</vt:lpstr>
      <vt:lpstr>Commitment Impact Areas</vt:lpstr>
      <vt:lpstr>First Lady’s FAFSA Message </vt:lpstr>
      <vt:lpstr>Box Elder School Counselors</vt:lpstr>
      <vt:lpstr>Box Elder School Counselors</vt:lpstr>
      <vt:lpstr>Box Elder School Counselors</vt:lpstr>
      <vt:lpstr>Box Elder School Counselors</vt:lpstr>
      <vt:lpstr>Box Elder School Counselors </vt:lpstr>
      <vt:lpstr>Barriers to Counselors </vt:lpstr>
      <vt:lpstr>Barriers to Counselors</vt:lpstr>
      <vt:lpstr>Counselors are Licensed Professionals</vt:lpstr>
      <vt:lpstr>Counselor Training Involves both Theoretical Understanding  and Practical Supervised Experience</vt:lpstr>
      <vt:lpstr>Counselors Understand and Adhere to the Law</vt:lpstr>
      <vt:lpstr>Counselors Engage in Ongoing Professional Development</vt:lpstr>
      <vt:lpstr>Counselors Address the Needs  of All Students</vt:lpstr>
      <vt:lpstr>Counselors Help Students be Successful in School</vt:lpstr>
      <vt:lpstr>Counselors Help Students  make Plans for College and Career Readiness</vt:lpstr>
      <vt:lpstr>Counselors Help Students Make the Transition to College</vt:lpstr>
      <vt:lpstr>Counselors Identify and Help Close Achievement Gaps</vt:lpstr>
      <vt:lpstr>Counselors Set Goals and Assess the Impact of Counseling Interventions</vt:lpstr>
    </vt:vector>
  </TitlesOfParts>
  <Company>Utah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Counselors as Key Players in  School Success</dc:title>
  <dc:creator>Camille Odell</dc:creator>
  <cp:lastModifiedBy>Camille Odell</cp:lastModifiedBy>
  <cp:revision>55</cp:revision>
  <cp:lastPrinted>2015-01-09T18:04:21Z</cp:lastPrinted>
  <dcterms:created xsi:type="dcterms:W3CDTF">2015-01-06T20:21:20Z</dcterms:created>
  <dcterms:modified xsi:type="dcterms:W3CDTF">2015-01-12T23:28:26Z</dcterms:modified>
</cp:coreProperties>
</file>