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60" r:id="rId5"/>
    <p:sldId id="266" r:id="rId6"/>
    <p:sldId id="261" r:id="rId7"/>
    <p:sldId id="258" r:id="rId8"/>
    <p:sldId id="259" r:id="rId9"/>
    <p:sldId id="264" r:id="rId10"/>
    <p:sldId id="265"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ABB3474-98FC-4007-8AF9-DE83AB44949C}" type="datetimeFigureOut">
              <a:rPr lang="en-US" smtClean="0"/>
              <a:pPr/>
              <a:t>4/14/2015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485D7F-CA81-4139-8396-B09EF771734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BB3474-98FC-4007-8AF9-DE83AB44949C}"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485D7F-CA81-4139-8396-B09EF771734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485D7F-CA81-4139-8396-B09EF771734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BB3474-98FC-4007-8AF9-DE83AB44949C}"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ABB3474-98FC-4007-8AF9-DE83AB44949C}" type="datetimeFigureOut">
              <a:rPr lang="en-US" smtClean="0"/>
              <a:pPr/>
              <a:t>4/14/2015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485D7F-CA81-4139-8396-B09EF771734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ABB3474-98FC-4007-8AF9-DE83AB44949C}" type="datetimeFigureOut">
              <a:rPr lang="en-US" smtClean="0"/>
              <a:pPr/>
              <a:t>4/14/2015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485D7F-CA81-4139-8396-B09EF771734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ABB3474-98FC-4007-8AF9-DE83AB44949C}" type="datetimeFigureOut">
              <a:rPr lang="en-US" smtClean="0"/>
              <a:pPr/>
              <a:t>4/14/2015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485D7F-CA81-4139-8396-B09EF771734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ABB3474-98FC-4007-8AF9-DE83AB44949C}" type="datetimeFigureOut">
              <a:rPr lang="en-US" smtClean="0"/>
              <a:pPr/>
              <a:t>4/14/2015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485D7F-CA81-4139-8396-B09EF771734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BB3474-98FC-4007-8AF9-DE83AB44949C}" type="datetimeFigureOut">
              <a:rPr lang="en-US" smtClean="0"/>
              <a:pPr/>
              <a:t>4/14/2015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485D7F-CA81-4139-8396-B09EF77173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ABB3474-98FC-4007-8AF9-DE83AB44949C}" type="datetimeFigureOut">
              <a:rPr lang="en-US" smtClean="0"/>
              <a:pPr/>
              <a:t>4/14/2015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485D7F-CA81-4139-8396-B09EF77173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485D7F-CA81-4139-8396-B09EF771734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ABB3474-98FC-4007-8AF9-DE83AB44949C}" type="datetimeFigureOut">
              <a:rPr lang="en-US" smtClean="0"/>
              <a:pPr/>
              <a:t>4/14/2015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485D7F-CA81-4139-8396-B09EF771734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ABB3474-98FC-4007-8AF9-DE83AB44949C}" type="datetimeFigureOut">
              <a:rPr lang="en-US" smtClean="0"/>
              <a:pPr/>
              <a:t>4/14/2015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ABB3474-98FC-4007-8AF9-DE83AB44949C}" type="datetimeFigureOut">
              <a:rPr lang="en-US" smtClean="0"/>
              <a:pPr/>
              <a:t>4/14/2015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485D7F-CA81-4139-8396-B09EF771734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USBA Regional Training</a:t>
            </a:r>
          </a:p>
          <a:p>
            <a:r>
              <a:rPr lang="en-US" dirty="0" smtClean="0"/>
              <a:t>Spring 2015</a:t>
            </a:r>
            <a:endParaRPr lang="en-US" dirty="0"/>
          </a:p>
        </p:txBody>
      </p:sp>
      <p:sp>
        <p:nvSpPr>
          <p:cNvPr id="2" name="Title 1"/>
          <p:cNvSpPr>
            <a:spLocks noGrp="1"/>
          </p:cNvSpPr>
          <p:nvPr>
            <p:ph type="ctrTitle"/>
          </p:nvPr>
        </p:nvSpPr>
        <p:spPr/>
        <p:txBody>
          <a:bodyPr>
            <a:normAutofit fontScale="90000"/>
          </a:bodyPr>
          <a:lstStyle/>
          <a:p>
            <a:r>
              <a:rPr lang="en-US" dirty="0" smtClean="0"/>
              <a:t>Leading School Community Councils:  Responsibilities of Local School Boards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Non-Approved Expenditures</a:t>
            </a:r>
            <a:endParaRPr lang="en-US" dirty="0"/>
          </a:p>
        </p:txBody>
      </p:sp>
      <p:sp>
        <p:nvSpPr>
          <p:cNvPr id="3" name="Content Placeholder 2"/>
          <p:cNvSpPr>
            <a:spLocks noGrp="1"/>
          </p:cNvSpPr>
          <p:nvPr>
            <p:ph sz="quarter" idx="1"/>
          </p:nvPr>
        </p:nvSpPr>
        <p:spPr/>
        <p:txBody>
          <a:bodyPr/>
          <a:lstStyle/>
          <a:p>
            <a:r>
              <a:rPr lang="en-US" dirty="0" smtClean="0"/>
              <a:t>AV systems in non-classroom locations</a:t>
            </a:r>
          </a:p>
          <a:p>
            <a:r>
              <a:rPr lang="en-US" dirty="0" smtClean="0"/>
              <a:t>Auditorium curtains</a:t>
            </a:r>
          </a:p>
          <a:p>
            <a:r>
              <a:rPr lang="en-US" dirty="0" smtClean="0"/>
              <a:t>Sports equipment</a:t>
            </a:r>
          </a:p>
          <a:p>
            <a:r>
              <a:rPr lang="en-US" dirty="0" smtClean="0"/>
              <a:t>Non-academic field trips</a:t>
            </a:r>
          </a:p>
          <a:p>
            <a:r>
              <a:rPr lang="en-US" dirty="0" smtClean="0"/>
              <a:t>Security</a:t>
            </a:r>
          </a:p>
          <a:p>
            <a:r>
              <a:rPr lang="en-US" dirty="0" smtClean="0"/>
              <a:t>Phone costs</a:t>
            </a:r>
          </a:p>
          <a:p>
            <a:r>
              <a:rPr lang="en-US" dirty="0" smtClean="0"/>
              <a:t>Food and drink for council meetings or parent nights</a:t>
            </a:r>
          </a:p>
          <a:p>
            <a:r>
              <a:rPr lang="en-US" dirty="0" smtClean="0"/>
              <a:t>Printing/mailing for notices to parents</a:t>
            </a:r>
          </a:p>
          <a:p>
            <a:r>
              <a:rPr lang="en-US" dirty="0" smtClean="0"/>
              <a:t>Staff bonuses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Disperse Funds for Approved Uses</a:t>
            </a:r>
            <a:endParaRPr lang="en-US" dirty="0"/>
          </a:p>
        </p:txBody>
      </p:sp>
      <p:sp>
        <p:nvSpPr>
          <p:cNvPr id="3" name="Content Placeholder 2"/>
          <p:cNvSpPr>
            <a:spLocks noGrp="1"/>
          </p:cNvSpPr>
          <p:nvPr>
            <p:ph sz="quarter" idx="1"/>
          </p:nvPr>
        </p:nvSpPr>
        <p:spPr/>
        <p:txBody>
          <a:bodyPr>
            <a:normAutofit/>
          </a:bodyPr>
          <a:lstStyle/>
          <a:p>
            <a:r>
              <a:rPr lang="en-US" dirty="0" smtClean="0"/>
              <a:t>Ensure early access to funds to enable today’s learner</a:t>
            </a:r>
          </a:p>
          <a:p>
            <a:r>
              <a:rPr lang="en-US" dirty="0" smtClean="0"/>
              <a:t>Require a final report from each SCC</a:t>
            </a:r>
          </a:p>
          <a:p>
            <a:r>
              <a:rPr lang="en-US" dirty="0" smtClean="0"/>
              <a:t>Make sure final report matches planned goals and expenditures</a:t>
            </a:r>
          </a:p>
          <a:p>
            <a:r>
              <a:rPr lang="en-US" dirty="0" smtClean="0"/>
              <a:t>Allow no more than 10% carry over funds unless the school submits in writing and the local board approves the “savings” for a larger, significant outlay of funds in the coming year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Celebrate and Replicate Success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Visit schools and talk with SCC members regularly.  Take interest in school data and activities to help students succeed.</a:t>
            </a:r>
          </a:p>
          <a:p>
            <a:r>
              <a:rPr lang="en-US" dirty="0" smtClean="0"/>
              <a:t>Help schools set up student reinforcement programs that celebrate academic success of every type (grades, GPAs, attendance, improvement, rigorous course-taking, state/regional/national recognition, etc.)</a:t>
            </a:r>
          </a:p>
          <a:p>
            <a:r>
              <a:rPr lang="en-US" dirty="0" smtClean="0"/>
              <a:t>Invite SCCs into Board meetings to share updates and successes.</a:t>
            </a:r>
          </a:p>
          <a:p>
            <a:r>
              <a:rPr lang="en-US" dirty="0" smtClean="0"/>
              <a:t>Recognize excellent teachers and staff members who have contributed to the success of the SCC plans.</a:t>
            </a:r>
          </a:p>
          <a:p>
            <a:r>
              <a:rPr lang="en-US" dirty="0" smtClean="0"/>
              <a:t>Establish a district wide process of disseminating and replicating best practices and achievement methods.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President’s Role</a:t>
            </a:r>
            <a:endParaRPr lang="en-US" dirty="0"/>
          </a:p>
        </p:txBody>
      </p:sp>
      <p:sp>
        <p:nvSpPr>
          <p:cNvPr id="3" name="Content Placeholder 2"/>
          <p:cNvSpPr>
            <a:spLocks noGrp="1"/>
          </p:cNvSpPr>
          <p:nvPr>
            <p:ph sz="quarter" idx="1"/>
          </p:nvPr>
        </p:nvSpPr>
        <p:spPr/>
        <p:txBody>
          <a:bodyPr>
            <a:normAutofit fontScale="92500" lnSpcReduction="20000"/>
          </a:bodyPr>
          <a:lstStyle/>
          <a:p>
            <a:pPr algn="ctr">
              <a:buNone/>
            </a:pPr>
            <a:endParaRPr lang="en-US" dirty="0" smtClean="0"/>
          </a:p>
          <a:p>
            <a:pPr algn="ctr">
              <a:buNone/>
            </a:pPr>
            <a:r>
              <a:rPr lang="en-US" dirty="0" smtClean="0"/>
              <a:t>Utah State Code:  53A-16-101.5 (9)  </a:t>
            </a:r>
          </a:p>
          <a:p>
            <a:pPr>
              <a:buNone/>
            </a:pPr>
            <a:endParaRPr lang="en-US" dirty="0" smtClean="0"/>
          </a:p>
          <a:p>
            <a:pPr algn="ctr">
              <a:buNone/>
            </a:pPr>
            <a:r>
              <a:rPr lang="en-US" i="1" dirty="0" smtClean="0"/>
              <a:t>The president or chair of a local school board or charter school governing board shall ensure that the members of the local school board or charter school governing board are provided with annual training on the requirements of this section.</a:t>
            </a:r>
          </a:p>
          <a:p>
            <a:pPr algn="ctr">
              <a:buNone/>
            </a:pPr>
            <a:endParaRPr lang="en-US" i="1" dirty="0" smtClean="0"/>
          </a:p>
          <a:p>
            <a:pPr algn="ctr">
              <a:buNone/>
            </a:pPr>
            <a:r>
              <a:rPr lang="en-US" dirty="0" smtClean="0"/>
              <a:t>Training must occur before school plans can be approved and the date of training must be provided annually to the USOE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Five Key Local Board Responsibilities</a:t>
            </a:r>
            <a:endParaRPr lang="en-US"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dirty="0" smtClean="0"/>
              <a:t>Train members of all School Community Councils (SCC)</a:t>
            </a:r>
          </a:p>
          <a:p>
            <a:pPr marL="514350" indent="-514350">
              <a:buFont typeface="+mj-lt"/>
              <a:buAutoNum type="arabicPeriod"/>
            </a:pPr>
            <a:r>
              <a:rPr lang="en-US" dirty="0" smtClean="0"/>
              <a:t>Read and approve each School Community Council plan or return to SCC for amendment and resubmission</a:t>
            </a:r>
          </a:p>
          <a:p>
            <a:pPr marL="514350" indent="-514350">
              <a:buFont typeface="+mj-lt"/>
              <a:buAutoNum type="arabicPeriod"/>
            </a:pPr>
            <a:r>
              <a:rPr lang="en-US" dirty="0" smtClean="0"/>
              <a:t>Encourage dialog/sharing among all members of SCC’s and the local board of education</a:t>
            </a:r>
          </a:p>
          <a:p>
            <a:pPr marL="514350" indent="-514350">
              <a:buFont typeface="+mj-lt"/>
              <a:buAutoNum type="arabicPeriod"/>
            </a:pPr>
            <a:r>
              <a:rPr lang="en-US" dirty="0" smtClean="0"/>
              <a:t>Disperse funds for approved uses</a:t>
            </a:r>
          </a:p>
          <a:p>
            <a:pPr marL="514350" indent="-514350">
              <a:buFont typeface="+mj-lt"/>
              <a:buAutoNum type="arabicPeriod"/>
            </a:pPr>
            <a:r>
              <a:rPr lang="en-US" dirty="0" smtClean="0"/>
              <a:t>Monitor and celebrate school successes</a:t>
            </a:r>
          </a:p>
          <a:p>
            <a:pPr>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Training SCC Members</a:t>
            </a:r>
            <a:endParaRPr lang="en-US" dirty="0"/>
          </a:p>
        </p:txBody>
      </p:sp>
      <p:sp>
        <p:nvSpPr>
          <p:cNvPr id="3" name="Content Placeholder 2"/>
          <p:cNvSpPr>
            <a:spLocks noGrp="1"/>
          </p:cNvSpPr>
          <p:nvPr>
            <p:ph sz="quarter" idx="1"/>
          </p:nvPr>
        </p:nvSpPr>
        <p:spPr/>
        <p:txBody>
          <a:bodyPr>
            <a:normAutofit/>
          </a:bodyPr>
          <a:lstStyle/>
          <a:p>
            <a:r>
              <a:rPr lang="en-US" dirty="0" smtClean="0"/>
              <a:t>Ensure all principals, chairs and co-chairs fully understand SCC requirements of election, voting, participation, leadership, plan production, data mining, and expenditures.</a:t>
            </a:r>
          </a:p>
          <a:p>
            <a:r>
              <a:rPr lang="en-US" dirty="0" smtClean="0"/>
              <a:t>Establish a training program whereby all members of each SCC are fully informed of all applicable laws and State Board rules and methods by which to develop an effective plan.</a:t>
            </a:r>
          </a:p>
          <a:p>
            <a:r>
              <a:rPr lang="en-US" dirty="0" smtClean="0"/>
              <a:t>Encourage and model collaboration toward academic achievement planning and resource allocation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Components of SCC Plans</a:t>
            </a:r>
            <a:endParaRPr lang="en-US" dirty="0"/>
          </a:p>
        </p:txBody>
      </p:sp>
      <p:sp>
        <p:nvSpPr>
          <p:cNvPr id="3" name="Content Placeholder 2"/>
          <p:cNvSpPr>
            <a:spLocks noGrp="1"/>
          </p:cNvSpPr>
          <p:nvPr>
            <p:ph sz="quarter" idx="1"/>
          </p:nvPr>
        </p:nvSpPr>
        <p:spPr/>
        <p:txBody>
          <a:bodyPr/>
          <a:lstStyle/>
          <a:p>
            <a:r>
              <a:rPr lang="en-US" dirty="0" smtClean="0"/>
              <a:t>School improvement plan</a:t>
            </a:r>
          </a:p>
          <a:p>
            <a:r>
              <a:rPr lang="en-US" dirty="0" smtClean="0"/>
              <a:t>Reading achievement plan (for elementary schools)</a:t>
            </a:r>
          </a:p>
          <a:p>
            <a:r>
              <a:rPr lang="en-US" dirty="0" smtClean="0"/>
              <a:t>Professional development plan</a:t>
            </a:r>
          </a:p>
          <a:p>
            <a:r>
              <a:rPr lang="en-US" dirty="0" smtClean="0"/>
              <a:t>Class size reduction needs</a:t>
            </a:r>
          </a:p>
          <a:p>
            <a:r>
              <a:rPr lang="en-US" dirty="0" smtClean="0"/>
              <a:t>Access routing plan</a:t>
            </a:r>
          </a:p>
          <a:p>
            <a:r>
              <a:rPr lang="en-US" dirty="0" smtClean="0"/>
              <a:t>Ensuring responsible filtering systems and internet use by providing training to parents and students, in partnership with school administration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Helping Schools to Develop Effective Plans</a:t>
            </a:r>
            <a:endParaRPr lang="en-US" dirty="0"/>
          </a:p>
        </p:txBody>
      </p:sp>
      <p:sp>
        <p:nvSpPr>
          <p:cNvPr id="3" name="Content Placeholder 2"/>
          <p:cNvSpPr>
            <a:spLocks noGrp="1"/>
          </p:cNvSpPr>
          <p:nvPr>
            <p:ph sz="quarter" idx="1"/>
          </p:nvPr>
        </p:nvSpPr>
        <p:spPr/>
        <p:txBody>
          <a:bodyPr>
            <a:normAutofit/>
          </a:bodyPr>
          <a:lstStyle/>
          <a:p>
            <a:r>
              <a:rPr lang="en-US" dirty="0" smtClean="0"/>
              <a:t>Note strengths and weaknesses in the school</a:t>
            </a:r>
          </a:p>
          <a:p>
            <a:r>
              <a:rPr lang="en-US" dirty="0" smtClean="0"/>
              <a:t>Issue a parent/community member survey regarding achievement in the school</a:t>
            </a:r>
          </a:p>
          <a:p>
            <a:r>
              <a:rPr lang="en-US" dirty="0" smtClean="0"/>
              <a:t>Review data about student achievement, teacher quality, assessment practices, curricular patterns, etc., disaggregated for subgroup information</a:t>
            </a:r>
          </a:p>
          <a:p>
            <a:r>
              <a:rPr lang="en-US" dirty="0" smtClean="0"/>
              <a:t>Note trends of success and failure; face the concerns</a:t>
            </a:r>
          </a:p>
          <a:p>
            <a:r>
              <a:rPr lang="en-US" dirty="0" smtClean="0"/>
              <a:t>Read studies and/or visit other schools/districts where similar concerns have been improved</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Constitutes Plan Approval?</a:t>
            </a:r>
            <a:endParaRPr lang="en-US" dirty="0"/>
          </a:p>
        </p:txBody>
      </p:sp>
      <p:sp>
        <p:nvSpPr>
          <p:cNvPr id="3" name="Content Placeholder 2"/>
          <p:cNvSpPr>
            <a:spLocks noGrp="1"/>
          </p:cNvSpPr>
          <p:nvPr>
            <p:ph sz="quarter" idx="1"/>
          </p:nvPr>
        </p:nvSpPr>
        <p:spPr/>
        <p:txBody>
          <a:bodyPr>
            <a:normAutofit/>
          </a:bodyPr>
          <a:lstStyle/>
          <a:p>
            <a:r>
              <a:rPr lang="en-US" dirty="0" smtClean="0"/>
              <a:t>Did the plan address all areas required in statute?</a:t>
            </a:r>
          </a:p>
          <a:p>
            <a:r>
              <a:rPr lang="en-US" dirty="0" smtClean="0"/>
              <a:t>Were expenditures “academic” under law and State Board rule?</a:t>
            </a:r>
          </a:p>
          <a:p>
            <a:r>
              <a:rPr lang="en-US" dirty="0" smtClean="0"/>
              <a:t>Were expenditures consistent with those outlined in the plan?</a:t>
            </a:r>
          </a:p>
          <a:p>
            <a:r>
              <a:rPr lang="en-US" dirty="0" smtClean="0"/>
              <a:t>Does the plan have specific and measurable goals and projected outcomes?</a:t>
            </a:r>
          </a:p>
          <a:p>
            <a:r>
              <a:rPr lang="en-US" dirty="0" smtClean="0"/>
              <a:t>If a plan is not approved, the local board shall give specific, written feedback for resubmitting an approvable plan.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Ensure Plans Are Riveted Around Goals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Is each plan focused on improving academic achievement?</a:t>
            </a:r>
          </a:p>
          <a:p>
            <a:r>
              <a:rPr lang="en-US" dirty="0" smtClean="0"/>
              <a:t>Are funds strategically targeted around the goals in the plan?</a:t>
            </a:r>
          </a:p>
          <a:p>
            <a:r>
              <a:rPr lang="en-US" smtClean="0"/>
              <a:t>Are</a:t>
            </a:r>
            <a:r>
              <a:rPr lang="en-US" smtClean="0"/>
              <a:t> </a:t>
            </a:r>
            <a:r>
              <a:rPr lang="en-US" dirty="0" smtClean="0"/>
              <a:t>data being used by each SCC to understand trends, successes and challenges?</a:t>
            </a:r>
          </a:p>
          <a:p>
            <a:r>
              <a:rPr lang="en-US" dirty="0" smtClean="0"/>
              <a:t>Are the resources of time, money, schedule, people all focused around the goals?</a:t>
            </a:r>
          </a:p>
          <a:p>
            <a:r>
              <a:rPr lang="en-US" dirty="0" smtClean="0"/>
              <a:t>Are only evidence-based practices included in the plan?  (programs that have a positive track record of improving teaching and learning)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Approved Expenditures</a:t>
            </a:r>
            <a:endParaRPr lang="en-US" dirty="0"/>
          </a:p>
        </p:txBody>
      </p:sp>
      <p:sp>
        <p:nvSpPr>
          <p:cNvPr id="3" name="Content Placeholder 2"/>
          <p:cNvSpPr>
            <a:spLocks noGrp="1"/>
          </p:cNvSpPr>
          <p:nvPr>
            <p:ph sz="quarter" idx="1"/>
          </p:nvPr>
        </p:nvSpPr>
        <p:spPr/>
        <p:txBody>
          <a:bodyPr>
            <a:normAutofit/>
          </a:bodyPr>
          <a:lstStyle/>
          <a:p>
            <a:r>
              <a:rPr lang="en-US" dirty="0" smtClean="0"/>
              <a:t>Instructional software and hardware</a:t>
            </a:r>
          </a:p>
          <a:p>
            <a:r>
              <a:rPr lang="en-US" dirty="0" smtClean="0"/>
              <a:t>Study skills classes and after school tutoring</a:t>
            </a:r>
          </a:p>
          <a:p>
            <a:r>
              <a:rPr lang="en-US" dirty="0" smtClean="0"/>
              <a:t>Classroom equipment and materials such as flashcards, math </a:t>
            </a:r>
            <a:r>
              <a:rPr lang="en-US" dirty="0" err="1" smtClean="0"/>
              <a:t>manipulatives</a:t>
            </a:r>
            <a:r>
              <a:rPr lang="en-US" dirty="0" smtClean="0"/>
              <a:t>, calculators, microscopes, maps, or books</a:t>
            </a:r>
          </a:p>
          <a:p>
            <a:r>
              <a:rPr lang="en-US" dirty="0" smtClean="0"/>
              <a:t>Professional development directly tied to school academic goals</a:t>
            </a:r>
          </a:p>
          <a:p>
            <a:r>
              <a:rPr lang="en-US" dirty="0" smtClean="0"/>
              <a:t>Nominal student incentives that are academic in nature or of marginal total cost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93</TotalTime>
  <Words>737</Words>
  <Application>Microsoft Office PowerPoint</Application>
  <PresentationFormat>On-screen Show (4:3)</PresentationFormat>
  <Paragraphs>72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Leading School Community Councils:  Responsibilities of Local School Boards</vt:lpstr>
      <vt:lpstr>Board President’s Role</vt:lpstr>
      <vt:lpstr>Five Key Local Board Responsibilities</vt:lpstr>
      <vt:lpstr>Training SCC Members</vt:lpstr>
      <vt:lpstr>Key Components of SCC Plans</vt:lpstr>
      <vt:lpstr>Helping Schools to Develop Effective Plans</vt:lpstr>
      <vt:lpstr>What Constitutes Plan Approval?</vt:lpstr>
      <vt:lpstr>Ensure Plans Are Riveted Around Goals</vt:lpstr>
      <vt:lpstr>Examples of Approved Expenditures</vt:lpstr>
      <vt:lpstr>Examples of Non-Approved Expenditures</vt:lpstr>
      <vt:lpstr>Disperse Funds for Approved Uses</vt:lpstr>
      <vt:lpstr>Monitor, Celebrate and Replicate Success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School Community Councils</dc:title>
  <dc:creator>Windows User</dc:creator>
  <cp:lastModifiedBy>Windows User</cp:lastModifiedBy>
  <cp:revision>19</cp:revision>
  <dcterms:created xsi:type="dcterms:W3CDTF">2015-01-21T21:55:14Z</dcterms:created>
  <dcterms:modified xsi:type="dcterms:W3CDTF">2015-04-14T19:54:30Z</dcterms:modified>
</cp:coreProperties>
</file>