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92"/>
  </p:notesMasterIdLst>
  <p:handoutMasterIdLst>
    <p:handoutMasterId r:id="rId93"/>
  </p:handoutMasterIdLst>
  <p:sldIdLst>
    <p:sldId id="300" r:id="rId2"/>
    <p:sldId id="340" r:id="rId3"/>
    <p:sldId id="358" r:id="rId4"/>
    <p:sldId id="398" r:id="rId5"/>
    <p:sldId id="359" r:id="rId6"/>
    <p:sldId id="317" r:id="rId7"/>
    <p:sldId id="318" r:id="rId8"/>
    <p:sldId id="319" r:id="rId9"/>
    <p:sldId id="360" r:id="rId10"/>
    <p:sldId id="386" r:id="rId11"/>
    <p:sldId id="387" r:id="rId12"/>
    <p:sldId id="361" r:id="rId13"/>
    <p:sldId id="327" r:id="rId14"/>
    <p:sldId id="328" r:id="rId15"/>
    <p:sldId id="355" r:id="rId16"/>
    <p:sldId id="388" r:id="rId17"/>
    <p:sldId id="363" r:id="rId18"/>
    <p:sldId id="364" r:id="rId19"/>
    <p:sldId id="365" r:id="rId20"/>
    <p:sldId id="366" r:id="rId21"/>
    <p:sldId id="389" r:id="rId22"/>
    <p:sldId id="367" r:id="rId23"/>
    <p:sldId id="368" r:id="rId24"/>
    <p:sldId id="369" r:id="rId25"/>
    <p:sldId id="370" r:id="rId26"/>
    <p:sldId id="371" r:id="rId27"/>
    <p:sldId id="372" r:id="rId28"/>
    <p:sldId id="373" r:id="rId29"/>
    <p:sldId id="408" r:id="rId30"/>
    <p:sldId id="374" r:id="rId31"/>
    <p:sldId id="405" r:id="rId32"/>
    <p:sldId id="375" r:id="rId33"/>
    <p:sldId id="376" r:id="rId34"/>
    <p:sldId id="377" r:id="rId35"/>
    <p:sldId id="378" r:id="rId36"/>
    <p:sldId id="379" r:id="rId37"/>
    <p:sldId id="380" r:id="rId38"/>
    <p:sldId id="382" r:id="rId39"/>
    <p:sldId id="406" r:id="rId40"/>
    <p:sldId id="396" r:id="rId41"/>
    <p:sldId id="394" r:id="rId42"/>
    <p:sldId id="339" r:id="rId43"/>
    <p:sldId id="309" r:id="rId44"/>
    <p:sldId id="305" r:id="rId45"/>
    <p:sldId id="302" r:id="rId46"/>
    <p:sldId id="307" r:id="rId47"/>
    <p:sldId id="313" r:id="rId48"/>
    <p:sldId id="311" r:id="rId49"/>
    <p:sldId id="314" r:id="rId50"/>
    <p:sldId id="312" r:id="rId51"/>
    <p:sldId id="315" r:id="rId52"/>
    <p:sldId id="385" r:id="rId53"/>
    <p:sldId id="383" r:id="rId54"/>
    <p:sldId id="329" r:id="rId55"/>
    <p:sldId id="330" r:id="rId56"/>
    <p:sldId id="347" r:id="rId57"/>
    <p:sldId id="331" r:id="rId58"/>
    <p:sldId id="348" r:id="rId59"/>
    <p:sldId id="409" r:id="rId60"/>
    <p:sldId id="332" r:id="rId61"/>
    <p:sldId id="349" r:id="rId62"/>
    <p:sldId id="333" r:id="rId63"/>
    <p:sldId id="334" r:id="rId64"/>
    <p:sldId id="357" r:id="rId65"/>
    <p:sldId id="356" r:id="rId66"/>
    <p:sldId id="399" r:id="rId67"/>
    <p:sldId id="400" r:id="rId68"/>
    <p:sldId id="316" r:id="rId69"/>
    <p:sldId id="320" r:id="rId70"/>
    <p:sldId id="324" r:id="rId71"/>
    <p:sldId id="325" r:id="rId72"/>
    <p:sldId id="326" r:id="rId73"/>
    <p:sldId id="337" r:id="rId74"/>
    <p:sldId id="338" r:id="rId75"/>
    <p:sldId id="342" r:id="rId76"/>
    <p:sldId id="343" r:id="rId77"/>
    <p:sldId id="344" r:id="rId78"/>
    <p:sldId id="345" r:id="rId79"/>
    <p:sldId id="346" r:id="rId80"/>
    <p:sldId id="353" r:id="rId81"/>
    <p:sldId id="350" r:id="rId82"/>
    <p:sldId id="384" r:id="rId83"/>
    <p:sldId id="351" r:id="rId84"/>
    <p:sldId id="392" r:id="rId85"/>
    <p:sldId id="401" r:id="rId86"/>
    <p:sldId id="402" r:id="rId87"/>
    <p:sldId id="403" r:id="rId88"/>
    <p:sldId id="404" r:id="rId89"/>
    <p:sldId id="352" r:id="rId90"/>
    <p:sldId id="407" r:id="rId91"/>
  </p:sldIdLst>
  <p:sldSz cx="9144000" cy="6858000" type="screen4x3"/>
  <p:notesSz cx="6950075" cy="9236075"/>
  <p:defaultTextStyle>
    <a:defPPr>
      <a:defRPr lang="en-US"/>
    </a:defPPr>
    <a:lvl1pPr algn="l" rtl="0" fontAlgn="base">
      <a:spcBef>
        <a:spcPct val="0"/>
      </a:spcBef>
      <a:spcAft>
        <a:spcPct val="0"/>
      </a:spcAft>
      <a:defRPr sz="2400" kern="1200">
        <a:solidFill>
          <a:schemeClr val="tx1"/>
        </a:solidFill>
        <a:latin typeface="Arial" charset="0"/>
        <a:ea typeface="ヒラギノ角ゴ Pro W3" charset="-128"/>
        <a:cs typeface="ヒラギノ角ゴ Pro W3" charset="-128"/>
      </a:defRPr>
    </a:lvl1pPr>
    <a:lvl2pPr marL="457200" algn="l" rtl="0" fontAlgn="base">
      <a:spcBef>
        <a:spcPct val="0"/>
      </a:spcBef>
      <a:spcAft>
        <a:spcPct val="0"/>
      </a:spcAft>
      <a:defRPr sz="2400" kern="1200">
        <a:solidFill>
          <a:schemeClr val="tx1"/>
        </a:solidFill>
        <a:latin typeface="Arial" charset="0"/>
        <a:ea typeface="ヒラギノ角ゴ Pro W3" charset="-128"/>
        <a:cs typeface="ヒラギノ角ゴ Pro W3" charset="-128"/>
      </a:defRPr>
    </a:lvl2pPr>
    <a:lvl3pPr marL="914400" algn="l" rtl="0" fontAlgn="base">
      <a:spcBef>
        <a:spcPct val="0"/>
      </a:spcBef>
      <a:spcAft>
        <a:spcPct val="0"/>
      </a:spcAft>
      <a:defRPr sz="2400" kern="1200">
        <a:solidFill>
          <a:schemeClr val="tx1"/>
        </a:solidFill>
        <a:latin typeface="Arial" charset="0"/>
        <a:ea typeface="ヒラギノ角ゴ Pro W3" charset="-128"/>
        <a:cs typeface="ヒラギノ角ゴ Pro W3" charset="-128"/>
      </a:defRPr>
    </a:lvl3pPr>
    <a:lvl4pPr marL="1371600" algn="l" rtl="0" fontAlgn="base">
      <a:spcBef>
        <a:spcPct val="0"/>
      </a:spcBef>
      <a:spcAft>
        <a:spcPct val="0"/>
      </a:spcAft>
      <a:defRPr sz="2400" kern="1200">
        <a:solidFill>
          <a:schemeClr val="tx1"/>
        </a:solidFill>
        <a:latin typeface="Arial" charset="0"/>
        <a:ea typeface="ヒラギノ角ゴ Pro W3" charset="-128"/>
        <a:cs typeface="ヒラギノ角ゴ Pro W3" charset="-128"/>
      </a:defRPr>
    </a:lvl4pPr>
    <a:lvl5pPr marL="1828800" algn="l" rtl="0" fontAlgn="base">
      <a:spcBef>
        <a:spcPct val="0"/>
      </a:spcBef>
      <a:spcAft>
        <a:spcPct val="0"/>
      </a:spcAft>
      <a:defRPr sz="2400" kern="1200">
        <a:solidFill>
          <a:schemeClr val="tx1"/>
        </a:solidFill>
        <a:latin typeface="Arial" charset="0"/>
        <a:ea typeface="ヒラギノ角ゴ Pro W3" charset="-128"/>
        <a:cs typeface="ヒラギノ角ゴ Pro W3" charset="-128"/>
      </a:defRPr>
    </a:lvl5pPr>
    <a:lvl6pPr marL="2286000" algn="l" defTabSz="457200" rtl="0" eaLnBrk="1" latinLnBrk="0" hangingPunct="1">
      <a:defRPr sz="2400" kern="1200">
        <a:solidFill>
          <a:schemeClr val="tx1"/>
        </a:solidFill>
        <a:latin typeface="Arial" charset="0"/>
        <a:ea typeface="ヒラギノ角ゴ Pro W3" charset="-128"/>
        <a:cs typeface="ヒラギノ角ゴ Pro W3" charset="-128"/>
      </a:defRPr>
    </a:lvl6pPr>
    <a:lvl7pPr marL="2743200" algn="l" defTabSz="457200" rtl="0" eaLnBrk="1" latinLnBrk="0" hangingPunct="1">
      <a:defRPr sz="2400" kern="1200">
        <a:solidFill>
          <a:schemeClr val="tx1"/>
        </a:solidFill>
        <a:latin typeface="Arial" charset="0"/>
        <a:ea typeface="ヒラギノ角ゴ Pro W3" charset="-128"/>
        <a:cs typeface="ヒラギノ角ゴ Pro W3" charset="-128"/>
      </a:defRPr>
    </a:lvl7pPr>
    <a:lvl8pPr marL="3200400" algn="l" defTabSz="457200" rtl="0" eaLnBrk="1" latinLnBrk="0" hangingPunct="1">
      <a:defRPr sz="2400" kern="1200">
        <a:solidFill>
          <a:schemeClr val="tx1"/>
        </a:solidFill>
        <a:latin typeface="Arial" charset="0"/>
        <a:ea typeface="ヒラギノ角ゴ Pro W3" charset="-128"/>
        <a:cs typeface="ヒラギノ角ゴ Pro W3" charset="-128"/>
      </a:defRPr>
    </a:lvl8pPr>
    <a:lvl9pPr marL="3657600" algn="l" defTabSz="457200" rtl="0" eaLnBrk="1" latinLnBrk="0" hangingPunct="1">
      <a:defRPr sz="2400" kern="1200">
        <a:solidFill>
          <a:schemeClr val="tx1"/>
        </a:solidFill>
        <a:latin typeface="Arial" charset="0"/>
        <a:ea typeface="ヒラギノ角ゴ Pro W3" charset="-128"/>
        <a:cs typeface="ヒラギノ角ゴ Pro W3"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004080"/>
    <a:srgbClr val="666666"/>
    <a:srgbClr val="C00000"/>
    <a:srgbClr val="4C4C4C"/>
    <a:srgbClr val="17365D"/>
    <a:srgbClr val="1006E0"/>
    <a:srgbClr val="2D7B41"/>
    <a:srgbClr val="211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97" autoAdjust="0"/>
    <p:restoredTop sz="87062" autoAdjust="0"/>
  </p:normalViewPr>
  <p:slideViewPr>
    <p:cSldViewPr>
      <p:cViewPr varScale="1">
        <p:scale>
          <a:sx n="101" d="100"/>
          <a:sy n="101" d="100"/>
        </p:scale>
        <p:origin x="184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44" d="100"/>
          <a:sy n="144" d="100"/>
        </p:scale>
        <p:origin x="-3616" y="-12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F7CF67-ADA1-4641-9B4F-57CEE05B5EAD}" type="doc">
      <dgm:prSet loTypeId="urn:microsoft.com/office/officeart/2005/8/layout/hProcess9" loCatId="process" qsTypeId="urn:microsoft.com/office/officeart/2005/8/quickstyle/simple1" qsCatId="simple" csTypeId="urn:microsoft.com/office/officeart/2005/8/colors/accent1_2" csCatId="accent1" phldr="1"/>
      <dgm:spPr/>
    </dgm:pt>
    <dgm:pt modelId="{542F7215-14F3-458E-A5AF-E997FD95529A}">
      <dgm:prSet phldrT="[Text]" custT="1"/>
      <dgm:spPr/>
      <dgm:t>
        <a:bodyPr/>
        <a:lstStyle/>
        <a:p>
          <a:r>
            <a:rPr lang="en-US" sz="1800" u="sng" dirty="0" smtClean="0"/>
            <a:t>2015-2016 School Year:</a:t>
          </a:r>
        </a:p>
        <a:p>
          <a:r>
            <a:rPr lang="en-US" sz="1800" u="none" dirty="0" smtClean="0"/>
            <a:t>Requirements of NCLB in effect.  No changes.</a:t>
          </a:r>
          <a:endParaRPr lang="en-US" sz="1800" u="none" dirty="0"/>
        </a:p>
      </dgm:t>
    </dgm:pt>
    <dgm:pt modelId="{C665CBD0-9407-4B0B-A688-7BAE82CB5D31}" type="parTrans" cxnId="{C15E6246-D25D-49CF-8CEC-C3C16266AA2F}">
      <dgm:prSet/>
      <dgm:spPr/>
      <dgm:t>
        <a:bodyPr/>
        <a:lstStyle/>
        <a:p>
          <a:endParaRPr lang="en-US"/>
        </a:p>
      </dgm:t>
    </dgm:pt>
    <dgm:pt modelId="{380CD8E7-F30D-47A0-BA64-7BB792579648}" type="sibTrans" cxnId="{C15E6246-D25D-49CF-8CEC-C3C16266AA2F}">
      <dgm:prSet/>
      <dgm:spPr/>
      <dgm:t>
        <a:bodyPr/>
        <a:lstStyle/>
        <a:p>
          <a:endParaRPr lang="en-US"/>
        </a:p>
      </dgm:t>
    </dgm:pt>
    <dgm:pt modelId="{78A503E4-FDB3-49B3-B656-A4D58A3A2C91}">
      <dgm:prSet phldrT="[Text]" custT="1"/>
      <dgm:spPr/>
      <dgm:t>
        <a:bodyPr/>
        <a:lstStyle/>
        <a:p>
          <a:r>
            <a:rPr lang="en-US" sz="1800" u="sng" dirty="0" smtClean="0"/>
            <a:t>2016-2017: </a:t>
          </a:r>
          <a:r>
            <a:rPr lang="en-US" sz="1800" u="none" dirty="0" smtClean="0"/>
            <a:t>Transition School Year</a:t>
          </a:r>
          <a:endParaRPr lang="en-US" sz="1800" u="none" dirty="0"/>
        </a:p>
      </dgm:t>
    </dgm:pt>
    <dgm:pt modelId="{DA94BC2F-0BF8-4D1D-A709-843685594C44}" type="sibTrans" cxnId="{42CE3CF0-3AF1-4107-87E9-C964A96F4C33}">
      <dgm:prSet/>
      <dgm:spPr/>
      <dgm:t>
        <a:bodyPr/>
        <a:lstStyle/>
        <a:p>
          <a:endParaRPr lang="en-US"/>
        </a:p>
      </dgm:t>
    </dgm:pt>
    <dgm:pt modelId="{C58C1B58-01BD-432A-B4D3-D43BA709DBEC}" type="parTrans" cxnId="{42CE3CF0-3AF1-4107-87E9-C964A96F4C33}">
      <dgm:prSet/>
      <dgm:spPr/>
      <dgm:t>
        <a:bodyPr/>
        <a:lstStyle/>
        <a:p>
          <a:endParaRPr lang="en-US"/>
        </a:p>
      </dgm:t>
    </dgm:pt>
    <dgm:pt modelId="{F519FC24-8F8E-451F-9AD0-3F88BCADA4A6}">
      <dgm:prSet phldrT="[Text]" custT="1"/>
      <dgm:spPr/>
      <dgm:t>
        <a:bodyPr/>
        <a:lstStyle/>
        <a:p>
          <a:r>
            <a:rPr lang="en-US" sz="1800" i="0" u="sng" dirty="0" smtClean="0"/>
            <a:t>2016 Initial Implementation:</a:t>
          </a:r>
        </a:p>
        <a:p>
          <a:r>
            <a:rPr lang="en-US" sz="1800" i="0" u="none" dirty="0" smtClean="0"/>
            <a:t>-Regulatory</a:t>
          </a:r>
        </a:p>
        <a:p>
          <a:r>
            <a:rPr lang="en-US" sz="1800" i="0" u="none" dirty="0" smtClean="0"/>
            <a:t>-Non-Regulatory</a:t>
          </a:r>
        </a:p>
        <a:p>
          <a:r>
            <a:rPr lang="en-US" sz="1800" i="0" u="none" dirty="0" smtClean="0"/>
            <a:t>-State Plan Development</a:t>
          </a:r>
          <a:endParaRPr lang="en-US" sz="1800" i="0" u="none" dirty="0"/>
        </a:p>
      </dgm:t>
    </dgm:pt>
    <dgm:pt modelId="{C4486438-3CA8-408F-BEE9-0EFF49681355}" type="parTrans" cxnId="{2AB28CCE-E5D7-4EB5-AF67-2B24171625F9}">
      <dgm:prSet/>
      <dgm:spPr/>
      <dgm:t>
        <a:bodyPr/>
        <a:lstStyle/>
        <a:p>
          <a:endParaRPr lang="en-US"/>
        </a:p>
      </dgm:t>
    </dgm:pt>
    <dgm:pt modelId="{E0ACF12C-0B14-4E98-A20F-D177AE92045B}" type="sibTrans" cxnId="{2AB28CCE-E5D7-4EB5-AF67-2B24171625F9}">
      <dgm:prSet/>
      <dgm:spPr/>
      <dgm:t>
        <a:bodyPr/>
        <a:lstStyle/>
        <a:p>
          <a:endParaRPr lang="en-US"/>
        </a:p>
      </dgm:t>
    </dgm:pt>
    <dgm:pt modelId="{2AD8899E-058C-4A40-ACD3-99E6662E040B}">
      <dgm:prSet phldrT="[Text]" custT="1"/>
      <dgm:spPr/>
      <dgm:t>
        <a:bodyPr/>
        <a:lstStyle/>
        <a:p>
          <a:r>
            <a:rPr lang="en-US" sz="1800" u="none" dirty="0" smtClean="0"/>
            <a:t>ESEA Flexibility Waivers Expire August 1, 2016</a:t>
          </a:r>
          <a:endParaRPr lang="en-US" sz="1800" u="none" dirty="0"/>
        </a:p>
      </dgm:t>
    </dgm:pt>
    <dgm:pt modelId="{5449730E-CABE-4A2D-863B-A9B63A12078A}" type="parTrans" cxnId="{88F221D9-06F2-4129-A85A-B5A8215F4CE3}">
      <dgm:prSet/>
      <dgm:spPr/>
      <dgm:t>
        <a:bodyPr/>
        <a:lstStyle/>
        <a:p>
          <a:endParaRPr lang="en-US"/>
        </a:p>
      </dgm:t>
    </dgm:pt>
    <dgm:pt modelId="{FE18F812-C3C2-4D2B-9C5B-81EDE72E1FB1}" type="sibTrans" cxnId="{88F221D9-06F2-4129-A85A-B5A8215F4CE3}">
      <dgm:prSet/>
      <dgm:spPr/>
      <dgm:t>
        <a:bodyPr/>
        <a:lstStyle/>
        <a:p>
          <a:endParaRPr lang="en-US"/>
        </a:p>
      </dgm:t>
    </dgm:pt>
    <dgm:pt modelId="{A3CB240E-9948-4F96-BD70-B1D0070D0BE7}" type="pres">
      <dgm:prSet presAssocID="{AAF7CF67-ADA1-4641-9B4F-57CEE05B5EAD}" presName="CompostProcess" presStyleCnt="0">
        <dgm:presLayoutVars>
          <dgm:dir/>
          <dgm:resizeHandles val="exact"/>
        </dgm:presLayoutVars>
      </dgm:prSet>
      <dgm:spPr/>
    </dgm:pt>
    <dgm:pt modelId="{B31518BF-F397-4C49-AEAC-BFE5D28A6520}" type="pres">
      <dgm:prSet presAssocID="{AAF7CF67-ADA1-4641-9B4F-57CEE05B5EAD}" presName="arrow" presStyleLbl="bgShp" presStyleIdx="0" presStyleCnt="1"/>
      <dgm:spPr/>
    </dgm:pt>
    <dgm:pt modelId="{00890C84-40FF-435E-9B86-D760A93671DC}" type="pres">
      <dgm:prSet presAssocID="{AAF7CF67-ADA1-4641-9B4F-57CEE05B5EAD}" presName="linearProcess" presStyleCnt="0"/>
      <dgm:spPr/>
    </dgm:pt>
    <dgm:pt modelId="{C4452A02-409B-4E64-9BC0-64555ED7A044}" type="pres">
      <dgm:prSet presAssocID="{542F7215-14F3-458E-A5AF-E997FD95529A}" presName="textNode" presStyleLbl="node1" presStyleIdx="0" presStyleCnt="4" custScaleY="116679">
        <dgm:presLayoutVars>
          <dgm:bulletEnabled val="1"/>
        </dgm:presLayoutVars>
      </dgm:prSet>
      <dgm:spPr/>
      <dgm:t>
        <a:bodyPr/>
        <a:lstStyle/>
        <a:p>
          <a:endParaRPr lang="en-US"/>
        </a:p>
      </dgm:t>
    </dgm:pt>
    <dgm:pt modelId="{C68786BE-CCB9-4FFA-99D1-74AD3C14C2C2}" type="pres">
      <dgm:prSet presAssocID="{380CD8E7-F30D-47A0-BA64-7BB792579648}" presName="sibTrans" presStyleCnt="0"/>
      <dgm:spPr/>
    </dgm:pt>
    <dgm:pt modelId="{59813582-4ABB-4F0A-AB50-E682BA49BAA6}" type="pres">
      <dgm:prSet presAssocID="{F519FC24-8F8E-451F-9AD0-3F88BCADA4A6}" presName="textNode" presStyleLbl="node1" presStyleIdx="1" presStyleCnt="4" custScaleY="116679">
        <dgm:presLayoutVars>
          <dgm:bulletEnabled val="1"/>
        </dgm:presLayoutVars>
      </dgm:prSet>
      <dgm:spPr/>
      <dgm:t>
        <a:bodyPr/>
        <a:lstStyle/>
        <a:p>
          <a:endParaRPr lang="en-US"/>
        </a:p>
      </dgm:t>
    </dgm:pt>
    <dgm:pt modelId="{3329DB31-7415-4319-9180-DA1EE696335B}" type="pres">
      <dgm:prSet presAssocID="{E0ACF12C-0B14-4E98-A20F-D177AE92045B}" presName="sibTrans" presStyleCnt="0"/>
      <dgm:spPr/>
    </dgm:pt>
    <dgm:pt modelId="{5EA4AE95-7878-4A9E-B5D6-044FACFB6AF1}" type="pres">
      <dgm:prSet presAssocID="{2AD8899E-058C-4A40-ACD3-99E6662E040B}" presName="textNode" presStyleLbl="node1" presStyleIdx="2" presStyleCnt="4" custScaleY="116679">
        <dgm:presLayoutVars>
          <dgm:bulletEnabled val="1"/>
        </dgm:presLayoutVars>
      </dgm:prSet>
      <dgm:spPr/>
      <dgm:t>
        <a:bodyPr/>
        <a:lstStyle/>
        <a:p>
          <a:endParaRPr lang="en-US"/>
        </a:p>
      </dgm:t>
    </dgm:pt>
    <dgm:pt modelId="{BA72AC94-6A14-4339-84C3-B3AAA81D2A31}" type="pres">
      <dgm:prSet presAssocID="{FE18F812-C3C2-4D2B-9C5B-81EDE72E1FB1}" presName="sibTrans" presStyleCnt="0"/>
      <dgm:spPr/>
    </dgm:pt>
    <dgm:pt modelId="{FF85AE86-CD32-4E62-9446-2B79A3AA8D47}" type="pres">
      <dgm:prSet presAssocID="{78A503E4-FDB3-49B3-B656-A4D58A3A2C91}" presName="textNode" presStyleLbl="node1" presStyleIdx="3" presStyleCnt="4" custScaleY="116679">
        <dgm:presLayoutVars>
          <dgm:bulletEnabled val="1"/>
        </dgm:presLayoutVars>
      </dgm:prSet>
      <dgm:spPr/>
      <dgm:t>
        <a:bodyPr/>
        <a:lstStyle/>
        <a:p>
          <a:endParaRPr lang="en-US"/>
        </a:p>
      </dgm:t>
    </dgm:pt>
  </dgm:ptLst>
  <dgm:cxnLst>
    <dgm:cxn modelId="{72C6E10F-6E99-459B-971C-F3FF442A3814}" type="presOf" srcId="{AAF7CF67-ADA1-4641-9B4F-57CEE05B5EAD}" destId="{A3CB240E-9948-4F96-BD70-B1D0070D0BE7}" srcOrd="0" destOrd="0" presId="urn:microsoft.com/office/officeart/2005/8/layout/hProcess9"/>
    <dgm:cxn modelId="{42CE3CF0-3AF1-4107-87E9-C964A96F4C33}" srcId="{AAF7CF67-ADA1-4641-9B4F-57CEE05B5EAD}" destId="{78A503E4-FDB3-49B3-B656-A4D58A3A2C91}" srcOrd="3" destOrd="0" parTransId="{C58C1B58-01BD-432A-B4D3-D43BA709DBEC}" sibTransId="{DA94BC2F-0BF8-4D1D-A709-843685594C44}"/>
    <dgm:cxn modelId="{5BA24BE0-0506-4E6E-9F40-2C29E4ACD384}" type="presOf" srcId="{78A503E4-FDB3-49B3-B656-A4D58A3A2C91}" destId="{FF85AE86-CD32-4E62-9446-2B79A3AA8D47}" srcOrd="0" destOrd="0" presId="urn:microsoft.com/office/officeart/2005/8/layout/hProcess9"/>
    <dgm:cxn modelId="{88F221D9-06F2-4129-A85A-B5A8215F4CE3}" srcId="{AAF7CF67-ADA1-4641-9B4F-57CEE05B5EAD}" destId="{2AD8899E-058C-4A40-ACD3-99E6662E040B}" srcOrd="2" destOrd="0" parTransId="{5449730E-CABE-4A2D-863B-A9B63A12078A}" sibTransId="{FE18F812-C3C2-4D2B-9C5B-81EDE72E1FB1}"/>
    <dgm:cxn modelId="{2AB28CCE-E5D7-4EB5-AF67-2B24171625F9}" srcId="{AAF7CF67-ADA1-4641-9B4F-57CEE05B5EAD}" destId="{F519FC24-8F8E-451F-9AD0-3F88BCADA4A6}" srcOrd="1" destOrd="0" parTransId="{C4486438-3CA8-408F-BEE9-0EFF49681355}" sibTransId="{E0ACF12C-0B14-4E98-A20F-D177AE92045B}"/>
    <dgm:cxn modelId="{55BA04CF-414D-43FA-872B-074223077316}" type="presOf" srcId="{542F7215-14F3-458E-A5AF-E997FD95529A}" destId="{C4452A02-409B-4E64-9BC0-64555ED7A044}" srcOrd="0" destOrd="0" presId="urn:microsoft.com/office/officeart/2005/8/layout/hProcess9"/>
    <dgm:cxn modelId="{1AC5EDC0-AC0D-4813-B4E7-8249FB142C67}" type="presOf" srcId="{F519FC24-8F8E-451F-9AD0-3F88BCADA4A6}" destId="{59813582-4ABB-4F0A-AB50-E682BA49BAA6}" srcOrd="0" destOrd="0" presId="urn:microsoft.com/office/officeart/2005/8/layout/hProcess9"/>
    <dgm:cxn modelId="{C15E6246-D25D-49CF-8CEC-C3C16266AA2F}" srcId="{AAF7CF67-ADA1-4641-9B4F-57CEE05B5EAD}" destId="{542F7215-14F3-458E-A5AF-E997FD95529A}" srcOrd="0" destOrd="0" parTransId="{C665CBD0-9407-4B0B-A688-7BAE82CB5D31}" sibTransId="{380CD8E7-F30D-47A0-BA64-7BB792579648}"/>
    <dgm:cxn modelId="{A9421097-CDB1-4B8D-9D9A-66394B0352E4}" type="presOf" srcId="{2AD8899E-058C-4A40-ACD3-99E6662E040B}" destId="{5EA4AE95-7878-4A9E-B5D6-044FACFB6AF1}" srcOrd="0" destOrd="0" presId="urn:microsoft.com/office/officeart/2005/8/layout/hProcess9"/>
    <dgm:cxn modelId="{FF4E2152-E595-4E12-B0DC-298B4BA921C3}" type="presParOf" srcId="{A3CB240E-9948-4F96-BD70-B1D0070D0BE7}" destId="{B31518BF-F397-4C49-AEAC-BFE5D28A6520}" srcOrd="0" destOrd="0" presId="urn:microsoft.com/office/officeart/2005/8/layout/hProcess9"/>
    <dgm:cxn modelId="{CD7A75EC-C222-457D-BA8E-B93308C58A4F}" type="presParOf" srcId="{A3CB240E-9948-4F96-BD70-B1D0070D0BE7}" destId="{00890C84-40FF-435E-9B86-D760A93671DC}" srcOrd="1" destOrd="0" presId="urn:microsoft.com/office/officeart/2005/8/layout/hProcess9"/>
    <dgm:cxn modelId="{FB4F2588-5203-459B-AE6E-2585E78FC869}" type="presParOf" srcId="{00890C84-40FF-435E-9B86-D760A93671DC}" destId="{C4452A02-409B-4E64-9BC0-64555ED7A044}" srcOrd="0" destOrd="0" presId="urn:microsoft.com/office/officeart/2005/8/layout/hProcess9"/>
    <dgm:cxn modelId="{84D2EDA5-0A4D-49CB-8877-E91E47CF3B36}" type="presParOf" srcId="{00890C84-40FF-435E-9B86-D760A93671DC}" destId="{C68786BE-CCB9-4FFA-99D1-74AD3C14C2C2}" srcOrd="1" destOrd="0" presId="urn:microsoft.com/office/officeart/2005/8/layout/hProcess9"/>
    <dgm:cxn modelId="{1BD08990-DDCE-473D-B2C9-A162840CF693}" type="presParOf" srcId="{00890C84-40FF-435E-9B86-D760A93671DC}" destId="{59813582-4ABB-4F0A-AB50-E682BA49BAA6}" srcOrd="2" destOrd="0" presId="urn:microsoft.com/office/officeart/2005/8/layout/hProcess9"/>
    <dgm:cxn modelId="{D2D6D20D-4AAB-4A54-A049-D036FF2CD62D}" type="presParOf" srcId="{00890C84-40FF-435E-9B86-D760A93671DC}" destId="{3329DB31-7415-4319-9180-DA1EE696335B}" srcOrd="3" destOrd="0" presId="urn:microsoft.com/office/officeart/2005/8/layout/hProcess9"/>
    <dgm:cxn modelId="{358764FD-1E11-4F00-9447-7EA32C52483B}" type="presParOf" srcId="{00890C84-40FF-435E-9B86-D760A93671DC}" destId="{5EA4AE95-7878-4A9E-B5D6-044FACFB6AF1}" srcOrd="4" destOrd="0" presId="urn:microsoft.com/office/officeart/2005/8/layout/hProcess9"/>
    <dgm:cxn modelId="{F405716D-EDAF-4C45-9211-EC2202342470}" type="presParOf" srcId="{00890C84-40FF-435E-9B86-D760A93671DC}" destId="{BA72AC94-6A14-4339-84C3-B3AAA81D2A31}" srcOrd="5" destOrd="0" presId="urn:microsoft.com/office/officeart/2005/8/layout/hProcess9"/>
    <dgm:cxn modelId="{A7335778-EAE3-4BD5-915A-F065DB9B064B}" type="presParOf" srcId="{00890C84-40FF-435E-9B86-D760A93671DC}" destId="{FF85AE86-CD32-4E62-9446-2B79A3AA8D47}"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F7CF67-ADA1-4641-9B4F-57CEE05B5EAD}" type="doc">
      <dgm:prSet loTypeId="urn:microsoft.com/office/officeart/2005/8/layout/hProcess9" loCatId="process" qsTypeId="urn:microsoft.com/office/officeart/2005/8/quickstyle/simple1" qsCatId="simple" csTypeId="urn:microsoft.com/office/officeart/2005/8/colors/accent1_2" csCatId="accent1" phldr="1"/>
      <dgm:spPr/>
    </dgm:pt>
    <dgm:pt modelId="{542F7215-14F3-458E-A5AF-E997FD95529A}">
      <dgm:prSet phldrT="[Text]" custT="1"/>
      <dgm:spPr/>
      <dgm:t>
        <a:bodyPr/>
        <a:lstStyle/>
        <a:p>
          <a:r>
            <a:rPr lang="en-US" sz="1800" u="sng" dirty="0" smtClean="0"/>
            <a:t>Fall 2016:</a:t>
          </a:r>
          <a:r>
            <a:rPr lang="en-US" sz="1800" u="none" dirty="0" smtClean="0"/>
            <a:t> </a:t>
          </a:r>
        </a:p>
        <a:p>
          <a:r>
            <a:rPr lang="en-US" sz="1800" u="none" dirty="0" smtClean="0"/>
            <a:t>- New regulations go into effect</a:t>
          </a:r>
        </a:p>
        <a:p>
          <a:r>
            <a:rPr lang="en-US" sz="1800" u="none" dirty="0" smtClean="0"/>
            <a:t>-ED Issues Non-Reg Guidance</a:t>
          </a:r>
          <a:endParaRPr lang="en-US" sz="1800" u="sng" dirty="0"/>
        </a:p>
      </dgm:t>
    </dgm:pt>
    <dgm:pt modelId="{C665CBD0-9407-4B0B-A688-7BAE82CB5D31}" type="parTrans" cxnId="{C15E6246-D25D-49CF-8CEC-C3C16266AA2F}">
      <dgm:prSet/>
      <dgm:spPr/>
      <dgm:t>
        <a:bodyPr/>
        <a:lstStyle/>
        <a:p>
          <a:endParaRPr lang="en-US"/>
        </a:p>
      </dgm:t>
    </dgm:pt>
    <dgm:pt modelId="{380CD8E7-F30D-47A0-BA64-7BB792579648}" type="sibTrans" cxnId="{C15E6246-D25D-49CF-8CEC-C3C16266AA2F}">
      <dgm:prSet/>
      <dgm:spPr/>
      <dgm:t>
        <a:bodyPr/>
        <a:lstStyle/>
        <a:p>
          <a:endParaRPr lang="en-US"/>
        </a:p>
      </dgm:t>
    </dgm:pt>
    <dgm:pt modelId="{78A503E4-FDB3-49B3-B656-A4D58A3A2C91}">
      <dgm:prSet phldrT="[Text]" custT="1"/>
      <dgm:spPr/>
      <dgm:t>
        <a:bodyPr/>
        <a:lstStyle/>
        <a:p>
          <a:r>
            <a:rPr lang="en-US" sz="1800" u="sng" dirty="0" smtClean="0"/>
            <a:t>(Fall 2017) </a:t>
          </a:r>
        </a:p>
        <a:p>
          <a:r>
            <a:rPr lang="en-US" sz="1800" u="sng" dirty="0" smtClean="0"/>
            <a:t>2017-2018 School Year: </a:t>
          </a:r>
        </a:p>
        <a:p>
          <a:r>
            <a:rPr lang="en-US" sz="1800" u="none" dirty="0" smtClean="0"/>
            <a:t>Full ESSA Implementation</a:t>
          </a:r>
          <a:endParaRPr lang="en-US" sz="1800" u="none" dirty="0"/>
        </a:p>
      </dgm:t>
    </dgm:pt>
    <dgm:pt modelId="{DA94BC2F-0BF8-4D1D-A709-843685594C44}" type="sibTrans" cxnId="{42CE3CF0-3AF1-4107-87E9-C964A96F4C33}">
      <dgm:prSet/>
      <dgm:spPr/>
      <dgm:t>
        <a:bodyPr/>
        <a:lstStyle/>
        <a:p>
          <a:endParaRPr lang="en-US"/>
        </a:p>
      </dgm:t>
    </dgm:pt>
    <dgm:pt modelId="{C58C1B58-01BD-432A-B4D3-D43BA709DBEC}" type="parTrans" cxnId="{42CE3CF0-3AF1-4107-87E9-C964A96F4C33}">
      <dgm:prSet/>
      <dgm:spPr/>
      <dgm:t>
        <a:bodyPr/>
        <a:lstStyle/>
        <a:p>
          <a:endParaRPr lang="en-US"/>
        </a:p>
      </dgm:t>
    </dgm:pt>
    <dgm:pt modelId="{F519FC24-8F8E-451F-9AD0-3F88BCADA4A6}">
      <dgm:prSet phldrT="[Text]" custT="1"/>
      <dgm:spPr/>
      <dgm:t>
        <a:bodyPr/>
        <a:lstStyle/>
        <a:p>
          <a:r>
            <a:rPr lang="en-US" sz="1800" u="none" dirty="0" smtClean="0"/>
            <a:t>-</a:t>
          </a:r>
          <a:r>
            <a:rPr lang="en-US" sz="1800" u="sng" dirty="0" smtClean="0"/>
            <a:t>Spring 2017:</a:t>
          </a:r>
        </a:p>
        <a:p>
          <a:r>
            <a:rPr lang="en-US" sz="1800" u="none" dirty="0" smtClean="0"/>
            <a:t>- State Plans will be approved</a:t>
          </a:r>
        </a:p>
        <a:p>
          <a:r>
            <a:rPr lang="en-US" sz="1800" u="none" dirty="0" smtClean="0"/>
            <a:t>- TA From SEA’s and ED</a:t>
          </a:r>
          <a:endParaRPr lang="en-US" sz="1800" u="none" dirty="0"/>
        </a:p>
      </dgm:t>
    </dgm:pt>
    <dgm:pt modelId="{C4486438-3CA8-408F-BEE9-0EFF49681355}" type="parTrans" cxnId="{2AB28CCE-E5D7-4EB5-AF67-2B24171625F9}">
      <dgm:prSet/>
      <dgm:spPr/>
      <dgm:t>
        <a:bodyPr/>
        <a:lstStyle/>
        <a:p>
          <a:endParaRPr lang="en-US"/>
        </a:p>
      </dgm:t>
    </dgm:pt>
    <dgm:pt modelId="{E0ACF12C-0B14-4E98-A20F-D177AE92045B}" type="sibTrans" cxnId="{2AB28CCE-E5D7-4EB5-AF67-2B24171625F9}">
      <dgm:prSet/>
      <dgm:spPr/>
      <dgm:t>
        <a:bodyPr/>
        <a:lstStyle/>
        <a:p>
          <a:endParaRPr lang="en-US"/>
        </a:p>
      </dgm:t>
    </dgm:pt>
    <dgm:pt modelId="{F3B166C3-DCB0-4CBD-AD0A-F8791F7D1578}">
      <dgm:prSet/>
      <dgm:spPr/>
      <dgm:t>
        <a:bodyPr/>
        <a:lstStyle/>
        <a:p>
          <a:r>
            <a:rPr lang="en-US" u="sng" dirty="0" smtClean="0"/>
            <a:t>Spring 2017:</a:t>
          </a:r>
          <a:r>
            <a:rPr lang="en-US" u="none" dirty="0" smtClean="0"/>
            <a:t> States submit new ESSA State Plan to ED for approval (March and July)</a:t>
          </a:r>
          <a:endParaRPr lang="en-US" u="sng" dirty="0"/>
        </a:p>
      </dgm:t>
    </dgm:pt>
    <dgm:pt modelId="{7E8BCF7E-2FA1-47CC-B877-D5678C3E4A04}" type="parTrans" cxnId="{EB299631-EC23-4149-841A-E14F85560F69}">
      <dgm:prSet/>
      <dgm:spPr/>
      <dgm:t>
        <a:bodyPr/>
        <a:lstStyle/>
        <a:p>
          <a:endParaRPr lang="en-US"/>
        </a:p>
      </dgm:t>
    </dgm:pt>
    <dgm:pt modelId="{BF9691D4-7011-4472-BA58-A577CCDBC688}" type="sibTrans" cxnId="{EB299631-EC23-4149-841A-E14F85560F69}">
      <dgm:prSet/>
      <dgm:spPr/>
      <dgm:t>
        <a:bodyPr/>
        <a:lstStyle/>
        <a:p>
          <a:endParaRPr lang="en-US"/>
        </a:p>
      </dgm:t>
    </dgm:pt>
    <dgm:pt modelId="{A3CB240E-9948-4F96-BD70-B1D0070D0BE7}" type="pres">
      <dgm:prSet presAssocID="{AAF7CF67-ADA1-4641-9B4F-57CEE05B5EAD}" presName="CompostProcess" presStyleCnt="0">
        <dgm:presLayoutVars>
          <dgm:dir/>
          <dgm:resizeHandles val="exact"/>
        </dgm:presLayoutVars>
      </dgm:prSet>
      <dgm:spPr/>
    </dgm:pt>
    <dgm:pt modelId="{B31518BF-F397-4C49-AEAC-BFE5D28A6520}" type="pres">
      <dgm:prSet presAssocID="{AAF7CF67-ADA1-4641-9B4F-57CEE05B5EAD}" presName="arrow" presStyleLbl="bgShp" presStyleIdx="0" presStyleCnt="1"/>
      <dgm:spPr/>
    </dgm:pt>
    <dgm:pt modelId="{00890C84-40FF-435E-9B86-D760A93671DC}" type="pres">
      <dgm:prSet presAssocID="{AAF7CF67-ADA1-4641-9B4F-57CEE05B5EAD}" presName="linearProcess" presStyleCnt="0"/>
      <dgm:spPr/>
    </dgm:pt>
    <dgm:pt modelId="{C4452A02-409B-4E64-9BC0-64555ED7A044}" type="pres">
      <dgm:prSet presAssocID="{542F7215-14F3-458E-A5AF-E997FD95529A}" presName="textNode" presStyleLbl="node1" presStyleIdx="0" presStyleCnt="4">
        <dgm:presLayoutVars>
          <dgm:bulletEnabled val="1"/>
        </dgm:presLayoutVars>
      </dgm:prSet>
      <dgm:spPr/>
      <dgm:t>
        <a:bodyPr/>
        <a:lstStyle/>
        <a:p>
          <a:endParaRPr lang="en-US"/>
        </a:p>
      </dgm:t>
    </dgm:pt>
    <dgm:pt modelId="{C68786BE-CCB9-4FFA-99D1-74AD3C14C2C2}" type="pres">
      <dgm:prSet presAssocID="{380CD8E7-F30D-47A0-BA64-7BB792579648}" presName="sibTrans" presStyleCnt="0"/>
      <dgm:spPr/>
    </dgm:pt>
    <dgm:pt modelId="{E979FF74-6FF1-4E38-B2B7-4B3FF74F465F}" type="pres">
      <dgm:prSet presAssocID="{F3B166C3-DCB0-4CBD-AD0A-F8791F7D1578}" presName="textNode" presStyleLbl="node1" presStyleIdx="1" presStyleCnt="4">
        <dgm:presLayoutVars>
          <dgm:bulletEnabled val="1"/>
        </dgm:presLayoutVars>
      </dgm:prSet>
      <dgm:spPr/>
      <dgm:t>
        <a:bodyPr/>
        <a:lstStyle/>
        <a:p>
          <a:endParaRPr lang="en-US"/>
        </a:p>
      </dgm:t>
    </dgm:pt>
    <dgm:pt modelId="{2EC3BCF2-8524-4B79-B57D-D02E4F3DC526}" type="pres">
      <dgm:prSet presAssocID="{BF9691D4-7011-4472-BA58-A577CCDBC688}" presName="sibTrans" presStyleCnt="0"/>
      <dgm:spPr/>
    </dgm:pt>
    <dgm:pt modelId="{59813582-4ABB-4F0A-AB50-E682BA49BAA6}" type="pres">
      <dgm:prSet presAssocID="{F519FC24-8F8E-451F-9AD0-3F88BCADA4A6}" presName="textNode" presStyleLbl="node1" presStyleIdx="2" presStyleCnt="4">
        <dgm:presLayoutVars>
          <dgm:bulletEnabled val="1"/>
        </dgm:presLayoutVars>
      </dgm:prSet>
      <dgm:spPr/>
      <dgm:t>
        <a:bodyPr/>
        <a:lstStyle/>
        <a:p>
          <a:endParaRPr lang="en-US"/>
        </a:p>
      </dgm:t>
    </dgm:pt>
    <dgm:pt modelId="{3329DB31-7415-4319-9180-DA1EE696335B}" type="pres">
      <dgm:prSet presAssocID="{E0ACF12C-0B14-4E98-A20F-D177AE92045B}" presName="sibTrans" presStyleCnt="0"/>
      <dgm:spPr/>
    </dgm:pt>
    <dgm:pt modelId="{FF85AE86-CD32-4E62-9446-2B79A3AA8D47}" type="pres">
      <dgm:prSet presAssocID="{78A503E4-FDB3-49B3-B656-A4D58A3A2C91}" presName="textNode" presStyleLbl="node1" presStyleIdx="3" presStyleCnt="4">
        <dgm:presLayoutVars>
          <dgm:bulletEnabled val="1"/>
        </dgm:presLayoutVars>
      </dgm:prSet>
      <dgm:spPr/>
      <dgm:t>
        <a:bodyPr/>
        <a:lstStyle/>
        <a:p>
          <a:endParaRPr lang="en-US"/>
        </a:p>
      </dgm:t>
    </dgm:pt>
  </dgm:ptLst>
  <dgm:cxnLst>
    <dgm:cxn modelId="{42CE3CF0-3AF1-4107-87E9-C964A96F4C33}" srcId="{AAF7CF67-ADA1-4641-9B4F-57CEE05B5EAD}" destId="{78A503E4-FDB3-49B3-B656-A4D58A3A2C91}" srcOrd="3" destOrd="0" parTransId="{C58C1B58-01BD-432A-B4D3-D43BA709DBEC}" sibTransId="{DA94BC2F-0BF8-4D1D-A709-843685594C44}"/>
    <dgm:cxn modelId="{2579D03D-AC87-40DD-9BCC-936D0C525C64}" type="presOf" srcId="{AAF7CF67-ADA1-4641-9B4F-57CEE05B5EAD}" destId="{A3CB240E-9948-4F96-BD70-B1D0070D0BE7}" srcOrd="0" destOrd="0" presId="urn:microsoft.com/office/officeart/2005/8/layout/hProcess9"/>
    <dgm:cxn modelId="{EB299631-EC23-4149-841A-E14F85560F69}" srcId="{AAF7CF67-ADA1-4641-9B4F-57CEE05B5EAD}" destId="{F3B166C3-DCB0-4CBD-AD0A-F8791F7D1578}" srcOrd="1" destOrd="0" parTransId="{7E8BCF7E-2FA1-47CC-B877-D5678C3E4A04}" sibTransId="{BF9691D4-7011-4472-BA58-A577CCDBC688}"/>
    <dgm:cxn modelId="{A392A424-EB04-4513-8A01-00939FF11E25}" type="presOf" srcId="{78A503E4-FDB3-49B3-B656-A4D58A3A2C91}" destId="{FF85AE86-CD32-4E62-9446-2B79A3AA8D47}" srcOrd="0" destOrd="0" presId="urn:microsoft.com/office/officeart/2005/8/layout/hProcess9"/>
    <dgm:cxn modelId="{2AB28CCE-E5D7-4EB5-AF67-2B24171625F9}" srcId="{AAF7CF67-ADA1-4641-9B4F-57CEE05B5EAD}" destId="{F519FC24-8F8E-451F-9AD0-3F88BCADA4A6}" srcOrd="2" destOrd="0" parTransId="{C4486438-3CA8-408F-BEE9-0EFF49681355}" sibTransId="{E0ACF12C-0B14-4E98-A20F-D177AE92045B}"/>
    <dgm:cxn modelId="{7B51F4C5-5A01-4F77-8599-5C2CC8E81042}" type="presOf" srcId="{542F7215-14F3-458E-A5AF-E997FD95529A}" destId="{C4452A02-409B-4E64-9BC0-64555ED7A044}" srcOrd="0" destOrd="0" presId="urn:microsoft.com/office/officeart/2005/8/layout/hProcess9"/>
    <dgm:cxn modelId="{99E26ED0-5843-418C-BE66-B8DAFC135164}" type="presOf" srcId="{F519FC24-8F8E-451F-9AD0-3F88BCADA4A6}" destId="{59813582-4ABB-4F0A-AB50-E682BA49BAA6}" srcOrd="0" destOrd="0" presId="urn:microsoft.com/office/officeart/2005/8/layout/hProcess9"/>
    <dgm:cxn modelId="{C15E6246-D25D-49CF-8CEC-C3C16266AA2F}" srcId="{AAF7CF67-ADA1-4641-9B4F-57CEE05B5EAD}" destId="{542F7215-14F3-458E-A5AF-E997FD95529A}" srcOrd="0" destOrd="0" parTransId="{C665CBD0-9407-4B0B-A688-7BAE82CB5D31}" sibTransId="{380CD8E7-F30D-47A0-BA64-7BB792579648}"/>
    <dgm:cxn modelId="{B71D1B99-F232-468C-9CCF-FC94C122E7C7}" type="presOf" srcId="{F3B166C3-DCB0-4CBD-AD0A-F8791F7D1578}" destId="{E979FF74-6FF1-4E38-B2B7-4B3FF74F465F}" srcOrd="0" destOrd="0" presId="urn:microsoft.com/office/officeart/2005/8/layout/hProcess9"/>
    <dgm:cxn modelId="{92D7A66A-74D6-42DB-BE9D-69A6A5D81965}" type="presParOf" srcId="{A3CB240E-9948-4F96-BD70-B1D0070D0BE7}" destId="{B31518BF-F397-4C49-AEAC-BFE5D28A6520}" srcOrd="0" destOrd="0" presId="urn:microsoft.com/office/officeart/2005/8/layout/hProcess9"/>
    <dgm:cxn modelId="{87AA2857-1BBD-4398-9BD7-821E43A33177}" type="presParOf" srcId="{A3CB240E-9948-4F96-BD70-B1D0070D0BE7}" destId="{00890C84-40FF-435E-9B86-D760A93671DC}" srcOrd="1" destOrd="0" presId="urn:microsoft.com/office/officeart/2005/8/layout/hProcess9"/>
    <dgm:cxn modelId="{D9C23947-3BE8-4559-A6FC-10B938AB78B6}" type="presParOf" srcId="{00890C84-40FF-435E-9B86-D760A93671DC}" destId="{C4452A02-409B-4E64-9BC0-64555ED7A044}" srcOrd="0" destOrd="0" presId="urn:microsoft.com/office/officeart/2005/8/layout/hProcess9"/>
    <dgm:cxn modelId="{C090CC2B-D9C8-4B04-9418-1E6E8E874132}" type="presParOf" srcId="{00890C84-40FF-435E-9B86-D760A93671DC}" destId="{C68786BE-CCB9-4FFA-99D1-74AD3C14C2C2}" srcOrd="1" destOrd="0" presId="urn:microsoft.com/office/officeart/2005/8/layout/hProcess9"/>
    <dgm:cxn modelId="{4713F5D7-D7F3-4D40-93F9-CA2EC11A5C99}" type="presParOf" srcId="{00890C84-40FF-435E-9B86-D760A93671DC}" destId="{E979FF74-6FF1-4E38-B2B7-4B3FF74F465F}" srcOrd="2" destOrd="0" presId="urn:microsoft.com/office/officeart/2005/8/layout/hProcess9"/>
    <dgm:cxn modelId="{C1E6742F-C922-4914-AA3A-D84F808A256B}" type="presParOf" srcId="{00890C84-40FF-435E-9B86-D760A93671DC}" destId="{2EC3BCF2-8524-4B79-B57D-D02E4F3DC526}" srcOrd="3" destOrd="0" presId="urn:microsoft.com/office/officeart/2005/8/layout/hProcess9"/>
    <dgm:cxn modelId="{6E2748D3-340E-42F0-9C7D-59D8F9C1E98D}" type="presParOf" srcId="{00890C84-40FF-435E-9B86-D760A93671DC}" destId="{59813582-4ABB-4F0A-AB50-E682BA49BAA6}" srcOrd="4" destOrd="0" presId="urn:microsoft.com/office/officeart/2005/8/layout/hProcess9"/>
    <dgm:cxn modelId="{F9B78ADF-A981-42A4-B36D-CD33CE2DFAA0}" type="presParOf" srcId="{00890C84-40FF-435E-9B86-D760A93671DC}" destId="{3329DB31-7415-4319-9180-DA1EE696335B}" srcOrd="5" destOrd="0" presId="urn:microsoft.com/office/officeart/2005/8/layout/hProcess9"/>
    <dgm:cxn modelId="{29CE3435-0F86-43B9-94F5-50969B6196E2}" type="presParOf" srcId="{00890C84-40FF-435E-9B86-D760A93671DC}" destId="{FF85AE86-CD32-4E62-9446-2B79A3AA8D47}"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11699" cy="461804"/>
          </a:xfrm>
          <a:prstGeom prst="rect">
            <a:avLst/>
          </a:prstGeom>
          <a:noFill/>
          <a:ln w="9525">
            <a:noFill/>
            <a:miter lim="800000"/>
            <a:headEnd/>
            <a:tailEnd/>
          </a:ln>
        </p:spPr>
        <p:txBody>
          <a:bodyPr vert="horz" wrap="square" lIns="92473" tIns="46236" rIns="92473" bIns="46236" numCol="1" anchor="t" anchorCtr="0" compatLnSpc="1">
            <a:prstTxWarp prst="textNoShape">
              <a:avLst/>
            </a:prstTxWarp>
          </a:bodyPr>
          <a:lstStyle>
            <a:lvl1pPr>
              <a:defRPr sz="1200">
                <a:latin typeface="Arial" pitchFamily="84" charset="0"/>
                <a:ea typeface="ヒラギノ角ゴ Pro W3" pitchFamily="84" charset="-128"/>
                <a:cs typeface="ヒラギノ角ゴ Pro W3" pitchFamily="84" charset="-128"/>
              </a:defRPr>
            </a:lvl1pPr>
          </a:lstStyle>
          <a:p>
            <a:pPr>
              <a:defRPr/>
            </a:pPr>
            <a:endParaRPr lang="en-US" dirty="0"/>
          </a:p>
        </p:txBody>
      </p:sp>
      <p:sp>
        <p:nvSpPr>
          <p:cNvPr id="30723" name="Rectangle 3"/>
          <p:cNvSpPr>
            <a:spLocks noGrp="1" noChangeArrowheads="1"/>
          </p:cNvSpPr>
          <p:nvPr>
            <p:ph type="dt" sz="quarter" idx="1"/>
          </p:nvPr>
        </p:nvSpPr>
        <p:spPr bwMode="auto">
          <a:xfrm>
            <a:off x="3938377" y="0"/>
            <a:ext cx="3011699" cy="461804"/>
          </a:xfrm>
          <a:prstGeom prst="rect">
            <a:avLst/>
          </a:prstGeom>
          <a:noFill/>
          <a:ln w="9525">
            <a:noFill/>
            <a:miter lim="800000"/>
            <a:headEnd/>
            <a:tailEnd/>
          </a:ln>
        </p:spPr>
        <p:txBody>
          <a:bodyPr vert="horz" wrap="square" lIns="92473" tIns="46236" rIns="92473" bIns="46236" numCol="1" anchor="t" anchorCtr="0" compatLnSpc="1">
            <a:prstTxWarp prst="textNoShape">
              <a:avLst/>
            </a:prstTxWarp>
          </a:bodyPr>
          <a:lstStyle>
            <a:lvl1pPr algn="r">
              <a:defRPr sz="1200">
                <a:latin typeface="Arial" pitchFamily="84" charset="0"/>
                <a:ea typeface="ヒラギノ角ゴ Pro W3" pitchFamily="84" charset="-128"/>
                <a:cs typeface="ヒラギノ角ゴ Pro W3" pitchFamily="84" charset="-128"/>
              </a:defRPr>
            </a:lvl1pPr>
          </a:lstStyle>
          <a:p>
            <a:pPr>
              <a:defRPr/>
            </a:pPr>
            <a:fld id="{A4B9EFDA-A899-4BF5-8595-2D28DC1FF752}" type="datetimeFigureOut">
              <a:rPr lang="en-US"/>
              <a:pPr>
                <a:defRPr/>
              </a:pPr>
              <a:t>6/22/2016</a:t>
            </a:fld>
            <a:endParaRPr lang="en-US" dirty="0"/>
          </a:p>
        </p:txBody>
      </p:sp>
      <p:sp>
        <p:nvSpPr>
          <p:cNvPr id="30724" name="Rectangle 4"/>
          <p:cNvSpPr>
            <a:spLocks noGrp="1" noChangeArrowheads="1"/>
          </p:cNvSpPr>
          <p:nvPr>
            <p:ph type="ftr" sz="quarter" idx="2"/>
          </p:nvPr>
        </p:nvSpPr>
        <p:spPr bwMode="auto">
          <a:xfrm>
            <a:off x="0" y="8774271"/>
            <a:ext cx="3011699" cy="461804"/>
          </a:xfrm>
          <a:prstGeom prst="rect">
            <a:avLst/>
          </a:prstGeom>
          <a:noFill/>
          <a:ln w="9525">
            <a:noFill/>
            <a:miter lim="800000"/>
            <a:headEnd/>
            <a:tailEnd/>
          </a:ln>
        </p:spPr>
        <p:txBody>
          <a:bodyPr vert="horz" wrap="square" lIns="92473" tIns="46236" rIns="92473" bIns="46236" numCol="1" anchor="b" anchorCtr="0" compatLnSpc="1">
            <a:prstTxWarp prst="textNoShape">
              <a:avLst/>
            </a:prstTxWarp>
          </a:bodyPr>
          <a:lstStyle>
            <a:lvl1pPr>
              <a:defRPr sz="1200">
                <a:latin typeface="Arial" pitchFamily="84" charset="0"/>
                <a:ea typeface="ヒラギノ角ゴ Pro W3" pitchFamily="84" charset="-128"/>
                <a:cs typeface="ヒラギノ角ゴ Pro W3" pitchFamily="84" charset="-128"/>
              </a:defRPr>
            </a:lvl1pPr>
          </a:lstStyle>
          <a:p>
            <a:pPr>
              <a:defRPr/>
            </a:pPr>
            <a:endParaRPr lang="en-US" dirty="0"/>
          </a:p>
        </p:txBody>
      </p:sp>
      <p:sp>
        <p:nvSpPr>
          <p:cNvPr id="30725" name="Rectangle 5"/>
          <p:cNvSpPr>
            <a:spLocks noGrp="1" noChangeArrowheads="1"/>
          </p:cNvSpPr>
          <p:nvPr>
            <p:ph type="sldNum" sz="quarter" idx="3"/>
          </p:nvPr>
        </p:nvSpPr>
        <p:spPr bwMode="auto">
          <a:xfrm>
            <a:off x="3938377" y="8774271"/>
            <a:ext cx="3011699" cy="461804"/>
          </a:xfrm>
          <a:prstGeom prst="rect">
            <a:avLst/>
          </a:prstGeom>
          <a:noFill/>
          <a:ln w="9525">
            <a:noFill/>
            <a:miter lim="800000"/>
            <a:headEnd/>
            <a:tailEnd/>
          </a:ln>
        </p:spPr>
        <p:txBody>
          <a:bodyPr vert="horz" wrap="square" lIns="92473" tIns="46236" rIns="92473" bIns="46236" numCol="1" anchor="b" anchorCtr="0" compatLnSpc="1">
            <a:prstTxWarp prst="textNoShape">
              <a:avLst/>
            </a:prstTxWarp>
          </a:bodyPr>
          <a:lstStyle>
            <a:lvl1pPr algn="r">
              <a:defRPr sz="1200">
                <a:latin typeface="Arial" pitchFamily="84" charset="0"/>
                <a:ea typeface="ヒラギノ角ゴ Pro W3" pitchFamily="84" charset="-128"/>
                <a:cs typeface="ヒラギノ角ゴ Pro W3" pitchFamily="84" charset="-128"/>
              </a:defRPr>
            </a:lvl1pPr>
          </a:lstStyle>
          <a:p>
            <a:pPr>
              <a:defRPr/>
            </a:pPr>
            <a:fld id="{9BD642F6-4486-40FA-8235-1BA1E16B48FB}" type="slidenum">
              <a:rPr lang="en-US"/>
              <a:pPr>
                <a:defRPr/>
              </a:pPr>
              <a:t>‹#›</a:t>
            </a:fld>
            <a:endParaRPr lang="en-US" dirty="0"/>
          </a:p>
        </p:txBody>
      </p:sp>
    </p:spTree>
    <p:extLst>
      <p:ext uri="{BB962C8B-B14F-4D97-AF65-F5344CB8AC3E}">
        <p14:creationId xmlns:p14="http://schemas.microsoft.com/office/powerpoint/2010/main" val="3016997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3" tIns="46236" rIns="92473" bIns="46236"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73" tIns="46236" rIns="92473" bIns="46236" rtlCol="0"/>
          <a:lstStyle>
            <a:lvl1pPr algn="r" fontAlgn="auto">
              <a:spcBef>
                <a:spcPts val="0"/>
              </a:spcBef>
              <a:spcAft>
                <a:spcPts val="0"/>
              </a:spcAft>
              <a:defRPr sz="1200">
                <a:latin typeface="+mn-lt"/>
                <a:ea typeface="+mn-ea"/>
                <a:cs typeface="+mn-cs"/>
              </a:defRPr>
            </a:lvl1pPr>
          </a:lstStyle>
          <a:p>
            <a:pPr>
              <a:defRPr/>
            </a:pPr>
            <a:fld id="{8BF0EAF4-9BF3-4F3C-BB5C-4F3EB7278292}" type="datetimeFigureOut">
              <a:rPr lang="en-US"/>
              <a:pPr>
                <a:defRPr/>
              </a:pPr>
              <a:t>6/22/2016</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3" tIns="46236" rIns="92473" bIns="4623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3" tIns="46236" rIns="92473" bIns="4623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11699" cy="461804"/>
          </a:xfrm>
          <a:prstGeom prst="rect">
            <a:avLst/>
          </a:prstGeom>
        </p:spPr>
        <p:txBody>
          <a:bodyPr vert="horz" lIns="92473" tIns="46236" rIns="92473" bIns="46236"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73" tIns="46236" rIns="92473" bIns="46236" rtlCol="0" anchor="b"/>
          <a:lstStyle>
            <a:lvl1pPr algn="r" fontAlgn="auto">
              <a:spcBef>
                <a:spcPts val="0"/>
              </a:spcBef>
              <a:spcAft>
                <a:spcPts val="0"/>
              </a:spcAft>
              <a:defRPr sz="1200">
                <a:latin typeface="+mn-lt"/>
                <a:ea typeface="+mn-ea"/>
                <a:cs typeface="+mn-cs"/>
              </a:defRPr>
            </a:lvl1pPr>
          </a:lstStyle>
          <a:p>
            <a:pPr>
              <a:defRPr/>
            </a:pPr>
            <a:fld id="{B21F561E-CB14-448B-89D7-229DB0382713}" type="slidenum">
              <a:rPr lang="en-US"/>
              <a:pPr>
                <a:defRPr/>
              </a:pPr>
              <a:t>‹#›</a:t>
            </a:fld>
            <a:endParaRPr lang="en-US" dirty="0"/>
          </a:p>
        </p:txBody>
      </p:sp>
    </p:spTree>
    <p:extLst>
      <p:ext uri="{BB962C8B-B14F-4D97-AF65-F5344CB8AC3E}">
        <p14:creationId xmlns:p14="http://schemas.microsoft.com/office/powerpoint/2010/main" val="2458009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23" charset="-128"/>
        <a:cs typeface="ヒラギノ角ゴ Pro W3" pitchFamily="-123"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23"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123" charset="-128"/>
      </a:defRPr>
    </a:lvl3pPr>
    <a:lvl4pPr marL="1371600" algn="l" rtl="0" eaLnBrk="0" fontAlgn="base" hangingPunct="0">
      <a:spcBef>
        <a:spcPct val="30000"/>
      </a:spcBef>
      <a:spcAft>
        <a:spcPct val="0"/>
      </a:spcAft>
      <a:defRPr sz="1200" kern="1200">
        <a:solidFill>
          <a:schemeClr val="tx1"/>
        </a:solidFill>
        <a:latin typeface="+mn-lt"/>
        <a:ea typeface="ＭＳ Ｐゴシック" pitchFamily="-123"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2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a:t>
            </a:fld>
            <a:endParaRPr lang="en-US" dirty="0"/>
          </a:p>
        </p:txBody>
      </p:sp>
    </p:spTree>
    <p:extLst>
      <p:ext uri="{BB962C8B-B14F-4D97-AF65-F5344CB8AC3E}">
        <p14:creationId xmlns:p14="http://schemas.microsoft.com/office/powerpoint/2010/main" val="206945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10</a:t>
            </a:fld>
            <a:endParaRPr lang="en-US" dirty="0"/>
          </a:p>
        </p:txBody>
      </p:sp>
    </p:spTree>
    <p:extLst>
      <p:ext uri="{BB962C8B-B14F-4D97-AF65-F5344CB8AC3E}">
        <p14:creationId xmlns:p14="http://schemas.microsoft.com/office/powerpoint/2010/main" val="2124234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11</a:t>
            </a:fld>
            <a:endParaRPr lang="en-US" dirty="0"/>
          </a:p>
        </p:txBody>
      </p:sp>
    </p:spTree>
    <p:extLst>
      <p:ext uri="{BB962C8B-B14F-4D97-AF65-F5344CB8AC3E}">
        <p14:creationId xmlns:p14="http://schemas.microsoft.com/office/powerpoint/2010/main" val="482093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12</a:t>
            </a:fld>
            <a:endParaRPr lang="en-US" dirty="0"/>
          </a:p>
        </p:txBody>
      </p:sp>
    </p:spTree>
    <p:extLst>
      <p:ext uri="{BB962C8B-B14F-4D97-AF65-F5344CB8AC3E}">
        <p14:creationId xmlns:p14="http://schemas.microsoft.com/office/powerpoint/2010/main" val="886971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13</a:t>
            </a:fld>
            <a:endParaRPr lang="en-US" dirty="0"/>
          </a:p>
        </p:txBody>
      </p:sp>
    </p:spTree>
    <p:extLst>
      <p:ext uri="{BB962C8B-B14F-4D97-AF65-F5344CB8AC3E}">
        <p14:creationId xmlns:p14="http://schemas.microsoft.com/office/powerpoint/2010/main" val="1911414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14</a:t>
            </a:fld>
            <a:endParaRPr lang="en-US" dirty="0"/>
          </a:p>
        </p:txBody>
      </p:sp>
    </p:spTree>
    <p:extLst>
      <p:ext uri="{BB962C8B-B14F-4D97-AF65-F5344CB8AC3E}">
        <p14:creationId xmlns:p14="http://schemas.microsoft.com/office/powerpoint/2010/main" val="1901526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15</a:t>
            </a:fld>
            <a:endParaRPr lang="en-US" dirty="0"/>
          </a:p>
        </p:txBody>
      </p:sp>
    </p:spTree>
    <p:extLst>
      <p:ext uri="{BB962C8B-B14F-4D97-AF65-F5344CB8AC3E}">
        <p14:creationId xmlns:p14="http://schemas.microsoft.com/office/powerpoint/2010/main" val="1060561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16</a:t>
            </a:fld>
            <a:endParaRPr lang="en-US" dirty="0"/>
          </a:p>
        </p:txBody>
      </p:sp>
    </p:spTree>
    <p:extLst>
      <p:ext uri="{BB962C8B-B14F-4D97-AF65-F5344CB8AC3E}">
        <p14:creationId xmlns:p14="http://schemas.microsoft.com/office/powerpoint/2010/main" val="3989229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17</a:t>
            </a:fld>
            <a:endParaRPr lang="en-US" dirty="0"/>
          </a:p>
        </p:txBody>
      </p:sp>
    </p:spTree>
    <p:extLst>
      <p:ext uri="{BB962C8B-B14F-4D97-AF65-F5344CB8AC3E}">
        <p14:creationId xmlns:p14="http://schemas.microsoft.com/office/powerpoint/2010/main" val="4246120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18</a:t>
            </a:fld>
            <a:endParaRPr lang="en-US" dirty="0"/>
          </a:p>
        </p:txBody>
      </p:sp>
    </p:spTree>
    <p:extLst>
      <p:ext uri="{BB962C8B-B14F-4D97-AF65-F5344CB8AC3E}">
        <p14:creationId xmlns:p14="http://schemas.microsoft.com/office/powerpoint/2010/main" val="145345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19</a:t>
            </a:fld>
            <a:endParaRPr lang="en-US" dirty="0"/>
          </a:p>
        </p:txBody>
      </p:sp>
    </p:spTree>
    <p:extLst>
      <p:ext uri="{BB962C8B-B14F-4D97-AF65-F5344CB8AC3E}">
        <p14:creationId xmlns:p14="http://schemas.microsoft.com/office/powerpoint/2010/main" val="244492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a:t>
            </a:fld>
            <a:endParaRPr lang="en-US" dirty="0"/>
          </a:p>
        </p:txBody>
      </p:sp>
    </p:spTree>
    <p:extLst>
      <p:ext uri="{BB962C8B-B14F-4D97-AF65-F5344CB8AC3E}">
        <p14:creationId xmlns:p14="http://schemas.microsoft.com/office/powerpoint/2010/main" val="475796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20</a:t>
            </a:fld>
            <a:endParaRPr lang="en-US" dirty="0"/>
          </a:p>
        </p:txBody>
      </p:sp>
    </p:spTree>
    <p:extLst>
      <p:ext uri="{BB962C8B-B14F-4D97-AF65-F5344CB8AC3E}">
        <p14:creationId xmlns:p14="http://schemas.microsoft.com/office/powerpoint/2010/main" val="4061811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21</a:t>
            </a:fld>
            <a:endParaRPr lang="en-US" dirty="0"/>
          </a:p>
        </p:txBody>
      </p:sp>
    </p:spTree>
    <p:extLst>
      <p:ext uri="{BB962C8B-B14F-4D97-AF65-F5344CB8AC3E}">
        <p14:creationId xmlns:p14="http://schemas.microsoft.com/office/powerpoint/2010/main" val="31778396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22</a:t>
            </a:fld>
            <a:endParaRPr lang="en-US" dirty="0"/>
          </a:p>
        </p:txBody>
      </p:sp>
    </p:spTree>
    <p:extLst>
      <p:ext uri="{BB962C8B-B14F-4D97-AF65-F5344CB8AC3E}">
        <p14:creationId xmlns:p14="http://schemas.microsoft.com/office/powerpoint/2010/main" val="3739713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23</a:t>
            </a:fld>
            <a:endParaRPr lang="en-US" dirty="0"/>
          </a:p>
        </p:txBody>
      </p:sp>
    </p:spTree>
    <p:extLst>
      <p:ext uri="{BB962C8B-B14F-4D97-AF65-F5344CB8AC3E}">
        <p14:creationId xmlns:p14="http://schemas.microsoft.com/office/powerpoint/2010/main" val="3897999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24</a:t>
            </a:fld>
            <a:endParaRPr lang="en-US" dirty="0"/>
          </a:p>
        </p:txBody>
      </p:sp>
    </p:spTree>
    <p:extLst>
      <p:ext uri="{BB962C8B-B14F-4D97-AF65-F5344CB8AC3E}">
        <p14:creationId xmlns:p14="http://schemas.microsoft.com/office/powerpoint/2010/main" val="1563236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25</a:t>
            </a:fld>
            <a:endParaRPr lang="en-US" dirty="0"/>
          </a:p>
        </p:txBody>
      </p:sp>
    </p:spTree>
    <p:extLst>
      <p:ext uri="{BB962C8B-B14F-4D97-AF65-F5344CB8AC3E}">
        <p14:creationId xmlns:p14="http://schemas.microsoft.com/office/powerpoint/2010/main" val="22464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26</a:t>
            </a:fld>
            <a:endParaRPr lang="en-US" dirty="0"/>
          </a:p>
        </p:txBody>
      </p:sp>
    </p:spTree>
    <p:extLst>
      <p:ext uri="{BB962C8B-B14F-4D97-AF65-F5344CB8AC3E}">
        <p14:creationId xmlns:p14="http://schemas.microsoft.com/office/powerpoint/2010/main" val="3027369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27</a:t>
            </a:fld>
            <a:endParaRPr lang="en-US" dirty="0"/>
          </a:p>
        </p:txBody>
      </p:sp>
    </p:spTree>
    <p:extLst>
      <p:ext uri="{BB962C8B-B14F-4D97-AF65-F5344CB8AC3E}">
        <p14:creationId xmlns:p14="http://schemas.microsoft.com/office/powerpoint/2010/main" val="3960601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28</a:t>
            </a:fld>
            <a:endParaRPr lang="en-US" dirty="0"/>
          </a:p>
        </p:txBody>
      </p:sp>
    </p:spTree>
    <p:extLst>
      <p:ext uri="{BB962C8B-B14F-4D97-AF65-F5344CB8AC3E}">
        <p14:creationId xmlns:p14="http://schemas.microsoft.com/office/powerpoint/2010/main" val="39766584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29</a:t>
            </a:fld>
            <a:endParaRPr lang="en-US" dirty="0"/>
          </a:p>
        </p:txBody>
      </p:sp>
    </p:spTree>
    <p:extLst>
      <p:ext uri="{BB962C8B-B14F-4D97-AF65-F5344CB8AC3E}">
        <p14:creationId xmlns:p14="http://schemas.microsoft.com/office/powerpoint/2010/main" val="2063326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a:t>
            </a:fld>
            <a:endParaRPr lang="en-US" dirty="0"/>
          </a:p>
        </p:txBody>
      </p:sp>
    </p:spTree>
    <p:extLst>
      <p:ext uri="{BB962C8B-B14F-4D97-AF65-F5344CB8AC3E}">
        <p14:creationId xmlns:p14="http://schemas.microsoft.com/office/powerpoint/2010/main" val="2358155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30</a:t>
            </a:fld>
            <a:endParaRPr lang="en-US" dirty="0"/>
          </a:p>
        </p:txBody>
      </p:sp>
    </p:spTree>
    <p:extLst>
      <p:ext uri="{BB962C8B-B14F-4D97-AF65-F5344CB8AC3E}">
        <p14:creationId xmlns:p14="http://schemas.microsoft.com/office/powerpoint/2010/main" val="33998997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32</a:t>
            </a:fld>
            <a:endParaRPr lang="en-US" dirty="0"/>
          </a:p>
        </p:txBody>
      </p:sp>
    </p:spTree>
    <p:extLst>
      <p:ext uri="{BB962C8B-B14F-4D97-AF65-F5344CB8AC3E}">
        <p14:creationId xmlns:p14="http://schemas.microsoft.com/office/powerpoint/2010/main" val="2892219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33</a:t>
            </a:fld>
            <a:endParaRPr lang="en-US" dirty="0"/>
          </a:p>
        </p:txBody>
      </p:sp>
    </p:spTree>
    <p:extLst>
      <p:ext uri="{BB962C8B-B14F-4D97-AF65-F5344CB8AC3E}">
        <p14:creationId xmlns:p14="http://schemas.microsoft.com/office/powerpoint/2010/main" val="19506631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34</a:t>
            </a:fld>
            <a:endParaRPr lang="en-US" dirty="0"/>
          </a:p>
        </p:txBody>
      </p:sp>
    </p:spTree>
    <p:extLst>
      <p:ext uri="{BB962C8B-B14F-4D97-AF65-F5344CB8AC3E}">
        <p14:creationId xmlns:p14="http://schemas.microsoft.com/office/powerpoint/2010/main" val="17012090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35</a:t>
            </a:fld>
            <a:endParaRPr lang="en-US" dirty="0"/>
          </a:p>
        </p:txBody>
      </p:sp>
    </p:spTree>
    <p:extLst>
      <p:ext uri="{BB962C8B-B14F-4D97-AF65-F5344CB8AC3E}">
        <p14:creationId xmlns:p14="http://schemas.microsoft.com/office/powerpoint/2010/main" val="32419175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36</a:t>
            </a:fld>
            <a:endParaRPr lang="en-US" dirty="0"/>
          </a:p>
        </p:txBody>
      </p:sp>
    </p:spTree>
    <p:extLst>
      <p:ext uri="{BB962C8B-B14F-4D97-AF65-F5344CB8AC3E}">
        <p14:creationId xmlns:p14="http://schemas.microsoft.com/office/powerpoint/2010/main" val="22882499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37</a:t>
            </a:fld>
            <a:endParaRPr lang="en-US" dirty="0"/>
          </a:p>
        </p:txBody>
      </p:sp>
    </p:spTree>
    <p:extLst>
      <p:ext uri="{BB962C8B-B14F-4D97-AF65-F5344CB8AC3E}">
        <p14:creationId xmlns:p14="http://schemas.microsoft.com/office/powerpoint/2010/main" val="6878124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38</a:t>
            </a:fld>
            <a:endParaRPr lang="en-US" dirty="0"/>
          </a:p>
        </p:txBody>
      </p:sp>
    </p:spTree>
    <p:extLst>
      <p:ext uri="{BB962C8B-B14F-4D97-AF65-F5344CB8AC3E}">
        <p14:creationId xmlns:p14="http://schemas.microsoft.com/office/powerpoint/2010/main" val="27365539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39</a:t>
            </a:fld>
            <a:endParaRPr lang="en-US" dirty="0"/>
          </a:p>
        </p:txBody>
      </p:sp>
    </p:spTree>
    <p:extLst>
      <p:ext uri="{BB962C8B-B14F-4D97-AF65-F5344CB8AC3E}">
        <p14:creationId xmlns:p14="http://schemas.microsoft.com/office/powerpoint/2010/main" val="10344277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40</a:t>
            </a:fld>
            <a:endParaRPr lang="en-US" dirty="0"/>
          </a:p>
        </p:txBody>
      </p:sp>
    </p:spTree>
    <p:extLst>
      <p:ext uri="{BB962C8B-B14F-4D97-AF65-F5344CB8AC3E}">
        <p14:creationId xmlns:p14="http://schemas.microsoft.com/office/powerpoint/2010/main" val="2870503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a:t>
            </a:fld>
            <a:endParaRPr lang="en-US" dirty="0"/>
          </a:p>
        </p:txBody>
      </p:sp>
    </p:spTree>
    <p:extLst>
      <p:ext uri="{BB962C8B-B14F-4D97-AF65-F5344CB8AC3E}">
        <p14:creationId xmlns:p14="http://schemas.microsoft.com/office/powerpoint/2010/main" val="5302504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41</a:t>
            </a:fld>
            <a:endParaRPr lang="en-US" dirty="0"/>
          </a:p>
        </p:txBody>
      </p:sp>
    </p:spTree>
    <p:extLst>
      <p:ext uri="{BB962C8B-B14F-4D97-AF65-F5344CB8AC3E}">
        <p14:creationId xmlns:p14="http://schemas.microsoft.com/office/powerpoint/2010/main" val="31889187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42</a:t>
            </a:fld>
            <a:endParaRPr lang="en-US" dirty="0"/>
          </a:p>
        </p:txBody>
      </p:sp>
    </p:spTree>
    <p:extLst>
      <p:ext uri="{BB962C8B-B14F-4D97-AF65-F5344CB8AC3E}">
        <p14:creationId xmlns:p14="http://schemas.microsoft.com/office/powerpoint/2010/main" val="35997007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43</a:t>
            </a:fld>
            <a:endParaRPr lang="en-US" dirty="0"/>
          </a:p>
        </p:txBody>
      </p:sp>
    </p:spTree>
    <p:extLst>
      <p:ext uri="{BB962C8B-B14F-4D97-AF65-F5344CB8AC3E}">
        <p14:creationId xmlns:p14="http://schemas.microsoft.com/office/powerpoint/2010/main" val="39046510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44</a:t>
            </a:fld>
            <a:endParaRPr lang="en-US" dirty="0"/>
          </a:p>
        </p:txBody>
      </p:sp>
    </p:spTree>
    <p:extLst>
      <p:ext uri="{BB962C8B-B14F-4D97-AF65-F5344CB8AC3E}">
        <p14:creationId xmlns:p14="http://schemas.microsoft.com/office/powerpoint/2010/main" val="36000275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45</a:t>
            </a:fld>
            <a:endParaRPr lang="en-US" dirty="0"/>
          </a:p>
        </p:txBody>
      </p:sp>
    </p:spTree>
    <p:extLst>
      <p:ext uri="{BB962C8B-B14F-4D97-AF65-F5344CB8AC3E}">
        <p14:creationId xmlns:p14="http://schemas.microsoft.com/office/powerpoint/2010/main" val="32195323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46</a:t>
            </a:fld>
            <a:endParaRPr lang="en-US" dirty="0"/>
          </a:p>
        </p:txBody>
      </p:sp>
    </p:spTree>
    <p:extLst>
      <p:ext uri="{BB962C8B-B14F-4D97-AF65-F5344CB8AC3E}">
        <p14:creationId xmlns:p14="http://schemas.microsoft.com/office/powerpoint/2010/main" val="28125954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47</a:t>
            </a:fld>
            <a:endParaRPr lang="en-US" dirty="0"/>
          </a:p>
        </p:txBody>
      </p:sp>
    </p:spTree>
    <p:extLst>
      <p:ext uri="{BB962C8B-B14F-4D97-AF65-F5344CB8AC3E}">
        <p14:creationId xmlns:p14="http://schemas.microsoft.com/office/powerpoint/2010/main" val="29575923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48</a:t>
            </a:fld>
            <a:endParaRPr lang="en-US" dirty="0"/>
          </a:p>
        </p:txBody>
      </p:sp>
    </p:spTree>
    <p:extLst>
      <p:ext uri="{BB962C8B-B14F-4D97-AF65-F5344CB8AC3E}">
        <p14:creationId xmlns:p14="http://schemas.microsoft.com/office/powerpoint/2010/main" val="108027167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49</a:t>
            </a:fld>
            <a:endParaRPr lang="en-US" dirty="0"/>
          </a:p>
        </p:txBody>
      </p:sp>
    </p:spTree>
    <p:extLst>
      <p:ext uri="{BB962C8B-B14F-4D97-AF65-F5344CB8AC3E}">
        <p14:creationId xmlns:p14="http://schemas.microsoft.com/office/powerpoint/2010/main" val="7977426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50</a:t>
            </a:fld>
            <a:endParaRPr lang="en-US" dirty="0"/>
          </a:p>
        </p:txBody>
      </p:sp>
    </p:spTree>
    <p:extLst>
      <p:ext uri="{BB962C8B-B14F-4D97-AF65-F5344CB8AC3E}">
        <p14:creationId xmlns:p14="http://schemas.microsoft.com/office/powerpoint/2010/main" val="3235793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a:t>
            </a:fld>
            <a:endParaRPr lang="en-US" dirty="0"/>
          </a:p>
        </p:txBody>
      </p:sp>
    </p:spTree>
    <p:extLst>
      <p:ext uri="{BB962C8B-B14F-4D97-AF65-F5344CB8AC3E}">
        <p14:creationId xmlns:p14="http://schemas.microsoft.com/office/powerpoint/2010/main" val="1304446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51</a:t>
            </a:fld>
            <a:endParaRPr lang="en-US" dirty="0"/>
          </a:p>
        </p:txBody>
      </p:sp>
    </p:spTree>
    <p:extLst>
      <p:ext uri="{BB962C8B-B14F-4D97-AF65-F5344CB8AC3E}">
        <p14:creationId xmlns:p14="http://schemas.microsoft.com/office/powerpoint/2010/main" val="25663455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52</a:t>
            </a:fld>
            <a:endParaRPr lang="en-US" dirty="0"/>
          </a:p>
        </p:txBody>
      </p:sp>
    </p:spTree>
    <p:extLst>
      <p:ext uri="{BB962C8B-B14F-4D97-AF65-F5344CB8AC3E}">
        <p14:creationId xmlns:p14="http://schemas.microsoft.com/office/powerpoint/2010/main" val="24846501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53</a:t>
            </a:fld>
            <a:endParaRPr lang="en-US" dirty="0"/>
          </a:p>
        </p:txBody>
      </p:sp>
    </p:spTree>
    <p:extLst>
      <p:ext uri="{BB962C8B-B14F-4D97-AF65-F5344CB8AC3E}">
        <p14:creationId xmlns:p14="http://schemas.microsoft.com/office/powerpoint/2010/main" val="28716182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54</a:t>
            </a:fld>
            <a:endParaRPr lang="en-US" dirty="0"/>
          </a:p>
        </p:txBody>
      </p:sp>
    </p:spTree>
    <p:extLst>
      <p:ext uri="{BB962C8B-B14F-4D97-AF65-F5344CB8AC3E}">
        <p14:creationId xmlns:p14="http://schemas.microsoft.com/office/powerpoint/2010/main" val="283986871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55</a:t>
            </a:fld>
            <a:endParaRPr lang="en-US" dirty="0"/>
          </a:p>
        </p:txBody>
      </p:sp>
    </p:spTree>
    <p:extLst>
      <p:ext uri="{BB962C8B-B14F-4D97-AF65-F5344CB8AC3E}">
        <p14:creationId xmlns:p14="http://schemas.microsoft.com/office/powerpoint/2010/main" val="7551941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56</a:t>
            </a:fld>
            <a:endParaRPr lang="en-US" dirty="0"/>
          </a:p>
        </p:txBody>
      </p:sp>
    </p:spTree>
    <p:extLst>
      <p:ext uri="{BB962C8B-B14F-4D97-AF65-F5344CB8AC3E}">
        <p14:creationId xmlns:p14="http://schemas.microsoft.com/office/powerpoint/2010/main" val="12902099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57</a:t>
            </a:fld>
            <a:endParaRPr lang="en-US" dirty="0"/>
          </a:p>
        </p:txBody>
      </p:sp>
    </p:spTree>
    <p:extLst>
      <p:ext uri="{BB962C8B-B14F-4D97-AF65-F5344CB8AC3E}">
        <p14:creationId xmlns:p14="http://schemas.microsoft.com/office/powerpoint/2010/main" val="36095371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58</a:t>
            </a:fld>
            <a:endParaRPr lang="en-US" dirty="0"/>
          </a:p>
        </p:txBody>
      </p:sp>
    </p:spTree>
    <p:extLst>
      <p:ext uri="{BB962C8B-B14F-4D97-AF65-F5344CB8AC3E}">
        <p14:creationId xmlns:p14="http://schemas.microsoft.com/office/powerpoint/2010/main" val="261348862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59</a:t>
            </a:fld>
            <a:endParaRPr lang="en-US" dirty="0"/>
          </a:p>
        </p:txBody>
      </p:sp>
    </p:spTree>
    <p:extLst>
      <p:ext uri="{BB962C8B-B14F-4D97-AF65-F5344CB8AC3E}">
        <p14:creationId xmlns:p14="http://schemas.microsoft.com/office/powerpoint/2010/main" val="390474582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60</a:t>
            </a:fld>
            <a:endParaRPr lang="en-US" dirty="0"/>
          </a:p>
        </p:txBody>
      </p:sp>
    </p:spTree>
    <p:extLst>
      <p:ext uri="{BB962C8B-B14F-4D97-AF65-F5344CB8AC3E}">
        <p14:creationId xmlns:p14="http://schemas.microsoft.com/office/powerpoint/2010/main" val="3345711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a:t>
            </a:fld>
            <a:endParaRPr lang="en-US" dirty="0"/>
          </a:p>
        </p:txBody>
      </p:sp>
    </p:spTree>
    <p:extLst>
      <p:ext uri="{BB962C8B-B14F-4D97-AF65-F5344CB8AC3E}">
        <p14:creationId xmlns:p14="http://schemas.microsoft.com/office/powerpoint/2010/main" val="26105258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61</a:t>
            </a:fld>
            <a:endParaRPr lang="en-US" dirty="0"/>
          </a:p>
        </p:txBody>
      </p:sp>
    </p:spTree>
    <p:extLst>
      <p:ext uri="{BB962C8B-B14F-4D97-AF65-F5344CB8AC3E}">
        <p14:creationId xmlns:p14="http://schemas.microsoft.com/office/powerpoint/2010/main" val="2204769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62</a:t>
            </a:fld>
            <a:endParaRPr lang="en-US" dirty="0"/>
          </a:p>
        </p:txBody>
      </p:sp>
    </p:spTree>
    <p:extLst>
      <p:ext uri="{BB962C8B-B14F-4D97-AF65-F5344CB8AC3E}">
        <p14:creationId xmlns:p14="http://schemas.microsoft.com/office/powerpoint/2010/main" val="390630669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63</a:t>
            </a:fld>
            <a:endParaRPr lang="en-US" dirty="0"/>
          </a:p>
        </p:txBody>
      </p:sp>
    </p:spTree>
    <p:extLst>
      <p:ext uri="{BB962C8B-B14F-4D97-AF65-F5344CB8AC3E}">
        <p14:creationId xmlns:p14="http://schemas.microsoft.com/office/powerpoint/2010/main" val="14967851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64</a:t>
            </a:fld>
            <a:endParaRPr lang="en-US" dirty="0"/>
          </a:p>
        </p:txBody>
      </p:sp>
    </p:spTree>
    <p:extLst>
      <p:ext uri="{BB962C8B-B14F-4D97-AF65-F5344CB8AC3E}">
        <p14:creationId xmlns:p14="http://schemas.microsoft.com/office/powerpoint/2010/main" val="230306519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65</a:t>
            </a:fld>
            <a:endParaRPr lang="en-US" dirty="0"/>
          </a:p>
        </p:txBody>
      </p:sp>
    </p:spTree>
    <p:extLst>
      <p:ext uri="{BB962C8B-B14F-4D97-AF65-F5344CB8AC3E}">
        <p14:creationId xmlns:p14="http://schemas.microsoft.com/office/powerpoint/2010/main" val="178398062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66</a:t>
            </a:fld>
            <a:endParaRPr lang="en-US" dirty="0"/>
          </a:p>
        </p:txBody>
      </p:sp>
    </p:spTree>
    <p:extLst>
      <p:ext uri="{BB962C8B-B14F-4D97-AF65-F5344CB8AC3E}">
        <p14:creationId xmlns:p14="http://schemas.microsoft.com/office/powerpoint/2010/main" val="296845987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67</a:t>
            </a:fld>
            <a:endParaRPr lang="en-US" dirty="0"/>
          </a:p>
        </p:txBody>
      </p:sp>
    </p:spTree>
    <p:extLst>
      <p:ext uri="{BB962C8B-B14F-4D97-AF65-F5344CB8AC3E}">
        <p14:creationId xmlns:p14="http://schemas.microsoft.com/office/powerpoint/2010/main" val="29484289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68</a:t>
            </a:fld>
            <a:endParaRPr lang="en-US" dirty="0"/>
          </a:p>
        </p:txBody>
      </p:sp>
    </p:spTree>
    <p:extLst>
      <p:ext uri="{BB962C8B-B14F-4D97-AF65-F5344CB8AC3E}">
        <p14:creationId xmlns:p14="http://schemas.microsoft.com/office/powerpoint/2010/main" val="102827836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69</a:t>
            </a:fld>
            <a:endParaRPr lang="en-US" dirty="0"/>
          </a:p>
        </p:txBody>
      </p:sp>
    </p:spTree>
    <p:extLst>
      <p:ext uri="{BB962C8B-B14F-4D97-AF65-F5344CB8AC3E}">
        <p14:creationId xmlns:p14="http://schemas.microsoft.com/office/powerpoint/2010/main" val="80328143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70</a:t>
            </a:fld>
            <a:endParaRPr lang="en-US" dirty="0"/>
          </a:p>
        </p:txBody>
      </p:sp>
    </p:spTree>
    <p:extLst>
      <p:ext uri="{BB962C8B-B14F-4D97-AF65-F5344CB8AC3E}">
        <p14:creationId xmlns:p14="http://schemas.microsoft.com/office/powerpoint/2010/main" val="968165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a:t>
            </a:fld>
            <a:endParaRPr lang="en-US" dirty="0"/>
          </a:p>
        </p:txBody>
      </p:sp>
    </p:spTree>
    <p:extLst>
      <p:ext uri="{BB962C8B-B14F-4D97-AF65-F5344CB8AC3E}">
        <p14:creationId xmlns:p14="http://schemas.microsoft.com/office/powerpoint/2010/main" val="998397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71</a:t>
            </a:fld>
            <a:endParaRPr lang="en-US" dirty="0"/>
          </a:p>
        </p:txBody>
      </p:sp>
    </p:spTree>
    <p:extLst>
      <p:ext uri="{BB962C8B-B14F-4D97-AF65-F5344CB8AC3E}">
        <p14:creationId xmlns:p14="http://schemas.microsoft.com/office/powerpoint/2010/main" val="165819113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72</a:t>
            </a:fld>
            <a:endParaRPr lang="en-US" dirty="0"/>
          </a:p>
        </p:txBody>
      </p:sp>
    </p:spTree>
    <p:extLst>
      <p:ext uri="{BB962C8B-B14F-4D97-AF65-F5344CB8AC3E}">
        <p14:creationId xmlns:p14="http://schemas.microsoft.com/office/powerpoint/2010/main" val="32781851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73</a:t>
            </a:fld>
            <a:endParaRPr lang="en-US" dirty="0"/>
          </a:p>
        </p:txBody>
      </p:sp>
    </p:spTree>
    <p:extLst>
      <p:ext uri="{BB962C8B-B14F-4D97-AF65-F5344CB8AC3E}">
        <p14:creationId xmlns:p14="http://schemas.microsoft.com/office/powerpoint/2010/main" val="286628217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74</a:t>
            </a:fld>
            <a:endParaRPr lang="en-US" dirty="0"/>
          </a:p>
        </p:txBody>
      </p:sp>
    </p:spTree>
    <p:extLst>
      <p:ext uri="{BB962C8B-B14F-4D97-AF65-F5344CB8AC3E}">
        <p14:creationId xmlns:p14="http://schemas.microsoft.com/office/powerpoint/2010/main" val="378572282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75</a:t>
            </a:fld>
            <a:endParaRPr lang="en-US" dirty="0"/>
          </a:p>
        </p:txBody>
      </p:sp>
    </p:spTree>
    <p:extLst>
      <p:ext uri="{BB962C8B-B14F-4D97-AF65-F5344CB8AC3E}">
        <p14:creationId xmlns:p14="http://schemas.microsoft.com/office/powerpoint/2010/main" val="6713698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76</a:t>
            </a:fld>
            <a:endParaRPr lang="en-US" dirty="0"/>
          </a:p>
        </p:txBody>
      </p:sp>
    </p:spTree>
    <p:extLst>
      <p:ext uri="{BB962C8B-B14F-4D97-AF65-F5344CB8AC3E}">
        <p14:creationId xmlns:p14="http://schemas.microsoft.com/office/powerpoint/2010/main" val="145469312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77</a:t>
            </a:fld>
            <a:endParaRPr lang="en-US" dirty="0"/>
          </a:p>
        </p:txBody>
      </p:sp>
    </p:spTree>
    <p:extLst>
      <p:ext uri="{BB962C8B-B14F-4D97-AF65-F5344CB8AC3E}">
        <p14:creationId xmlns:p14="http://schemas.microsoft.com/office/powerpoint/2010/main" val="249745494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78</a:t>
            </a:fld>
            <a:endParaRPr lang="en-US" dirty="0"/>
          </a:p>
        </p:txBody>
      </p:sp>
    </p:spTree>
    <p:extLst>
      <p:ext uri="{BB962C8B-B14F-4D97-AF65-F5344CB8AC3E}">
        <p14:creationId xmlns:p14="http://schemas.microsoft.com/office/powerpoint/2010/main" val="363703005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79</a:t>
            </a:fld>
            <a:endParaRPr lang="en-US" dirty="0"/>
          </a:p>
        </p:txBody>
      </p:sp>
    </p:spTree>
    <p:extLst>
      <p:ext uri="{BB962C8B-B14F-4D97-AF65-F5344CB8AC3E}">
        <p14:creationId xmlns:p14="http://schemas.microsoft.com/office/powerpoint/2010/main" val="17745437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80</a:t>
            </a:fld>
            <a:endParaRPr lang="en-US" dirty="0"/>
          </a:p>
        </p:txBody>
      </p:sp>
    </p:spTree>
    <p:extLst>
      <p:ext uri="{BB962C8B-B14F-4D97-AF65-F5344CB8AC3E}">
        <p14:creationId xmlns:p14="http://schemas.microsoft.com/office/powerpoint/2010/main" val="3429421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a:t>
            </a:fld>
            <a:endParaRPr lang="en-US" dirty="0"/>
          </a:p>
        </p:txBody>
      </p:sp>
    </p:spTree>
    <p:extLst>
      <p:ext uri="{BB962C8B-B14F-4D97-AF65-F5344CB8AC3E}">
        <p14:creationId xmlns:p14="http://schemas.microsoft.com/office/powerpoint/2010/main" val="2056799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81</a:t>
            </a:fld>
            <a:endParaRPr lang="en-US" dirty="0"/>
          </a:p>
        </p:txBody>
      </p:sp>
    </p:spTree>
    <p:extLst>
      <p:ext uri="{BB962C8B-B14F-4D97-AF65-F5344CB8AC3E}">
        <p14:creationId xmlns:p14="http://schemas.microsoft.com/office/powerpoint/2010/main" val="299876840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82</a:t>
            </a:fld>
            <a:endParaRPr lang="en-US" dirty="0"/>
          </a:p>
        </p:txBody>
      </p:sp>
    </p:spTree>
    <p:extLst>
      <p:ext uri="{BB962C8B-B14F-4D97-AF65-F5344CB8AC3E}">
        <p14:creationId xmlns:p14="http://schemas.microsoft.com/office/powerpoint/2010/main" val="289261110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83</a:t>
            </a:fld>
            <a:endParaRPr lang="en-US" dirty="0"/>
          </a:p>
        </p:txBody>
      </p:sp>
    </p:spTree>
    <p:extLst>
      <p:ext uri="{BB962C8B-B14F-4D97-AF65-F5344CB8AC3E}">
        <p14:creationId xmlns:p14="http://schemas.microsoft.com/office/powerpoint/2010/main" val="68169372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84</a:t>
            </a:fld>
            <a:endParaRPr lang="en-US" dirty="0"/>
          </a:p>
        </p:txBody>
      </p:sp>
    </p:spTree>
    <p:extLst>
      <p:ext uri="{BB962C8B-B14F-4D97-AF65-F5344CB8AC3E}">
        <p14:creationId xmlns:p14="http://schemas.microsoft.com/office/powerpoint/2010/main" val="374028214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85</a:t>
            </a:fld>
            <a:endParaRPr lang="en-US" dirty="0"/>
          </a:p>
        </p:txBody>
      </p:sp>
    </p:spTree>
    <p:extLst>
      <p:ext uri="{BB962C8B-B14F-4D97-AF65-F5344CB8AC3E}">
        <p14:creationId xmlns:p14="http://schemas.microsoft.com/office/powerpoint/2010/main" val="49566648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86</a:t>
            </a:fld>
            <a:endParaRPr lang="en-US" dirty="0"/>
          </a:p>
        </p:txBody>
      </p:sp>
    </p:spTree>
    <p:extLst>
      <p:ext uri="{BB962C8B-B14F-4D97-AF65-F5344CB8AC3E}">
        <p14:creationId xmlns:p14="http://schemas.microsoft.com/office/powerpoint/2010/main" val="344976255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87</a:t>
            </a:fld>
            <a:endParaRPr lang="en-US" dirty="0"/>
          </a:p>
        </p:txBody>
      </p:sp>
    </p:spTree>
    <p:extLst>
      <p:ext uri="{BB962C8B-B14F-4D97-AF65-F5344CB8AC3E}">
        <p14:creationId xmlns:p14="http://schemas.microsoft.com/office/powerpoint/2010/main" val="209216996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88</a:t>
            </a:fld>
            <a:endParaRPr lang="en-US" dirty="0"/>
          </a:p>
        </p:txBody>
      </p:sp>
    </p:spTree>
    <p:extLst>
      <p:ext uri="{BB962C8B-B14F-4D97-AF65-F5344CB8AC3E}">
        <p14:creationId xmlns:p14="http://schemas.microsoft.com/office/powerpoint/2010/main" val="71023648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89</a:t>
            </a:fld>
            <a:endParaRPr lang="en-US" dirty="0"/>
          </a:p>
        </p:txBody>
      </p:sp>
    </p:spTree>
    <p:extLst>
      <p:ext uri="{BB962C8B-B14F-4D97-AF65-F5344CB8AC3E}">
        <p14:creationId xmlns:p14="http://schemas.microsoft.com/office/powerpoint/2010/main" val="12078953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90</a:t>
            </a:fld>
            <a:endParaRPr lang="en-US" dirty="0"/>
          </a:p>
        </p:txBody>
      </p:sp>
    </p:spTree>
    <p:extLst>
      <p:ext uri="{BB962C8B-B14F-4D97-AF65-F5344CB8AC3E}">
        <p14:creationId xmlns:p14="http://schemas.microsoft.com/office/powerpoint/2010/main" val="3619655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21F561E-CB14-448B-89D7-229DB0382713}" type="slidenum">
              <a:rPr lang="en-US" smtClean="0"/>
              <a:pPr>
                <a:defRPr/>
              </a:pPr>
              <a:t>9</a:t>
            </a:fld>
            <a:endParaRPr lang="en-US" dirty="0"/>
          </a:p>
        </p:txBody>
      </p:sp>
    </p:spTree>
    <p:extLst>
      <p:ext uri="{BB962C8B-B14F-4D97-AF65-F5344CB8AC3E}">
        <p14:creationId xmlns:p14="http://schemas.microsoft.com/office/powerpoint/2010/main" val="36944499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2843808" y="476672"/>
            <a:ext cx="0" cy="5184576"/>
          </a:xfrm>
          <a:prstGeom prst="line">
            <a:avLst/>
          </a:prstGeom>
          <a:noFill/>
          <a:ln w="9525">
            <a:solidFill>
              <a:schemeClr val="tx1"/>
            </a:solidFill>
            <a:round/>
            <a:headEnd/>
            <a:tailEnd/>
          </a:ln>
          <a:effectLst/>
        </p:spPr>
        <p:txBody>
          <a:bodyPr>
            <a:prstTxWarp prst="textNoShape">
              <a:avLst/>
            </a:prstTxWarp>
          </a:bodyPr>
          <a:lstStyle/>
          <a:p>
            <a:pPr>
              <a:defRPr/>
            </a:pPr>
            <a:endParaRPr lang="en-US" sz="1800" dirty="0">
              <a:latin typeface="Arial" pitchFamily="-123" charset="0"/>
              <a:ea typeface="ヒラギノ角ゴ Pro W3" pitchFamily="-123" charset="-128"/>
              <a:cs typeface="ヒラギノ角ゴ Pro W3" pitchFamily="-123" charset="-128"/>
            </a:endParaRPr>
          </a:p>
        </p:txBody>
      </p:sp>
      <p:sp>
        <p:nvSpPr>
          <p:cNvPr id="37" name="Line 40"/>
          <p:cNvSpPr>
            <a:spLocks noChangeShapeType="1"/>
          </p:cNvSpPr>
          <p:nvPr/>
        </p:nvSpPr>
        <p:spPr bwMode="auto">
          <a:xfrm>
            <a:off x="323528" y="1628800"/>
            <a:ext cx="8229600" cy="0"/>
          </a:xfrm>
          <a:prstGeom prst="line">
            <a:avLst/>
          </a:prstGeom>
          <a:noFill/>
          <a:ln w="6350">
            <a:solidFill>
              <a:schemeClr val="tx1"/>
            </a:solidFill>
            <a:round/>
            <a:headEnd/>
            <a:tailEnd/>
          </a:ln>
          <a:effectLst/>
        </p:spPr>
        <p:txBody>
          <a:bodyPr>
            <a:prstTxWarp prst="textNoShape">
              <a:avLst/>
            </a:prstTxWarp>
          </a:bodyPr>
          <a:lstStyle/>
          <a:p>
            <a:pPr>
              <a:defRPr/>
            </a:pPr>
            <a:endParaRPr lang="en-US" sz="1800" dirty="0">
              <a:latin typeface="Arial" pitchFamily="-123" charset="0"/>
              <a:ea typeface="ヒラギノ角ゴ Pro W3" pitchFamily="-123" charset="-128"/>
              <a:cs typeface="ヒラギノ角ゴ Pro W3" pitchFamily="-123" charset="-128"/>
            </a:endParaRPr>
          </a:p>
        </p:txBody>
      </p:sp>
      <p:sp>
        <p:nvSpPr>
          <p:cNvPr id="77827" name="Rectangle 3"/>
          <p:cNvSpPr>
            <a:spLocks noGrp="1" noChangeArrowheads="1"/>
          </p:cNvSpPr>
          <p:nvPr>
            <p:ph type="ctrTitle"/>
          </p:nvPr>
        </p:nvSpPr>
        <p:spPr>
          <a:xfrm>
            <a:off x="2915815" y="1772815"/>
            <a:ext cx="5904657" cy="1440161"/>
          </a:xfrm>
        </p:spPr>
        <p:txBody>
          <a:bodyPr/>
          <a:lstStyle>
            <a:lvl1pPr algn="l">
              <a:defRPr sz="4800">
                <a:solidFill>
                  <a:schemeClr val="accent1"/>
                </a:solidFill>
              </a:defRPr>
            </a:lvl1pPr>
          </a:lstStyle>
          <a:p>
            <a:r>
              <a:rPr lang="en-US" dirty="0"/>
              <a:t>Click to edit Master title style</a:t>
            </a:r>
          </a:p>
        </p:txBody>
      </p:sp>
      <p:sp>
        <p:nvSpPr>
          <p:cNvPr id="77828" name="Rectangle 4"/>
          <p:cNvSpPr>
            <a:spLocks noGrp="1" noChangeArrowheads="1"/>
          </p:cNvSpPr>
          <p:nvPr>
            <p:ph type="subTitle" idx="1"/>
          </p:nvPr>
        </p:nvSpPr>
        <p:spPr>
          <a:xfrm>
            <a:off x="2919828" y="3284984"/>
            <a:ext cx="5900644" cy="2362200"/>
          </a:xfrm>
        </p:spPr>
        <p:txBody>
          <a:bodyPr/>
          <a:lstStyle>
            <a:lvl1pPr marL="0" indent="0" algn="l">
              <a:buFont typeface="Wingdings" pitchFamily="-123" charset="2"/>
              <a:buNone/>
              <a:defRPr sz="3200"/>
            </a:lvl1pPr>
          </a:lstStyle>
          <a:p>
            <a:r>
              <a:rPr lang="en-US" dirty="0"/>
              <a:t>Click to edit Master subtitle style</a:t>
            </a:r>
          </a:p>
        </p:txBody>
      </p:sp>
      <p:sp>
        <p:nvSpPr>
          <p:cNvPr id="38" name="Rectangle 5"/>
          <p:cNvSpPr>
            <a:spLocks noGrp="1" noChangeArrowheads="1"/>
          </p:cNvSpPr>
          <p:nvPr>
            <p:ph type="dt" sz="half" idx="10"/>
          </p:nvPr>
        </p:nvSpPr>
        <p:spPr/>
        <p:txBody>
          <a:bodyPr/>
          <a:lstStyle>
            <a:lvl1pPr>
              <a:defRPr>
                <a:solidFill>
                  <a:schemeClr val="tx1"/>
                </a:solidFill>
                <a:latin typeface="Arial" pitchFamily="-123" charset="0"/>
                <a:ea typeface="ヒラギノ角ゴ Pro W3" pitchFamily="-123" charset="-128"/>
                <a:cs typeface="ヒラギノ角ゴ Pro W3" pitchFamily="-123" charset="-128"/>
              </a:defRPr>
            </a:lvl1pPr>
          </a:lstStyle>
          <a:p>
            <a:pPr>
              <a:defRPr/>
            </a:pPr>
            <a:fld id="{5BB8F96D-A26C-4546-827E-E6815C53A006}" type="datetimeFigureOut">
              <a:rPr lang="en-US" smtClean="0"/>
              <a:pPr>
                <a:defRPr/>
              </a:pPr>
              <a:t>6/22/2016</a:t>
            </a:fld>
            <a:endParaRPr lang="en-US" dirty="0"/>
          </a:p>
        </p:txBody>
      </p:sp>
      <p:sp>
        <p:nvSpPr>
          <p:cNvPr id="39" name="Rectangle 6"/>
          <p:cNvSpPr>
            <a:spLocks noGrp="1" noChangeArrowheads="1"/>
          </p:cNvSpPr>
          <p:nvPr>
            <p:ph type="ftr" sz="quarter" idx="11"/>
          </p:nvPr>
        </p:nvSpPr>
        <p:spPr/>
        <p:txBody>
          <a:bodyPr/>
          <a:lstStyle>
            <a:lvl1pPr>
              <a:defRPr/>
            </a:lvl1pPr>
          </a:lstStyle>
          <a:p>
            <a:pPr>
              <a:defRPr/>
            </a:pPr>
            <a:endParaRPr lang="en-US" dirty="0"/>
          </a:p>
        </p:txBody>
      </p:sp>
      <p:pic>
        <p:nvPicPr>
          <p:cNvPr id="2" name="Picture 1" descr="NSBA_Logo201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476672"/>
            <a:ext cx="2468880" cy="107982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p:txBody>
          <a:bodyPr/>
          <a:lstStyle>
            <a:lvl1pPr>
              <a:defRPr/>
            </a:lvl1pPr>
          </a:lstStyle>
          <a:p>
            <a:pPr>
              <a:defRPr/>
            </a:pPr>
            <a:fld id="{26937BBC-25C5-482C-81B8-31470732F9F0}"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5"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p:txBody>
          <a:bodyPr/>
          <a:lstStyle>
            <a:lvl1pPr>
              <a:defRPr/>
            </a:lvl1pPr>
          </a:lstStyle>
          <a:p>
            <a:pPr>
              <a:defRPr/>
            </a:pPr>
            <a:fld id="{469C9310-C45B-4E50-B2FB-D3B82C6C4F14}"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5"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dt" sz="half" idx="10"/>
          </p:nvPr>
        </p:nvSpPr>
        <p:spPr/>
        <p:txBody>
          <a:bodyPr/>
          <a:lstStyle>
            <a:lvl1pPr>
              <a:defRPr/>
            </a:lvl1pPr>
          </a:lstStyle>
          <a:p>
            <a:pPr>
              <a:defRPr/>
            </a:pPr>
            <a:fld id="{6CE5FF2E-5525-46D2-B4B8-383C82B4D976}"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5"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Date Placeholder 4"/>
          <p:cNvSpPr>
            <a:spLocks noGrp="1"/>
          </p:cNvSpPr>
          <p:nvPr>
            <p:ph type="dt" sz="half" idx="10"/>
          </p:nvPr>
        </p:nvSpPr>
        <p:spPr/>
        <p:txBody>
          <a:bodyPr/>
          <a:lstStyle>
            <a:lvl1pPr>
              <a:defRPr/>
            </a:lvl1pPr>
          </a:lstStyle>
          <a:p>
            <a:pPr>
              <a:defRPr/>
            </a:pPr>
            <a:fld id="{6DED2C51-5AE2-4AC2-BF81-3B03971542EC}"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3648" y="4005808"/>
            <a:ext cx="6751712" cy="864096"/>
          </a:xfrm>
        </p:spPr>
        <p:txBody>
          <a:bodyPr/>
          <a:lstStyle>
            <a:lvl1pPr>
              <a:defRPr sz="2400" b="0" i="0">
                <a:solidFill>
                  <a:schemeClr val="tx2"/>
                </a:solidFill>
              </a:defRPr>
            </a:lvl1pPr>
          </a:lstStyle>
          <a:p>
            <a:r>
              <a:rPr lang="en-US" dirty="0" smtClean="0"/>
              <a:t>End slide.</a:t>
            </a:r>
            <a:br>
              <a:rPr lang="en-US" dirty="0" smtClean="0"/>
            </a:b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pPr>
              <a:defRPr/>
            </a:pPr>
            <a:fld id="{31860E70-9AC6-43EC-A8C0-309F38599D09}"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pic>
        <p:nvPicPr>
          <p:cNvPr id="6" name="Picture 5" descr="NSBA_Logo201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3848" y="1196752"/>
            <a:ext cx="2880360" cy="1259794"/>
          </a:xfrm>
          <a:prstGeom prst="rect">
            <a:avLst/>
          </a:prstGeom>
        </p:spPr>
      </p:pic>
      <p:sp>
        <p:nvSpPr>
          <p:cNvPr id="7" name="Title 1"/>
          <p:cNvSpPr txBox="1">
            <a:spLocks/>
          </p:cNvSpPr>
          <p:nvPr userDrawn="1"/>
        </p:nvSpPr>
        <p:spPr bwMode="auto">
          <a:xfrm>
            <a:off x="4419600" y="4293840"/>
            <a:ext cx="4040832" cy="719336"/>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900" b="1" i="0" normalizeH="0">
                <a:solidFill>
                  <a:schemeClr val="accent1"/>
                </a:solidFill>
                <a:latin typeface="Gill Sans"/>
                <a:ea typeface="ヒラギノ角ゴ Pro W3" pitchFamily="-123" charset="-128"/>
                <a:cs typeface="ヒラギノ角ゴ Pro W3" pitchFamily="-123" charset="-128"/>
              </a:defRPr>
            </a:lvl1pPr>
            <a:lvl2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2pPr>
            <a:lvl3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3pPr>
            <a:lvl4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4pPr>
            <a:lvl5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5pPr>
            <a:lvl6pPr marL="457200" algn="l" rtl="0" fontAlgn="base">
              <a:spcBef>
                <a:spcPct val="0"/>
              </a:spcBef>
              <a:spcAft>
                <a:spcPct val="0"/>
              </a:spcAft>
              <a:defRPr sz="3900" b="1">
                <a:solidFill>
                  <a:schemeClr val="tx2"/>
                </a:solidFill>
                <a:latin typeface="Arial" pitchFamily="-123" charset="0"/>
              </a:defRPr>
            </a:lvl6pPr>
            <a:lvl7pPr marL="914400" algn="l" rtl="0" fontAlgn="base">
              <a:spcBef>
                <a:spcPct val="0"/>
              </a:spcBef>
              <a:spcAft>
                <a:spcPct val="0"/>
              </a:spcAft>
              <a:defRPr sz="3900" b="1">
                <a:solidFill>
                  <a:schemeClr val="tx2"/>
                </a:solidFill>
                <a:latin typeface="Arial" pitchFamily="-123" charset="0"/>
              </a:defRPr>
            </a:lvl7pPr>
            <a:lvl8pPr marL="1371600" algn="l" rtl="0" fontAlgn="base">
              <a:spcBef>
                <a:spcPct val="0"/>
              </a:spcBef>
              <a:spcAft>
                <a:spcPct val="0"/>
              </a:spcAft>
              <a:defRPr sz="3900" b="1">
                <a:solidFill>
                  <a:schemeClr val="tx2"/>
                </a:solidFill>
                <a:latin typeface="Arial" pitchFamily="-123" charset="0"/>
              </a:defRPr>
            </a:lvl8pPr>
            <a:lvl9pPr marL="1828800" algn="l" rtl="0" fontAlgn="base">
              <a:spcBef>
                <a:spcPct val="0"/>
              </a:spcBef>
              <a:spcAft>
                <a:spcPct val="0"/>
              </a:spcAft>
              <a:defRPr sz="3900" b="1">
                <a:solidFill>
                  <a:schemeClr val="tx2"/>
                </a:solidFill>
                <a:latin typeface="Arial" pitchFamily="-123" charset="0"/>
              </a:defRPr>
            </a:lvl9pPr>
          </a:lstStyle>
          <a:p>
            <a:r>
              <a:rPr lang="en-US" dirty="0" smtClean="0"/>
              <a:t>www.nsba.org</a:t>
            </a:r>
            <a:endParaRPr lang="en-US" dirty="0"/>
          </a:p>
        </p:txBody>
      </p:sp>
      <p:sp>
        <p:nvSpPr>
          <p:cNvPr id="9" name="Rectangle 8"/>
          <p:cNvSpPr/>
          <p:nvPr userDrawn="1"/>
        </p:nvSpPr>
        <p:spPr bwMode="auto">
          <a:xfrm>
            <a:off x="6400800" y="5486400"/>
            <a:ext cx="2743200" cy="1371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23" charset="0"/>
              <a:ea typeface="ヒラギノ角ゴ Pro W3" pitchFamily="-123" charset="-128"/>
              <a:cs typeface="ヒラギノ角ゴ Pro W3" pitchFamily="-123" charset="-128"/>
            </a:endParaRPr>
          </a:p>
        </p:txBody>
      </p:sp>
    </p:spTree>
    <p:extLst>
      <p:ext uri="{BB962C8B-B14F-4D97-AF65-F5344CB8AC3E}">
        <p14:creationId xmlns:p14="http://schemas.microsoft.com/office/powerpoint/2010/main" val="22064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p:txBody>
          <a:bodyPr/>
          <a:lstStyle>
            <a:lvl1pPr>
              <a:defRPr/>
            </a:lvl1pPr>
          </a:lstStyle>
          <a:p>
            <a:pPr>
              <a:defRPr/>
            </a:pPr>
            <a:fld id="{ADC1D05F-AB53-4350-9A9B-25B3159B259A}"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smtClean="0"/>
          </a:p>
        </p:txBody>
      </p:sp>
      <p:sp>
        <p:nvSpPr>
          <p:cNvPr id="5"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fld id="{5DA86737-DFDD-43B4-A4B8-344057F3A712}"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smtClean="0"/>
          </a:p>
        </p:txBody>
      </p:sp>
      <p:sp>
        <p:nvSpPr>
          <p:cNvPr id="5"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p:txBody>
          <a:bodyPr/>
          <a:lstStyle>
            <a:lvl1pPr>
              <a:defRPr/>
            </a:lvl1pPr>
          </a:lstStyle>
          <a:p>
            <a:pPr>
              <a:defRPr/>
            </a:pPr>
            <a:fld id="{21288684-8D9E-4BB6-9483-B9350A896BCD}"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smtClean="0"/>
          </a:p>
        </p:txBody>
      </p:sp>
      <p:sp>
        <p:nvSpPr>
          <p:cNvPr id="6"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5"/>
          <p:cNvSpPr>
            <a:spLocks noGrp="1" noChangeArrowheads="1"/>
          </p:cNvSpPr>
          <p:nvPr>
            <p:ph type="dt" sz="half" idx="10"/>
          </p:nvPr>
        </p:nvSpPr>
        <p:spPr/>
        <p:txBody>
          <a:bodyPr/>
          <a:lstStyle>
            <a:lvl1pPr>
              <a:defRPr/>
            </a:lvl1pPr>
          </a:lstStyle>
          <a:p>
            <a:pPr>
              <a:defRPr/>
            </a:pPr>
            <a:fld id="{A888476E-EFFD-40A6-AE8E-87BFC24C17A4}"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8"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5"/>
          <p:cNvSpPr>
            <a:spLocks noGrp="1" noChangeArrowheads="1"/>
          </p:cNvSpPr>
          <p:nvPr>
            <p:ph type="dt" sz="half" idx="10"/>
          </p:nvPr>
        </p:nvSpPr>
        <p:spPr/>
        <p:txBody>
          <a:bodyPr/>
          <a:lstStyle>
            <a:lvl1pPr>
              <a:defRPr/>
            </a:lvl1pPr>
          </a:lstStyle>
          <a:p>
            <a:pPr>
              <a:defRPr/>
            </a:pPr>
            <a:fld id="{3B607E92-C5F6-4D3F-B425-1539C87D14D6}"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4"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fld id="{2165680E-C215-495A-9DCA-EEFEB02089FF}"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3"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fld id="{BAA5D98B-DC26-4564-9EF0-FB040BFE9071}"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6" name="Rectangle 6"/>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fld id="{B84E4221-F1B3-4428-BC61-301FD0C5FCEC}" type="datetimeFigureOut">
              <a:rPr lang="en-US" smtClean="0"/>
              <a:pPr>
                <a:defRPr/>
              </a:pPr>
              <a:t>6/22/2016</a:t>
            </a:fld>
            <a:r>
              <a:rPr lang="en-US" dirty="0" smtClean="0"/>
              <a:t/>
            </a:r>
            <a:br>
              <a:rPr lang="en-US" dirty="0" smtClean="0"/>
            </a:br>
            <a:fld id="{72CCE6B6-48CD-48E7-97AC-A28523C56754}" type="slidenum">
              <a:rPr lang="en-US" smtClean="0"/>
              <a:pPr>
                <a:defRPr/>
              </a:pPr>
              <a:t>‹#›</a:t>
            </a:fld>
            <a:endParaRPr lang="en-US" dirty="0"/>
          </a:p>
        </p:txBody>
      </p:sp>
      <p:sp>
        <p:nvSpPr>
          <p:cNvPr id="6" name="Rectangle 6"/>
          <p:cNvSpPr>
            <a:spLocks noGrp="1" noChangeArrowheads="1"/>
          </p:cNvSpPr>
          <p:nvPr>
            <p:ph type="ftr" sz="quarter" idx="11"/>
          </p:nvPr>
        </p:nvSpPr>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9B0198C0-1087-4E2A-8AFF-6EE1680B0018}"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4">
                <a:lumMod val="45000"/>
                <a:lumOff val="55000"/>
              </a:schemeClr>
            </a:gs>
            <a:gs pos="32000">
              <a:schemeClr val="accent4">
                <a:alpha val="48000"/>
                <a:lumMod val="0"/>
                <a:lumOff val="100000"/>
              </a:schemeClr>
            </a:gs>
            <a:gs pos="69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680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666666"/>
                </a:solidFill>
                <a:latin typeface="Arial" pitchFamily="84" charset="0"/>
                <a:ea typeface="ヒラギノ角ゴ Pro W3" pitchFamily="84" charset="-128"/>
                <a:cs typeface="ヒラギノ角ゴ Pro W3" pitchFamily="84" charset="-128"/>
              </a:defRPr>
            </a:lvl1pPr>
          </a:lstStyle>
          <a:p>
            <a:pPr>
              <a:defRPr/>
            </a:pPr>
            <a:fld id="{31860E70-9AC6-43EC-A8C0-309F38599D09}" type="datetimeFigureOut">
              <a:rPr lang="en-US" smtClean="0"/>
              <a:pPr>
                <a:defRPr/>
              </a:pPr>
              <a:t>6/22/2016</a:t>
            </a:fld>
            <a:endParaRPr lang="en-US" dirty="0" smtClean="0"/>
          </a:p>
          <a:p>
            <a:pPr>
              <a:defRPr/>
            </a:pPr>
            <a:fld id="{72CCE6B6-48CD-48E7-97AC-A28523C56754}" type="slidenum">
              <a:rPr lang="en-US" smtClean="0"/>
              <a:pPr/>
              <a:t>‹#›</a:t>
            </a:fld>
            <a:endParaRPr lang="en-US" dirty="0"/>
          </a:p>
        </p:txBody>
      </p:sp>
      <p:sp>
        <p:nvSpPr>
          <p:cNvPr id="7680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pitchFamily="-123" charset="0"/>
                <a:ea typeface="ヒラギノ角ゴ Pro W3" pitchFamily="-123" charset="-128"/>
                <a:cs typeface="ヒラギノ角ゴ Pro W3" pitchFamily="-123" charset="-128"/>
              </a:defRPr>
            </a:lvl1pPr>
          </a:lstStyle>
          <a:p>
            <a:pPr>
              <a:defRPr/>
            </a:pPr>
            <a:endParaRPr lang="en-US" dirty="0"/>
          </a:p>
        </p:txBody>
      </p:sp>
      <p:pic>
        <p:nvPicPr>
          <p:cNvPr id="8" name="Picture 7" descr="NSBA_Logo2013.jp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239000" y="6096000"/>
            <a:ext cx="1481328" cy="648393"/>
          </a:xfrm>
          <a:prstGeom prst="rect">
            <a:avLst/>
          </a:prstGeom>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iming>
    <p:tnLst>
      <p:par>
        <p:cTn id="1" dur="indefinite" restart="never" nodeType="tmRoot"/>
      </p:par>
    </p:tnLst>
  </p:timing>
  <p:txStyles>
    <p:titleStyle>
      <a:lvl1pPr algn="l" rtl="0" eaLnBrk="0" fontAlgn="base" hangingPunct="0">
        <a:spcBef>
          <a:spcPct val="0"/>
        </a:spcBef>
        <a:spcAft>
          <a:spcPct val="0"/>
        </a:spcAft>
        <a:defRPr sz="3900" b="1" i="0" normalizeH="0">
          <a:solidFill>
            <a:schemeClr val="accent1"/>
          </a:solidFill>
          <a:latin typeface="Gill Sans"/>
          <a:ea typeface="ヒラギノ角ゴ Pro W3" pitchFamily="-123" charset="-128"/>
          <a:cs typeface="ヒラギノ角ゴ Pro W3" pitchFamily="-123" charset="-128"/>
        </a:defRPr>
      </a:lvl1pPr>
      <a:lvl2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2pPr>
      <a:lvl3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3pPr>
      <a:lvl4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4pPr>
      <a:lvl5pPr algn="l" rtl="0" eaLnBrk="0" fontAlgn="base" hangingPunct="0">
        <a:spcBef>
          <a:spcPct val="0"/>
        </a:spcBef>
        <a:spcAft>
          <a:spcPct val="0"/>
        </a:spcAft>
        <a:defRPr sz="3900" b="1">
          <a:solidFill>
            <a:srgbClr val="C00000"/>
          </a:solidFill>
          <a:latin typeface="Arial Black" pitchFamily="84" charset="0"/>
          <a:ea typeface="ヒラギノ角ゴ Pro W3" pitchFamily="-123" charset="-128"/>
          <a:cs typeface="ヒラギノ角ゴ Pro W3" pitchFamily="-123" charset="-128"/>
        </a:defRPr>
      </a:lvl5pPr>
      <a:lvl6pPr marL="457200" algn="l" rtl="0" fontAlgn="base">
        <a:spcBef>
          <a:spcPct val="0"/>
        </a:spcBef>
        <a:spcAft>
          <a:spcPct val="0"/>
        </a:spcAft>
        <a:defRPr sz="3900" b="1">
          <a:solidFill>
            <a:schemeClr val="tx2"/>
          </a:solidFill>
          <a:latin typeface="Arial" pitchFamily="-123" charset="0"/>
        </a:defRPr>
      </a:lvl6pPr>
      <a:lvl7pPr marL="914400" algn="l" rtl="0" fontAlgn="base">
        <a:spcBef>
          <a:spcPct val="0"/>
        </a:spcBef>
        <a:spcAft>
          <a:spcPct val="0"/>
        </a:spcAft>
        <a:defRPr sz="3900" b="1">
          <a:solidFill>
            <a:schemeClr val="tx2"/>
          </a:solidFill>
          <a:latin typeface="Arial" pitchFamily="-123" charset="0"/>
        </a:defRPr>
      </a:lvl7pPr>
      <a:lvl8pPr marL="1371600" algn="l" rtl="0" fontAlgn="base">
        <a:spcBef>
          <a:spcPct val="0"/>
        </a:spcBef>
        <a:spcAft>
          <a:spcPct val="0"/>
        </a:spcAft>
        <a:defRPr sz="3900" b="1">
          <a:solidFill>
            <a:schemeClr val="tx2"/>
          </a:solidFill>
          <a:latin typeface="Arial" pitchFamily="-123" charset="0"/>
        </a:defRPr>
      </a:lvl8pPr>
      <a:lvl9pPr marL="1828800" algn="l" rtl="0" fontAlgn="base">
        <a:spcBef>
          <a:spcPct val="0"/>
        </a:spcBef>
        <a:spcAft>
          <a:spcPct val="0"/>
        </a:spcAft>
        <a:defRPr sz="3900" b="1">
          <a:solidFill>
            <a:schemeClr val="tx2"/>
          </a:solidFill>
          <a:latin typeface="Arial" pitchFamily="-123" charset="0"/>
        </a:defRPr>
      </a:lvl9pPr>
    </p:titleStyle>
    <p:bodyStyle>
      <a:lvl1pPr marL="342900" indent="-342900" algn="l" rtl="0" eaLnBrk="0" fontAlgn="base" hangingPunct="0">
        <a:spcBef>
          <a:spcPct val="20000"/>
        </a:spcBef>
        <a:spcAft>
          <a:spcPct val="0"/>
        </a:spcAft>
        <a:buClr>
          <a:srgbClr val="C00000"/>
        </a:buClr>
        <a:buSzPct val="70000"/>
        <a:buFont typeface="Arial"/>
        <a:buChar char="•"/>
        <a:defRPr sz="3000" baseline="0">
          <a:solidFill>
            <a:schemeClr val="tx1">
              <a:lumMod val="95000"/>
              <a:lumOff val="5000"/>
            </a:schemeClr>
          </a:solidFill>
          <a:latin typeface="+mn-lt"/>
          <a:ea typeface="ヒラギノ角ゴ Pro W3" pitchFamily="-123" charset="-128"/>
          <a:cs typeface="ヒラギノ角ゴ Pro W3" pitchFamily="-123" charset="-128"/>
        </a:defRPr>
      </a:lvl1pPr>
      <a:lvl2pPr marL="692150" indent="-347663" algn="l" rtl="0" eaLnBrk="0" fontAlgn="base" hangingPunct="0">
        <a:spcBef>
          <a:spcPct val="20000"/>
        </a:spcBef>
        <a:spcAft>
          <a:spcPct val="0"/>
        </a:spcAft>
        <a:buClr>
          <a:srgbClr val="004080"/>
        </a:buClr>
        <a:buSzPct val="70000"/>
        <a:buFont typeface="Arial"/>
        <a:buChar char="•"/>
        <a:defRPr sz="2600" baseline="0">
          <a:solidFill>
            <a:srgbClr val="000000"/>
          </a:solidFill>
          <a:latin typeface="+mn-lt"/>
          <a:ea typeface="ヒラギノ角ゴ Pro W3" pitchFamily="-123" charset="-128"/>
        </a:defRPr>
      </a:lvl2pPr>
      <a:lvl3pPr marL="987425" indent="-293688" algn="l" rtl="0" eaLnBrk="0" fontAlgn="base" hangingPunct="0">
        <a:spcBef>
          <a:spcPct val="20000"/>
        </a:spcBef>
        <a:spcAft>
          <a:spcPct val="0"/>
        </a:spcAft>
        <a:buClr>
          <a:schemeClr val="hlink"/>
        </a:buClr>
        <a:buSzPct val="70000"/>
        <a:buFont typeface="Arial"/>
        <a:buChar char="•"/>
        <a:defRPr sz="2300" baseline="0">
          <a:solidFill>
            <a:srgbClr val="000000"/>
          </a:solidFill>
          <a:latin typeface="+mn-lt"/>
          <a:ea typeface="ＭＳ Ｐゴシック" pitchFamily="-123" charset="-128"/>
          <a:cs typeface="ＭＳ Ｐゴシック" pitchFamily="-123" charset="-128"/>
        </a:defRPr>
      </a:lvl3pPr>
      <a:lvl4pPr marL="1281113" indent="-292100" algn="l" rtl="0" eaLnBrk="0" fontAlgn="base" hangingPunct="0">
        <a:spcBef>
          <a:spcPct val="20000"/>
        </a:spcBef>
        <a:spcAft>
          <a:spcPct val="0"/>
        </a:spcAft>
        <a:buClr>
          <a:srgbClr val="C00000"/>
        </a:buClr>
        <a:buSzPct val="75000"/>
        <a:buFont typeface="Arial"/>
        <a:buChar char="•"/>
        <a:defRPr sz="2000" baseline="0">
          <a:solidFill>
            <a:srgbClr val="000000"/>
          </a:solidFill>
          <a:latin typeface="+mn-lt"/>
          <a:ea typeface="ＭＳ Ｐゴシック" pitchFamily="-123" charset="-128"/>
        </a:defRPr>
      </a:lvl4pPr>
      <a:lvl5pPr marL="1598613" indent="-315913" algn="l" rtl="0" eaLnBrk="0" fontAlgn="base" hangingPunct="0">
        <a:spcBef>
          <a:spcPct val="20000"/>
        </a:spcBef>
        <a:spcAft>
          <a:spcPct val="0"/>
        </a:spcAft>
        <a:buClr>
          <a:schemeClr val="bg2"/>
        </a:buClr>
        <a:buSzPct val="80000"/>
        <a:buFont typeface="Arial"/>
        <a:buChar char="•"/>
        <a:defRPr sz="2000" baseline="0">
          <a:solidFill>
            <a:srgbClr val="000000"/>
          </a:solidFill>
          <a:latin typeface="+mn-lt"/>
          <a:ea typeface="ＭＳ Ｐゴシック" pitchFamily="-123" charset="-128"/>
        </a:defRPr>
      </a:lvl5pPr>
      <a:lvl6pPr marL="2055813" indent="-315913" algn="l" rtl="0" fontAlgn="base">
        <a:spcBef>
          <a:spcPct val="20000"/>
        </a:spcBef>
        <a:spcAft>
          <a:spcPct val="0"/>
        </a:spcAft>
        <a:buClr>
          <a:schemeClr val="folHlink"/>
        </a:buClr>
        <a:buSzPct val="80000"/>
        <a:buFont typeface="Wingdings" pitchFamily="-123" charset="2"/>
        <a:buChar char="§"/>
        <a:defRPr sz="2000">
          <a:solidFill>
            <a:schemeClr val="tx1"/>
          </a:solidFill>
          <a:latin typeface="+mn-lt"/>
          <a:ea typeface="ヒラギノ角ゴ Pro W3" pitchFamily="-123" charset="-128"/>
        </a:defRPr>
      </a:lvl6pPr>
      <a:lvl7pPr marL="2513013" indent="-315913" algn="l" rtl="0" fontAlgn="base">
        <a:spcBef>
          <a:spcPct val="20000"/>
        </a:spcBef>
        <a:spcAft>
          <a:spcPct val="0"/>
        </a:spcAft>
        <a:buClr>
          <a:schemeClr val="folHlink"/>
        </a:buClr>
        <a:buSzPct val="80000"/>
        <a:buFont typeface="Wingdings" pitchFamily="-123" charset="2"/>
        <a:buChar char="§"/>
        <a:defRPr sz="2000">
          <a:solidFill>
            <a:schemeClr val="tx1"/>
          </a:solidFill>
          <a:latin typeface="+mn-lt"/>
          <a:ea typeface="ヒラギノ角ゴ Pro W3" pitchFamily="-123" charset="-128"/>
        </a:defRPr>
      </a:lvl7pPr>
      <a:lvl8pPr marL="2970213" indent="-315913" algn="l" rtl="0" fontAlgn="base">
        <a:spcBef>
          <a:spcPct val="20000"/>
        </a:spcBef>
        <a:spcAft>
          <a:spcPct val="0"/>
        </a:spcAft>
        <a:buClr>
          <a:schemeClr val="folHlink"/>
        </a:buClr>
        <a:buSzPct val="80000"/>
        <a:buFont typeface="Wingdings" pitchFamily="-123" charset="2"/>
        <a:buChar char="§"/>
        <a:defRPr sz="2000">
          <a:solidFill>
            <a:schemeClr val="tx1"/>
          </a:solidFill>
          <a:latin typeface="+mn-lt"/>
          <a:ea typeface="ヒラギノ角ゴ Pro W3" pitchFamily="-123" charset="-128"/>
        </a:defRPr>
      </a:lvl8pPr>
      <a:lvl9pPr marL="3427413" indent="-315913" algn="l" rtl="0" fontAlgn="base">
        <a:spcBef>
          <a:spcPct val="20000"/>
        </a:spcBef>
        <a:spcAft>
          <a:spcPct val="0"/>
        </a:spcAft>
        <a:buClr>
          <a:schemeClr val="folHlink"/>
        </a:buClr>
        <a:buSzPct val="80000"/>
        <a:buFont typeface="Wingdings" pitchFamily="-123" charset="2"/>
        <a:buChar char="§"/>
        <a:defRPr sz="2000">
          <a:solidFill>
            <a:schemeClr val="tx1"/>
          </a:solidFill>
          <a:latin typeface="+mn-lt"/>
          <a:ea typeface="ヒラギノ角ゴ Pro W3" pitchFamily="-12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mailto:krichey@nsba.org" TargetMode="External"/><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9767" y="1676400"/>
            <a:ext cx="5904657" cy="1993776"/>
          </a:xfrm>
        </p:spPr>
        <p:txBody>
          <a:bodyPr/>
          <a:lstStyle/>
          <a:p>
            <a:r>
              <a:rPr lang="en-US" dirty="0" smtClean="0"/>
              <a:t/>
            </a:r>
            <a:br>
              <a:rPr lang="en-US" dirty="0" smtClean="0"/>
            </a:br>
            <a:r>
              <a:rPr lang="en-US" dirty="0"/>
              <a:t/>
            </a:r>
            <a:br>
              <a:rPr lang="en-US" dirty="0"/>
            </a:br>
            <a:r>
              <a:rPr lang="en-US" dirty="0" smtClean="0"/>
              <a:t/>
            </a:r>
            <a:br>
              <a:rPr lang="en-US" dirty="0" smtClean="0"/>
            </a:br>
            <a:r>
              <a:rPr lang="en-US" sz="4400" dirty="0" smtClean="0"/>
              <a:t>Every Student Succeeds Act (ESSA) Update</a:t>
            </a:r>
            <a:endParaRPr lang="en-US" sz="4400" dirty="0"/>
          </a:p>
        </p:txBody>
      </p:sp>
      <p:sp>
        <p:nvSpPr>
          <p:cNvPr id="3" name="Subtitle 2"/>
          <p:cNvSpPr>
            <a:spLocks noGrp="1"/>
          </p:cNvSpPr>
          <p:nvPr>
            <p:ph type="subTitle" idx="1"/>
          </p:nvPr>
        </p:nvSpPr>
        <p:spPr>
          <a:xfrm>
            <a:off x="2919828" y="4191000"/>
            <a:ext cx="5900644" cy="1456184"/>
          </a:xfrm>
        </p:spPr>
        <p:txBody>
          <a:bodyPr/>
          <a:lstStyle/>
          <a:p>
            <a:r>
              <a:rPr lang="en-US" dirty="0" smtClean="0"/>
              <a:t>Michael C. Zola, Esq. </a:t>
            </a:r>
          </a:p>
          <a:p>
            <a:r>
              <a:rPr lang="en-US" dirty="0" smtClean="0"/>
              <a:t>Kimberly Richey, Esq.</a:t>
            </a:r>
          </a:p>
          <a:p>
            <a:r>
              <a:rPr lang="en-US" dirty="0" smtClean="0"/>
              <a:t>NSBA Federal Advocacy and Public Policy</a:t>
            </a:r>
            <a:endParaRPr lang="en-US" dirty="0"/>
          </a:p>
        </p:txBody>
      </p:sp>
    </p:spTree>
    <p:extLst>
      <p:ext uri="{BB962C8B-B14F-4D97-AF65-F5344CB8AC3E}">
        <p14:creationId xmlns:p14="http://schemas.microsoft.com/office/powerpoint/2010/main" val="1834086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	</a:t>
            </a:r>
            <a:endParaRPr lang="en-US" dirty="0"/>
          </a:p>
        </p:txBody>
      </p:sp>
      <p:sp>
        <p:nvSpPr>
          <p:cNvPr id="5" name="TextBox 4"/>
          <p:cNvSpPr txBox="1"/>
          <p:nvPr/>
        </p:nvSpPr>
        <p:spPr>
          <a:xfrm>
            <a:off x="457200" y="1417638"/>
            <a:ext cx="8077200" cy="6370975"/>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t>Allows use of computer adaptive assessments (CAT’s)</a:t>
            </a:r>
          </a:p>
          <a:p>
            <a:pPr marL="342900" indent="-342900">
              <a:buFont typeface="Wingdings" panose="05000000000000000000" pitchFamily="2" charset="2"/>
              <a:buChar char="§"/>
            </a:pPr>
            <a:r>
              <a:rPr lang="en-US" dirty="0" smtClean="0"/>
              <a:t>Allows districts to choose to use a nationally recognized assessment in lieu of state-mandated high school assessments </a:t>
            </a:r>
          </a:p>
          <a:p>
            <a:pPr marL="342900" indent="-342900">
              <a:buFont typeface="Wingdings" panose="05000000000000000000" pitchFamily="2" charset="2"/>
              <a:buChar char="§"/>
            </a:pPr>
            <a:r>
              <a:rPr lang="en-US" dirty="0" smtClean="0"/>
              <a:t>Allows States to limit the aggregate amount of time spent on assessments</a:t>
            </a:r>
          </a:p>
          <a:p>
            <a:pPr marL="342900" indent="-342900">
              <a:buFont typeface="Wingdings" panose="05000000000000000000" pitchFamily="2" charset="2"/>
              <a:buChar char="§"/>
            </a:pPr>
            <a:r>
              <a:rPr lang="en-US" dirty="0" smtClean="0"/>
              <a:t>Allows States to use a single, summative assessment or multiple statewide assessments throughout the year that result in the calculation of one summative score.</a:t>
            </a:r>
          </a:p>
          <a:p>
            <a:pPr marL="342900" indent="-342900">
              <a:buFont typeface="Wingdings" panose="05000000000000000000" pitchFamily="2" charset="2"/>
              <a:buChar char="§"/>
            </a:pPr>
            <a:r>
              <a:rPr lang="en-US" dirty="0" smtClean="0"/>
              <a:t>States may set a target limit on the aggregate amount of time devoted to the administration of assessments, for each grade</a:t>
            </a:r>
          </a:p>
          <a:p>
            <a:pPr marL="342900" indent="-342900">
              <a:buFont typeface="Wingdings" panose="05000000000000000000" pitchFamily="2" charset="2"/>
              <a:buChar char="§"/>
            </a:pPr>
            <a:endParaRPr lang="en-US" dirty="0" smtClean="0"/>
          </a:p>
          <a:p>
            <a:pPr marL="342900" indent="-342900">
              <a:buFont typeface="Wingdings" panose="05000000000000000000" pitchFamily="2" charset="2"/>
              <a:buChar char="§"/>
            </a:pPr>
            <a:endParaRPr lang="en-US" dirty="0" smtClean="0"/>
          </a:p>
          <a:p>
            <a:endParaRPr lang="en-US" dirty="0" smtClean="0"/>
          </a:p>
          <a:p>
            <a:endParaRPr lang="en-US" dirty="0"/>
          </a:p>
          <a:p>
            <a:endParaRPr lang="en-US" dirty="0" smtClean="0"/>
          </a:p>
        </p:txBody>
      </p:sp>
    </p:spTree>
    <p:extLst>
      <p:ext uri="{BB962C8B-B14F-4D97-AF65-F5344CB8AC3E}">
        <p14:creationId xmlns:p14="http://schemas.microsoft.com/office/powerpoint/2010/main" val="85619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139" y="228600"/>
            <a:ext cx="7543800" cy="731838"/>
          </a:xfrm>
        </p:spPr>
        <p:txBody>
          <a:bodyPr/>
          <a:lstStyle/>
          <a:p>
            <a:r>
              <a:rPr lang="en-US" dirty="0" smtClean="0"/>
              <a:t>State Report Card</a:t>
            </a:r>
            <a:endParaRPr lang="en-US" dirty="0"/>
          </a:p>
        </p:txBody>
      </p:sp>
      <p:sp>
        <p:nvSpPr>
          <p:cNvPr id="3" name="Content Placeholder 2"/>
          <p:cNvSpPr>
            <a:spLocks noGrp="1"/>
          </p:cNvSpPr>
          <p:nvPr>
            <p:ph sz="half" idx="1"/>
          </p:nvPr>
        </p:nvSpPr>
        <p:spPr>
          <a:xfrm>
            <a:off x="457200" y="1981200"/>
            <a:ext cx="4038600" cy="4149725"/>
          </a:xfrm>
        </p:spPr>
        <p:txBody>
          <a:bodyPr/>
          <a:lstStyle/>
          <a:p>
            <a:r>
              <a:rPr lang="en-US" sz="2000" dirty="0"/>
              <a:t>Student performance on assessment results, disaggregated by subgroup</a:t>
            </a:r>
          </a:p>
          <a:p>
            <a:r>
              <a:rPr lang="en-US" sz="2000" dirty="0" smtClean="0"/>
              <a:t>Schools </a:t>
            </a:r>
            <a:r>
              <a:rPr lang="en-US" sz="2000" dirty="0"/>
              <a:t>identified for comprehensive or targeted support and improvement</a:t>
            </a:r>
          </a:p>
          <a:p>
            <a:r>
              <a:rPr lang="en-US" sz="2000" dirty="0"/>
              <a:t>Performance on other academic indicators</a:t>
            </a:r>
          </a:p>
          <a:p>
            <a:r>
              <a:rPr lang="en-US" sz="2000" dirty="0"/>
              <a:t>Graduation rates</a:t>
            </a:r>
          </a:p>
          <a:p>
            <a:r>
              <a:rPr lang="en-US" sz="2000" dirty="0"/>
              <a:t>Performance of EL’s </a:t>
            </a:r>
          </a:p>
          <a:p>
            <a:r>
              <a:rPr lang="en-US" sz="2000" dirty="0"/>
              <a:t>Civil Rights Data Collection Survey</a:t>
            </a:r>
          </a:p>
          <a:p>
            <a:r>
              <a:rPr lang="en-US" sz="2000" dirty="0"/>
              <a:t>Per-pupil expenditures</a:t>
            </a:r>
          </a:p>
          <a:p>
            <a:endParaRPr lang="en-US" dirty="0"/>
          </a:p>
        </p:txBody>
      </p:sp>
      <p:sp>
        <p:nvSpPr>
          <p:cNvPr id="4" name="Content Placeholder 3"/>
          <p:cNvSpPr>
            <a:spLocks noGrp="1"/>
          </p:cNvSpPr>
          <p:nvPr>
            <p:ph sz="half" idx="2"/>
          </p:nvPr>
        </p:nvSpPr>
        <p:spPr>
          <a:xfrm>
            <a:off x="4648200" y="1981200"/>
            <a:ext cx="4038600" cy="4149725"/>
          </a:xfrm>
        </p:spPr>
        <p:txBody>
          <a:bodyPr/>
          <a:lstStyle/>
          <a:p>
            <a:pPr lvl="0"/>
            <a:r>
              <a:rPr lang="en-US" sz="2000" dirty="0">
                <a:solidFill>
                  <a:srgbClr val="303030">
                    <a:lumMod val="95000"/>
                    <a:lumOff val="5000"/>
                  </a:srgbClr>
                </a:solidFill>
              </a:rPr>
              <a:t>Information on the State accountability system (Indicators and weights)</a:t>
            </a:r>
          </a:p>
          <a:p>
            <a:r>
              <a:rPr lang="en-US" sz="2000" dirty="0" smtClean="0"/>
              <a:t>Post-secondary enrollment data</a:t>
            </a:r>
          </a:p>
          <a:p>
            <a:r>
              <a:rPr lang="en-US" sz="2000" dirty="0" smtClean="0"/>
              <a:t>Number and % of students taking the alternative assessment</a:t>
            </a:r>
          </a:p>
          <a:p>
            <a:r>
              <a:rPr lang="en-US" sz="2000" dirty="0" smtClean="0"/>
              <a:t>Teacher qualifications (Includes provisional/emergency status)</a:t>
            </a:r>
          </a:p>
          <a:p>
            <a:r>
              <a:rPr lang="en-US" sz="2000" dirty="0" smtClean="0"/>
              <a:t>Assessment participation rates</a:t>
            </a:r>
          </a:p>
          <a:p>
            <a:r>
              <a:rPr lang="en-US" sz="2000" dirty="0" smtClean="0"/>
              <a:t>NAEP results</a:t>
            </a:r>
          </a:p>
          <a:p>
            <a:endParaRPr lang="en-US" sz="2000" dirty="0"/>
          </a:p>
        </p:txBody>
      </p:sp>
      <p:sp>
        <p:nvSpPr>
          <p:cNvPr id="5" name="TextBox 4"/>
          <p:cNvSpPr txBox="1"/>
          <p:nvPr/>
        </p:nvSpPr>
        <p:spPr>
          <a:xfrm>
            <a:off x="381000" y="960438"/>
            <a:ext cx="8534400" cy="1200329"/>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t>State </a:t>
            </a:r>
            <a:r>
              <a:rPr lang="en-US" dirty="0"/>
              <a:t>must annually disseminate to the public </a:t>
            </a:r>
            <a:r>
              <a:rPr lang="en-US" dirty="0" smtClean="0"/>
              <a:t>a State report </a:t>
            </a:r>
            <a:r>
              <a:rPr lang="en-US" dirty="0"/>
              <a:t>card. </a:t>
            </a:r>
          </a:p>
          <a:p>
            <a:pPr marL="342900" indent="-342900">
              <a:buFont typeface="Wingdings" panose="05000000000000000000" pitchFamily="2" charset="2"/>
              <a:buChar char="§"/>
            </a:pPr>
            <a:endParaRPr lang="en-US" dirty="0"/>
          </a:p>
        </p:txBody>
      </p:sp>
    </p:spTree>
    <p:extLst>
      <p:ext uri="{BB962C8B-B14F-4D97-AF65-F5344CB8AC3E}">
        <p14:creationId xmlns:p14="http://schemas.microsoft.com/office/powerpoint/2010/main" val="150821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001000" cy="792162"/>
          </a:xfrm>
        </p:spPr>
        <p:txBody>
          <a:bodyPr/>
          <a:lstStyle/>
          <a:p>
            <a:r>
              <a:rPr lang="en-US" dirty="0" smtClean="0"/>
              <a:t>District Report Card</a:t>
            </a:r>
            <a:endParaRPr lang="en-US" dirty="0"/>
          </a:p>
        </p:txBody>
      </p:sp>
      <p:sp>
        <p:nvSpPr>
          <p:cNvPr id="3" name="Content Placeholder 2"/>
          <p:cNvSpPr>
            <a:spLocks noGrp="1"/>
          </p:cNvSpPr>
          <p:nvPr>
            <p:ph idx="1"/>
          </p:nvPr>
        </p:nvSpPr>
        <p:spPr>
          <a:xfrm>
            <a:off x="152400" y="914400"/>
            <a:ext cx="8839200" cy="4564062"/>
          </a:xfrm>
        </p:spPr>
        <p:txBody>
          <a:bodyPr/>
          <a:lstStyle/>
          <a:p>
            <a:pPr>
              <a:buFont typeface="Wingdings" panose="05000000000000000000" pitchFamily="2" charset="2"/>
              <a:buChar char="§"/>
            </a:pPr>
            <a:r>
              <a:rPr lang="en-US" sz="2400" dirty="0" smtClean="0"/>
              <a:t>District must </a:t>
            </a:r>
            <a:r>
              <a:rPr lang="en-US" sz="2400" dirty="0"/>
              <a:t>annually disseminate to the public an </a:t>
            </a:r>
            <a:r>
              <a:rPr lang="en-US" sz="2400" dirty="0" smtClean="0"/>
              <a:t>district </a:t>
            </a:r>
            <a:r>
              <a:rPr lang="en-US" sz="2400" dirty="0"/>
              <a:t>report card. </a:t>
            </a:r>
          </a:p>
          <a:p>
            <a:pPr lvl="1"/>
            <a:r>
              <a:rPr lang="en-US" sz="2200" dirty="0" smtClean="0"/>
              <a:t>State (SEA) shall ensure that each district collects appropriate data necessary to issue public report. (*Reference to data collected by State.) </a:t>
            </a:r>
          </a:p>
          <a:p>
            <a:pPr lvl="1"/>
            <a:r>
              <a:rPr lang="en-US" sz="2200" dirty="0" smtClean="0"/>
              <a:t>Information on student achievement/performance (disaggregated by subgroup, including 3 new).</a:t>
            </a:r>
          </a:p>
          <a:p>
            <a:pPr lvl="1"/>
            <a:r>
              <a:rPr lang="en-US" sz="2200" dirty="0" smtClean="0"/>
              <a:t>District: How students served by the district compared to students in the State.</a:t>
            </a:r>
          </a:p>
          <a:p>
            <a:pPr lvl="1"/>
            <a:r>
              <a:rPr lang="en-US" sz="2200" dirty="0" smtClean="0"/>
              <a:t>School Site: How students served by the individual school site compared to students in the State.</a:t>
            </a:r>
          </a:p>
          <a:p>
            <a:pPr lvl="1"/>
            <a:r>
              <a:rPr lang="en-US" sz="2200" dirty="0" smtClean="0"/>
              <a:t>Any other information the district determines is appropriate and will best provide parents, students, and other members of the public with information regarding the progress of each public school in the district “whether or not such information is included                                                                     in the annual State report card.”</a:t>
            </a:r>
          </a:p>
          <a:p>
            <a:endParaRPr lang="en-US" dirty="0"/>
          </a:p>
        </p:txBody>
      </p:sp>
    </p:spTree>
    <p:extLst>
      <p:ext uri="{BB962C8B-B14F-4D97-AF65-F5344CB8AC3E}">
        <p14:creationId xmlns:p14="http://schemas.microsoft.com/office/powerpoint/2010/main" val="965593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655638"/>
          </a:xfrm>
        </p:spPr>
        <p:txBody>
          <a:bodyPr/>
          <a:lstStyle/>
          <a:p>
            <a:r>
              <a:rPr lang="en-US" dirty="0" smtClean="0"/>
              <a:t>Accountability System</a:t>
            </a:r>
            <a:endParaRPr lang="en-US" dirty="0"/>
          </a:p>
        </p:txBody>
      </p:sp>
      <p:sp>
        <p:nvSpPr>
          <p:cNvPr id="3" name="Content Placeholder 2"/>
          <p:cNvSpPr>
            <a:spLocks noGrp="1"/>
          </p:cNvSpPr>
          <p:nvPr>
            <p:ph idx="1"/>
          </p:nvPr>
        </p:nvSpPr>
        <p:spPr>
          <a:xfrm>
            <a:off x="457200" y="1066800"/>
            <a:ext cx="8229600" cy="5064125"/>
          </a:xfrm>
        </p:spPr>
        <p:txBody>
          <a:bodyPr/>
          <a:lstStyle/>
          <a:p>
            <a:r>
              <a:rPr lang="en-US" sz="2400" dirty="0"/>
              <a:t>ESSA eliminates AYP and the 100% proficiency requirement.</a:t>
            </a:r>
          </a:p>
          <a:p>
            <a:pPr lvl="1"/>
            <a:r>
              <a:rPr lang="en-US" sz="2000" dirty="0"/>
              <a:t>Replaced with a state defined index system, that includes certain federally-required components. (Outlined in state plan submitted to the U.S. Department of Education)</a:t>
            </a:r>
          </a:p>
          <a:p>
            <a:r>
              <a:rPr lang="en-US" sz="2400" dirty="0"/>
              <a:t>Must include “ambitious State-designed long term goals” with </a:t>
            </a:r>
            <a:r>
              <a:rPr lang="en-US" sz="2400" dirty="0" smtClean="0"/>
              <a:t>“measurements of interim progress”</a:t>
            </a:r>
            <a:endParaRPr lang="en-US" sz="2400" dirty="0"/>
          </a:p>
          <a:p>
            <a:r>
              <a:rPr lang="en-US" sz="2400" dirty="0" smtClean="0"/>
              <a:t>System includes index </a:t>
            </a:r>
            <a:r>
              <a:rPr lang="en-US" sz="2400" dirty="0"/>
              <a:t>f</a:t>
            </a:r>
            <a:r>
              <a:rPr lang="en-US" sz="2400" dirty="0" smtClean="0"/>
              <a:t>actors</a:t>
            </a:r>
            <a:endParaRPr lang="en-US" sz="2400" dirty="0"/>
          </a:p>
          <a:p>
            <a:pPr lvl="1"/>
            <a:r>
              <a:rPr lang="en-US" sz="2000" dirty="0" smtClean="0"/>
              <a:t>Performance and progress </a:t>
            </a:r>
            <a:r>
              <a:rPr lang="en-US" sz="2000" dirty="0"/>
              <a:t>on certain academic indicators </a:t>
            </a:r>
          </a:p>
          <a:p>
            <a:pPr lvl="1"/>
            <a:r>
              <a:rPr lang="en-US" sz="2000" dirty="0"/>
              <a:t>Measure of School Quality and Student Success (non-academic factor)</a:t>
            </a:r>
          </a:p>
          <a:p>
            <a:r>
              <a:rPr lang="en-US" sz="2400" dirty="0"/>
              <a:t>States must annually identify and differentiate schools based on indicators and factors in the </a:t>
            </a:r>
            <a:r>
              <a:rPr lang="en-US" sz="2400" dirty="0" smtClean="0"/>
              <a:t>accountability system.</a:t>
            </a:r>
          </a:p>
          <a:p>
            <a:pPr lvl="1"/>
            <a:r>
              <a:rPr lang="en-US" sz="2000" dirty="0" smtClean="0"/>
              <a:t>“</a:t>
            </a:r>
            <a:r>
              <a:rPr lang="en-US" sz="2000" dirty="0"/>
              <a:t>Substantial weight” given to academic factors</a:t>
            </a:r>
          </a:p>
          <a:p>
            <a:pPr lvl="1"/>
            <a:r>
              <a:rPr lang="en-US" sz="2000" dirty="0"/>
              <a:t>“Much greater weight” to academic factors</a:t>
            </a:r>
          </a:p>
          <a:p>
            <a:endParaRPr lang="en-US" sz="2400" dirty="0"/>
          </a:p>
          <a:p>
            <a:endParaRPr lang="en-US" dirty="0"/>
          </a:p>
        </p:txBody>
      </p:sp>
    </p:spTree>
    <p:extLst>
      <p:ext uri="{BB962C8B-B14F-4D97-AF65-F5344CB8AC3E}">
        <p14:creationId xmlns:p14="http://schemas.microsoft.com/office/powerpoint/2010/main" val="2617395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655638"/>
          </a:xfrm>
        </p:spPr>
        <p:txBody>
          <a:bodyPr/>
          <a:lstStyle/>
          <a:p>
            <a:r>
              <a:rPr lang="en-US" dirty="0"/>
              <a:t>A</a:t>
            </a:r>
            <a:r>
              <a:rPr lang="en-US" dirty="0" smtClean="0"/>
              <a:t>ccountability System</a:t>
            </a:r>
            <a:endParaRPr lang="en-US" dirty="0"/>
          </a:p>
        </p:txBody>
      </p:sp>
      <p:sp>
        <p:nvSpPr>
          <p:cNvPr id="3" name="Content Placeholder 2"/>
          <p:cNvSpPr>
            <a:spLocks noGrp="1"/>
          </p:cNvSpPr>
          <p:nvPr>
            <p:ph idx="1"/>
          </p:nvPr>
        </p:nvSpPr>
        <p:spPr>
          <a:xfrm>
            <a:off x="457200" y="1066800"/>
            <a:ext cx="8229600" cy="5064125"/>
          </a:xfrm>
        </p:spPr>
        <p:txBody>
          <a:bodyPr/>
          <a:lstStyle/>
          <a:p>
            <a:r>
              <a:rPr lang="en-US" sz="2800" dirty="0" smtClean="0"/>
              <a:t>Every </a:t>
            </a:r>
            <a:r>
              <a:rPr lang="en-US" sz="2800" dirty="0"/>
              <a:t>3 years, States must identify schools for “Comprehensive Support and Improvement”</a:t>
            </a:r>
          </a:p>
          <a:p>
            <a:pPr lvl="1"/>
            <a:r>
              <a:rPr lang="en-US" sz="2000" dirty="0"/>
              <a:t>Includes: </a:t>
            </a:r>
            <a:endParaRPr lang="en-US" sz="2000" dirty="0" smtClean="0"/>
          </a:p>
          <a:p>
            <a:pPr lvl="2"/>
            <a:r>
              <a:rPr lang="en-US" sz="2000" dirty="0" smtClean="0"/>
              <a:t>5</a:t>
            </a:r>
            <a:r>
              <a:rPr lang="en-US" sz="2000" dirty="0"/>
              <a:t>% lowest performing in the State; </a:t>
            </a:r>
            <a:endParaRPr lang="en-US" sz="2000" dirty="0" smtClean="0"/>
          </a:p>
          <a:p>
            <a:pPr lvl="2"/>
            <a:r>
              <a:rPr lang="en-US" sz="2000" dirty="0" smtClean="0"/>
              <a:t>High </a:t>
            </a:r>
            <a:r>
              <a:rPr lang="en-US" sz="2000" dirty="0"/>
              <a:t>schools that fail to graduate one-third or </a:t>
            </a:r>
            <a:r>
              <a:rPr lang="en-US" sz="2000" dirty="0" smtClean="0"/>
              <a:t>more of its students; </a:t>
            </a:r>
          </a:p>
          <a:p>
            <a:pPr lvl="2"/>
            <a:r>
              <a:rPr lang="en-US" sz="2000" dirty="0" smtClean="0"/>
              <a:t>Schools </a:t>
            </a:r>
            <a:r>
              <a:rPr lang="en-US" sz="2000" dirty="0"/>
              <a:t>with a consistently underperforming subgroup that, on its own, is performing as poorly as all students in the lowest performing-five percent of Title I schools and that has failed to improve after implementation of a Targeted Support and Improvement </a:t>
            </a:r>
            <a:r>
              <a:rPr lang="en-US" sz="2000" dirty="0" smtClean="0"/>
              <a:t>Plan</a:t>
            </a:r>
          </a:p>
          <a:p>
            <a:r>
              <a:rPr lang="en-US" sz="2800" dirty="0" smtClean="0"/>
              <a:t>Annually</a:t>
            </a:r>
            <a:r>
              <a:rPr lang="en-US" sz="2800" dirty="0"/>
              <a:t>, States must identify schools for “Targeted Support and Improvement”</a:t>
            </a:r>
          </a:p>
          <a:p>
            <a:pPr lvl="1"/>
            <a:r>
              <a:rPr lang="en-US" sz="2000" dirty="0"/>
              <a:t>Includes: </a:t>
            </a:r>
            <a:endParaRPr lang="en-US" sz="2000" dirty="0" smtClean="0"/>
          </a:p>
          <a:p>
            <a:pPr lvl="2"/>
            <a:r>
              <a:rPr lang="en-US" sz="2000" dirty="0" smtClean="0"/>
              <a:t>Schools </a:t>
            </a:r>
            <a:r>
              <a:rPr lang="en-US" sz="2000" dirty="0"/>
              <a:t>that have </a:t>
            </a:r>
            <a:r>
              <a:rPr lang="en-US" sz="2000" dirty="0" smtClean="0"/>
              <a:t>a “consistently underperforming</a:t>
            </a:r>
            <a:r>
              <a:rPr lang="en-US" sz="2000" dirty="0"/>
              <a:t>” </a:t>
            </a:r>
            <a:r>
              <a:rPr lang="en-US" sz="2000" dirty="0" smtClean="0"/>
              <a:t>                                      subgroup, as defined by the State</a:t>
            </a:r>
            <a:endParaRPr lang="en-US" sz="2000" dirty="0"/>
          </a:p>
          <a:p>
            <a:endParaRPr lang="en-US" dirty="0"/>
          </a:p>
        </p:txBody>
      </p:sp>
    </p:spTree>
    <p:extLst>
      <p:ext uri="{BB962C8B-B14F-4D97-AF65-F5344CB8AC3E}">
        <p14:creationId xmlns:p14="http://schemas.microsoft.com/office/powerpoint/2010/main" val="2686249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543800" cy="808038"/>
          </a:xfrm>
        </p:spPr>
        <p:txBody>
          <a:bodyPr/>
          <a:lstStyle/>
          <a:p>
            <a:r>
              <a:rPr lang="en-US" dirty="0" smtClean="0"/>
              <a:t>School Improvement</a:t>
            </a:r>
            <a:endParaRPr lang="en-US" dirty="0"/>
          </a:p>
        </p:txBody>
      </p:sp>
      <p:sp>
        <p:nvSpPr>
          <p:cNvPr id="3" name="Content Placeholder 2"/>
          <p:cNvSpPr>
            <a:spLocks noGrp="1"/>
          </p:cNvSpPr>
          <p:nvPr>
            <p:ph sz="half" idx="1"/>
          </p:nvPr>
        </p:nvSpPr>
        <p:spPr>
          <a:xfrm>
            <a:off x="304800" y="900803"/>
            <a:ext cx="4191000" cy="5804797"/>
          </a:xfrm>
        </p:spPr>
        <p:txBody>
          <a:bodyPr/>
          <a:lstStyle/>
          <a:p>
            <a:pPr lvl="0"/>
            <a:r>
              <a:rPr lang="en-US" sz="2000" dirty="0">
                <a:solidFill>
                  <a:srgbClr val="303030">
                    <a:lumMod val="95000"/>
                    <a:lumOff val="5000"/>
                  </a:srgbClr>
                </a:solidFill>
              </a:rPr>
              <a:t>Every school identified by the State </a:t>
            </a:r>
            <a:r>
              <a:rPr lang="en-US" sz="2000" u="sng" dirty="0">
                <a:solidFill>
                  <a:srgbClr val="303030">
                    <a:lumMod val="95000"/>
                    <a:lumOff val="5000"/>
                  </a:srgbClr>
                </a:solidFill>
              </a:rPr>
              <a:t>shall locally develop</a:t>
            </a:r>
            <a:r>
              <a:rPr lang="en-US" sz="2000" dirty="0">
                <a:solidFill>
                  <a:srgbClr val="303030">
                    <a:lumMod val="95000"/>
                    <a:lumOff val="5000"/>
                  </a:srgbClr>
                </a:solidFill>
              </a:rPr>
              <a:t> and implement </a:t>
            </a:r>
            <a:r>
              <a:rPr lang="en-US" sz="2000" dirty="0" smtClean="0">
                <a:solidFill>
                  <a:srgbClr val="303030">
                    <a:lumMod val="95000"/>
                    <a:lumOff val="5000"/>
                  </a:srgbClr>
                </a:solidFill>
              </a:rPr>
              <a:t>a </a:t>
            </a:r>
            <a:r>
              <a:rPr lang="en-US" sz="2000" b="1" dirty="0" smtClean="0">
                <a:solidFill>
                  <a:srgbClr val="303030">
                    <a:lumMod val="95000"/>
                    <a:lumOff val="5000"/>
                  </a:srgbClr>
                </a:solidFill>
              </a:rPr>
              <a:t>Comprehensive Support </a:t>
            </a:r>
            <a:r>
              <a:rPr lang="en-US" sz="2000" b="1" dirty="0">
                <a:solidFill>
                  <a:srgbClr val="303030">
                    <a:lumMod val="95000"/>
                    <a:lumOff val="5000"/>
                  </a:srgbClr>
                </a:solidFill>
              </a:rPr>
              <a:t>and </a:t>
            </a:r>
            <a:r>
              <a:rPr lang="en-US" sz="2000" b="1" dirty="0" smtClean="0">
                <a:solidFill>
                  <a:srgbClr val="303030">
                    <a:lumMod val="95000"/>
                    <a:lumOff val="5000"/>
                  </a:srgbClr>
                </a:solidFill>
              </a:rPr>
              <a:t>Improvement </a:t>
            </a:r>
            <a:r>
              <a:rPr lang="en-US" sz="2000" b="1" dirty="0">
                <a:solidFill>
                  <a:srgbClr val="303030">
                    <a:lumMod val="95000"/>
                    <a:lumOff val="5000"/>
                  </a:srgbClr>
                </a:solidFill>
              </a:rPr>
              <a:t>plan </a:t>
            </a:r>
            <a:r>
              <a:rPr lang="en-US" sz="2000" dirty="0">
                <a:solidFill>
                  <a:srgbClr val="303030">
                    <a:lumMod val="95000"/>
                    <a:lumOff val="5000"/>
                  </a:srgbClr>
                </a:solidFill>
              </a:rPr>
              <a:t>for the school to improve student outcomes. </a:t>
            </a:r>
          </a:p>
          <a:p>
            <a:pPr lvl="0"/>
            <a:r>
              <a:rPr lang="en-US" sz="1400" dirty="0">
                <a:solidFill>
                  <a:srgbClr val="303030">
                    <a:lumMod val="95000"/>
                    <a:lumOff val="5000"/>
                  </a:srgbClr>
                </a:solidFill>
              </a:rPr>
              <a:t>Must be developed in partnership with stakeholders: principals, other school leaders, teachers, parents.</a:t>
            </a:r>
          </a:p>
          <a:p>
            <a:pPr lvl="0"/>
            <a:r>
              <a:rPr lang="en-US" sz="1400" dirty="0">
                <a:solidFill>
                  <a:srgbClr val="303030">
                    <a:lumMod val="95000"/>
                    <a:lumOff val="5000"/>
                  </a:srgbClr>
                </a:solidFill>
              </a:rPr>
              <a:t>Must be informed by all indicators in the state accountability system.</a:t>
            </a:r>
          </a:p>
          <a:p>
            <a:pPr lvl="0"/>
            <a:r>
              <a:rPr lang="en-US" sz="1400" dirty="0">
                <a:solidFill>
                  <a:srgbClr val="303030">
                    <a:lumMod val="95000"/>
                    <a:lumOff val="5000"/>
                  </a:srgbClr>
                </a:solidFill>
              </a:rPr>
              <a:t>Must be based on a school-level needs assessment.</a:t>
            </a:r>
          </a:p>
          <a:p>
            <a:pPr lvl="0"/>
            <a:r>
              <a:rPr lang="en-US" sz="1400" dirty="0">
                <a:solidFill>
                  <a:srgbClr val="303030">
                    <a:lumMod val="95000"/>
                    <a:lumOff val="5000"/>
                  </a:srgbClr>
                </a:solidFill>
              </a:rPr>
              <a:t>Must include evidence-based interventions.</a:t>
            </a:r>
          </a:p>
          <a:p>
            <a:pPr lvl="0"/>
            <a:r>
              <a:rPr lang="en-US" sz="1400" dirty="0">
                <a:solidFill>
                  <a:srgbClr val="303030">
                    <a:lumMod val="95000"/>
                    <a:lumOff val="5000"/>
                  </a:srgbClr>
                </a:solidFill>
              </a:rPr>
              <a:t>Must identify resource inequities.</a:t>
            </a:r>
          </a:p>
          <a:p>
            <a:pPr lvl="0"/>
            <a:r>
              <a:rPr lang="en-US" sz="1400" dirty="0">
                <a:solidFill>
                  <a:srgbClr val="303030">
                    <a:lumMod val="95000"/>
                    <a:lumOff val="5000"/>
                  </a:srgbClr>
                </a:solidFill>
              </a:rPr>
              <a:t>Approved by the school, the district, and the State.</a:t>
            </a:r>
          </a:p>
          <a:p>
            <a:pPr lvl="0"/>
            <a:r>
              <a:rPr lang="en-US" sz="1400" dirty="0">
                <a:solidFill>
                  <a:srgbClr val="303030">
                    <a:lumMod val="95000"/>
                    <a:lumOff val="5000"/>
                  </a:srgbClr>
                </a:solidFill>
              </a:rPr>
              <a:t>State will periodically monitor</a:t>
            </a:r>
            <a:r>
              <a:rPr lang="en-US" sz="1400" dirty="0" smtClean="0">
                <a:solidFill>
                  <a:srgbClr val="303030">
                    <a:lumMod val="95000"/>
                    <a:lumOff val="5000"/>
                  </a:srgbClr>
                </a:solidFill>
              </a:rPr>
              <a:t>.</a:t>
            </a:r>
          </a:p>
          <a:p>
            <a:pPr lvl="0"/>
            <a:r>
              <a:rPr lang="en-US" sz="1400" dirty="0" smtClean="0">
                <a:solidFill>
                  <a:srgbClr val="303030">
                    <a:lumMod val="95000"/>
                    <a:lumOff val="5000"/>
                  </a:srgbClr>
                </a:solidFill>
              </a:rPr>
              <a:t>Requires more rigorous State action if school does not improve within four years</a:t>
            </a:r>
            <a:endParaRPr lang="en-US" sz="1400" dirty="0">
              <a:solidFill>
                <a:srgbClr val="303030">
                  <a:lumMod val="95000"/>
                  <a:lumOff val="5000"/>
                </a:srgbClr>
              </a:solidFill>
            </a:endParaRPr>
          </a:p>
          <a:p>
            <a:endParaRPr lang="en-US" dirty="0"/>
          </a:p>
        </p:txBody>
      </p:sp>
      <p:sp>
        <p:nvSpPr>
          <p:cNvPr id="4" name="Content Placeholder 3"/>
          <p:cNvSpPr>
            <a:spLocks noGrp="1"/>
          </p:cNvSpPr>
          <p:nvPr>
            <p:ph sz="half" idx="2"/>
          </p:nvPr>
        </p:nvSpPr>
        <p:spPr>
          <a:xfrm>
            <a:off x="4648200" y="884238"/>
            <a:ext cx="4267200" cy="5140325"/>
          </a:xfrm>
        </p:spPr>
        <p:txBody>
          <a:bodyPr/>
          <a:lstStyle/>
          <a:p>
            <a:r>
              <a:rPr lang="en-US" sz="2000" dirty="0"/>
              <a:t>Every school identified by the State </a:t>
            </a:r>
            <a:r>
              <a:rPr lang="en-US" sz="2000" u="sng" dirty="0"/>
              <a:t>shall locally develop</a:t>
            </a:r>
            <a:r>
              <a:rPr lang="en-US" sz="2000" dirty="0"/>
              <a:t> and implement a </a:t>
            </a:r>
            <a:r>
              <a:rPr lang="en-US" sz="2000" b="1" dirty="0" smtClean="0"/>
              <a:t>Targeted Support </a:t>
            </a:r>
            <a:r>
              <a:rPr lang="en-US" sz="2000" b="1" dirty="0"/>
              <a:t>and </a:t>
            </a:r>
            <a:r>
              <a:rPr lang="en-US" sz="2000" b="1" dirty="0" smtClean="0"/>
              <a:t>Improvement </a:t>
            </a:r>
            <a:r>
              <a:rPr lang="en-US" sz="2000" b="1" dirty="0"/>
              <a:t>plan</a:t>
            </a:r>
            <a:r>
              <a:rPr lang="en-US" sz="2000" dirty="0"/>
              <a:t> for the school to improve student outcomes for each underperforming subgroup. </a:t>
            </a:r>
          </a:p>
          <a:p>
            <a:r>
              <a:rPr lang="en-US" sz="1400" dirty="0"/>
              <a:t>Must be developed in partnership with stakeholders: Principals, other school leaders, teachers, parents.</a:t>
            </a:r>
          </a:p>
          <a:p>
            <a:r>
              <a:rPr lang="en-US" sz="1400" dirty="0"/>
              <a:t>Must be informed by all indicators in the state accountability system.</a:t>
            </a:r>
          </a:p>
          <a:p>
            <a:r>
              <a:rPr lang="en-US" sz="1400" dirty="0"/>
              <a:t>Must include evidence-based interventions.</a:t>
            </a:r>
          </a:p>
          <a:p>
            <a:r>
              <a:rPr lang="en-US" sz="1400" dirty="0"/>
              <a:t>Must be approved by the </a:t>
            </a:r>
            <a:r>
              <a:rPr lang="en-US" sz="1400" dirty="0" smtClean="0"/>
              <a:t>district </a:t>
            </a:r>
            <a:r>
              <a:rPr lang="en-US" sz="1400" dirty="0"/>
              <a:t>prior to implementation.</a:t>
            </a:r>
          </a:p>
          <a:p>
            <a:r>
              <a:rPr lang="en-US" sz="1400" dirty="0"/>
              <a:t>State does not approve. </a:t>
            </a:r>
            <a:r>
              <a:rPr lang="en-US" sz="1400" dirty="0" smtClean="0"/>
              <a:t>District </a:t>
            </a:r>
            <a:r>
              <a:rPr lang="en-US" sz="1400" dirty="0"/>
              <a:t>monitors.</a:t>
            </a:r>
          </a:p>
          <a:p>
            <a:r>
              <a:rPr lang="en-US" sz="1400" dirty="0"/>
              <a:t>Results in additional action following unsuccessful implementation. </a:t>
            </a:r>
          </a:p>
          <a:p>
            <a:r>
              <a:rPr lang="en-US" sz="1400" dirty="0" smtClean="0"/>
              <a:t>District </a:t>
            </a:r>
            <a:r>
              <a:rPr lang="en-US" sz="1400" dirty="0"/>
              <a:t>may have to identify </a:t>
            </a:r>
            <a:r>
              <a:rPr lang="en-US" sz="1400" dirty="0" smtClean="0"/>
              <a:t>                                       resource </a:t>
            </a:r>
            <a:r>
              <a:rPr lang="en-US" sz="1400" dirty="0"/>
              <a:t>inequities</a:t>
            </a:r>
            <a:r>
              <a:rPr lang="en-US" sz="1400" dirty="0" smtClean="0"/>
              <a:t>.</a:t>
            </a:r>
          </a:p>
          <a:p>
            <a:r>
              <a:rPr lang="en-US" sz="1400" dirty="0" smtClean="0"/>
              <a:t>Requires more rigorous state action if school does not improve within                                                                       State determined # of years</a:t>
            </a:r>
            <a:endParaRPr lang="en-US" sz="1400" dirty="0"/>
          </a:p>
          <a:p>
            <a:endParaRPr lang="en-US" dirty="0"/>
          </a:p>
        </p:txBody>
      </p:sp>
    </p:spTree>
    <p:extLst>
      <p:ext uri="{BB962C8B-B14F-4D97-AF65-F5344CB8AC3E}">
        <p14:creationId xmlns:p14="http://schemas.microsoft.com/office/powerpoint/2010/main" val="2101722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543800" cy="808038"/>
          </a:xfrm>
        </p:spPr>
        <p:txBody>
          <a:bodyPr/>
          <a:lstStyle/>
          <a:p>
            <a:r>
              <a:rPr lang="en-US" dirty="0" smtClean="0"/>
              <a:t>School Improvement</a:t>
            </a:r>
            <a:endParaRPr lang="en-US" dirty="0"/>
          </a:p>
        </p:txBody>
      </p:sp>
      <p:sp>
        <p:nvSpPr>
          <p:cNvPr id="3" name="Content Placeholder 2"/>
          <p:cNvSpPr>
            <a:spLocks noGrp="1"/>
          </p:cNvSpPr>
          <p:nvPr>
            <p:ph sz="half" idx="1"/>
          </p:nvPr>
        </p:nvSpPr>
        <p:spPr>
          <a:xfrm>
            <a:off x="457200" y="1447800"/>
            <a:ext cx="4038600" cy="5140325"/>
          </a:xfrm>
        </p:spPr>
        <p:txBody>
          <a:bodyPr/>
          <a:lstStyle/>
          <a:p>
            <a:pPr lvl="0"/>
            <a:r>
              <a:rPr lang="en-US" sz="2400" dirty="0" smtClean="0">
                <a:solidFill>
                  <a:srgbClr val="303030">
                    <a:lumMod val="95000"/>
                    <a:lumOff val="5000"/>
                  </a:srgbClr>
                </a:solidFill>
              </a:rPr>
              <a:t>Districts may allow students in underperforming schools to transfer to another public school, if permitted by State</a:t>
            </a:r>
          </a:p>
          <a:p>
            <a:endParaRPr lang="en-US" sz="2400" dirty="0" smtClean="0"/>
          </a:p>
          <a:p>
            <a:r>
              <a:rPr lang="en-US" sz="2400" dirty="0" smtClean="0"/>
              <a:t>Secretary of Education may not prescribe specific supports or improvement plans/strategies.</a:t>
            </a:r>
            <a:endParaRPr lang="en-US" sz="2400" dirty="0"/>
          </a:p>
        </p:txBody>
      </p:sp>
      <p:sp>
        <p:nvSpPr>
          <p:cNvPr id="4" name="Content Placeholder 3"/>
          <p:cNvSpPr>
            <a:spLocks noGrp="1"/>
          </p:cNvSpPr>
          <p:nvPr>
            <p:ph sz="half" idx="2"/>
          </p:nvPr>
        </p:nvSpPr>
        <p:spPr>
          <a:xfrm>
            <a:off x="4648200" y="1457395"/>
            <a:ext cx="4038600" cy="5140325"/>
          </a:xfrm>
        </p:spPr>
        <p:txBody>
          <a:bodyPr/>
          <a:lstStyle/>
          <a:p>
            <a:r>
              <a:rPr lang="en-US" sz="2400" dirty="0" smtClean="0"/>
              <a:t>Districts must use evidence-based strategies for school improvement</a:t>
            </a:r>
          </a:p>
          <a:p>
            <a:endParaRPr lang="en-US" sz="2400" dirty="0" smtClean="0"/>
          </a:p>
          <a:p>
            <a:r>
              <a:rPr lang="en-US" sz="2400" dirty="0" smtClean="0"/>
              <a:t>State has authority to develop approved list of evidence-based improvement strategies</a:t>
            </a:r>
          </a:p>
          <a:p>
            <a:pPr marL="0" indent="0">
              <a:buNone/>
            </a:pPr>
            <a:endParaRPr lang="en-US" sz="2400" dirty="0"/>
          </a:p>
          <a:p>
            <a:endParaRPr lang="en-US" dirty="0"/>
          </a:p>
        </p:txBody>
      </p:sp>
    </p:spTree>
    <p:extLst>
      <p:ext uri="{BB962C8B-B14F-4D97-AF65-F5344CB8AC3E}">
        <p14:creationId xmlns:p14="http://schemas.microsoft.com/office/powerpoint/2010/main" val="583966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II</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Preparing, Training &amp; Recruiting Teachers, Principals or Other School Leaders</a:t>
            </a:r>
            <a:endParaRPr lang="en-US" dirty="0"/>
          </a:p>
        </p:txBody>
      </p:sp>
    </p:spTree>
    <p:extLst>
      <p:ext uri="{BB962C8B-B14F-4D97-AF65-F5344CB8AC3E}">
        <p14:creationId xmlns:p14="http://schemas.microsoft.com/office/powerpoint/2010/main" val="4261225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543800" cy="731838"/>
          </a:xfrm>
        </p:spPr>
        <p:txBody>
          <a:bodyPr/>
          <a:lstStyle/>
          <a:p>
            <a:r>
              <a:rPr lang="en-US" dirty="0" smtClean="0"/>
              <a:t>Teacher and Leader Programs </a:t>
            </a:r>
            <a:endParaRPr lang="en-US" dirty="0"/>
          </a:p>
        </p:txBody>
      </p:sp>
      <p:sp>
        <p:nvSpPr>
          <p:cNvPr id="3" name="Content Placeholder 2"/>
          <p:cNvSpPr>
            <a:spLocks noGrp="1"/>
          </p:cNvSpPr>
          <p:nvPr>
            <p:ph idx="1"/>
          </p:nvPr>
        </p:nvSpPr>
        <p:spPr>
          <a:xfrm>
            <a:off x="457200" y="1112838"/>
            <a:ext cx="8229600" cy="5018087"/>
          </a:xfrm>
        </p:spPr>
        <p:txBody>
          <a:bodyPr/>
          <a:lstStyle/>
          <a:p>
            <a:r>
              <a:rPr lang="en-US" sz="3200" dirty="0"/>
              <a:t>Heightened emphasis on principals &amp; other school </a:t>
            </a:r>
            <a:r>
              <a:rPr lang="en-US" sz="3200" dirty="0" smtClean="0"/>
              <a:t>leaders</a:t>
            </a:r>
            <a:endParaRPr lang="en-US" sz="3200" dirty="0"/>
          </a:p>
          <a:p>
            <a:r>
              <a:rPr lang="en-US" sz="3200" dirty="0"/>
              <a:t>Highly qualified teacher requirements are eliminated (NCLB</a:t>
            </a:r>
            <a:r>
              <a:rPr lang="en-US" sz="3200" dirty="0" smtClean="0"/>
              <a:t>)</a:t>
            </a:r>
          </a:p>
          <a:p>
            <a:pPr lvl="1"/>
            <a:r>
              <a:rPr lang="en-US" sz="2800" dirty="0" smtClean="0"/>
              <a:t>States must submit assurances that all teachers and paraprofessionals working in programs supported by Title I-A funds meet State certification/training requirements</a:t>
            </a:r>
          </a:p>
          <a:p>
            <a:pPr lvl="1"/>
            <a:r>
              <a:rPr lang="en-US" sz="2800" dirty="0" smtClean="0"/>
              <a:t>Title II funds can be used to reform State certification systems</a:t>
            </a:r>
            <a:endParaRPr lang="en-US" sz="2800" dirty="0"/>
          </a:p>
          <a:p>
            <a:pPr marL="0" indent="0">
              <a:buNone/>
            </a:pPr>
            <a:endParaRPr lang="en-US" dirty="0"/>
          </a:p>
        </p:txBody>
      </p:sp>
    </p:spTree>
    <p:extLst>
      <p:ext uri="{BB962C8B-B14F-4D97-AF65-F5344CB8AC3E}">
        <p14:creationId xmlns:p14="http://schemas.microsoft.com/office/powerpoint/2010/main" val="704058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543800" cy="655638"/>
          </a:xfrm>
        </p:spPr>
        <p:txBody>
          <a:bodyPr/>
          <a:lstStyle/>
          <a:p>
            <a:r>
              <a:rPr lang="en-US" dirty="0" smtClean="0"/>
              <a:t>Teacher and Leader Programs</a:t>
            </a:r>
            <a:endParaRPr lang="en-US" dirty="0"/>
          </a:p>
        </p:txBody>
      </p:sp>
      <p:sp>
        <p:nvSpPr>
          <p:cNvPr id="3" name="Content Placeholder 2"/>
          <p:cNvSpPr>
            <a:spLocks noGrp="1"/>
          </p:cNvSpPr>
          <p:nvPr>
            <p:ph idx="1"/>
          </p:nvPr>
        </p:nvSpPr>
        <p:spPr>
          <a:xfrm>
            <a:off x="457200" y="1143000"/>
            <a:ext cx="8229600" cy="4987925"/>
          </a:xfrm>
        </p:spPr>
        <p:txBody>
          <a:bodyPr/>
          <a:lstStyle/>
          <a:p>
            <a:r>
              <a:rPr lang="en-US" sz="2800" dirty="0" smtClean="0"/>
              <a:t>ESSA maintains “equitable distribution” requirements</a:t>
            </a:r>
          </a:p>
          <a:p>
            <a:r>
              <a:rPr lang="en-US" sz="2800" dirty="0" smtClean="0"/>
              <a:t>ESSA </a:t>
            </a:r>
            <a:r>
              <a:rPr lang="en-US" sz="2800" dirty="0"/>
              <a:t>Sec. 2002, §2103 (b)(3) – Optional: personalized, high-quality professional development</a:t>
            </a:r>
          </a:p>
          <a:p>
            <a:pPr lvl="1"/>
            <a:r>
              <a:rPr lang="en-US" dirty="0" smtClean="0"/>
              <a:t>Teacher </a:t>
            </a:r>
            <a:r>
              <a:rPr lang="en-US" dirty="0"/>
              <a:t>evaluation systems:</a:t>
            </a:r>
          </a:p>
          <a:p>
            <a:pPr lvl="2"/>
            <a:r>
              <a:rPr lang="en-US" sz="2400" dirty="0" smtClean="0"/>
              <a:t>Not required under Title II</a:t>
            </a:r>
            <a:endParaRPr lang="en-US" sz="2400" dirty="0"/>
          </a:p>
          <a:p>
            <a:pPr lvl="2"/>
            <a:r>
              <a:rPr lang="en-US" sz="2400" dirty="0"/>
              <a:t>Shall include multiple measures of educator </a:t>
            </a:r>
            <a:r>
              <a:rPr lang="en-US" sz="2400" dirty="0" smtClean="0"/>
              <a:t>performance</a:t>
            </a:r>
          </a:p>
          <a:p>
            <a:pPr lvl="1"/>
            <a:r>
              <a:rPr lang="en-US" dirty="0" smtClean="0"/>
              <a:t>If Title II funds are used to support or create district evaluation systems, they must be based “in part” on student achievement &amp; include multiple                                measures</a:t>
            </a:r>
          </a:p>
          <a:p>
            <a:pPr lvl="1"/>
            <a:r>
              <a:rPr lang="en-US" i="1" dirty="0" smtClean="0"/>
              <a:t>May </a:t>
            </a:r>
            <a:r>
              <a:rPr lang="en-US" dirty="0" smtClean="0"/>
              <a:t>include growth.</a:t>
            </a:r>
            <a:endParaRPr lang="en-US" i="1" dirty="0"/>
          </a:p>
        </p:txBody>
      </p:sp>
    </p:spTree>
    <p:extLst>
      <p:ext uri="{BB962C8B-B14F-4D97-AF65-F5344CB8AC3E}">
        <p14:creationId xmlns:p14="http://schemas.microsoft.com/office/powerpoint/2010/main" val="178609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4">
                <a:lumMod val="45000"/>
                <a:lumOff val="55000"/>
              </a:schemeClr>
            </a:gs>
            <a:gs pos="32000">
              <a:schemeClr val="accent4">
                <a:alpha val="48000"/>
                <a:lumMod val="0"/>
                <a:lumOff val="100000"/>
              </a:schemeClr>
            </a:gs>
            <a:gs pos="64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State Plan </a:t>
            </a:r>
          </a:p>
          <a:p>
            <a:pPr marL="457200" indent="-457200">
              <a:buFontTx/>
              <a:buChar char="-"/>
            </a:pPr>
            <a:r>
              <a:rPr lang="en-US" dirty="0" smtClean="0"/>
              <a:t>State Standards</a:t>
            </a:r>
          </a:p>
          <a:p>
            <a:pPr marL="457200" indent="-457200">
              <a:buFontTx/>
              <a:buChar char="-"/>
            </a:pPr>
            <a:r>
              <a:rPr lang="en-US" dirty="0" smtClean="0"/>
              <a:t>Assessments</a:t>
            </a:r>
          </a:p>
          <a:p>
            <a:pPr marL="457200" indent="-457200">
              <a:buFontTx/>
              <a:buChar char="-"/>
            </a:pPr>
            <a:r>
              <a:rPr lang="en-US" dirty="0" smtClean="0"/>
              <a:t>Accountability System</a:t>
            </a:r>
          </a:p>
          <a:p>
            <a:pPr marL="457200" indent="-457200">
              <a:buFontTx/>
              <a:buChar char="-"/>
            </a:pPr>
            <a:r>
              <a:rPr lang="en-US" dirty="0" smtClean="0"/>
              <a:t>Reporting </a:t>
            </a:r>
            <a:endParaRPr lang="en-US" dirty="0"/>
          </a:p>
        </p:txBody>
      </p:sp>
    </p:spTree>
    <p:extLst>
      <p:ext uri="{BB962C8B-B14F-4D97-AF65-F5344CB8AC3E}">
        <p14:creationId xmlns:p14="http://schemas.microsoft.com/office/powerpoint/2010/main" val="155734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08038"/>
          </a:xfrm>
        </p:spPr>
        <p:txBody>
          <a:bodyPr/>
          <a:lstStyle/>
          <a:p>
            <a:r>
              <a:rPr lang="en-US" dirty="0" smtClean="0"/>
              <a:t>Teacher and Leader Programs</a:t>
            </a:r>
            <a:endParaRPr lang="en-US" dirty="0"/>
          </a:p>
        </p:txBody>
      </p:sp>
      <p:sp>
        <p:nvSpPr>
          <p:cNvPr id="3" name="Content Placeholder 2"/>
          <p:cNvSpPr>
            <a:spLocks noGrp="1"/>
          </p:cNvSpPr>
          <p:nvPr>
            <p:ph idx="1"/>
          </p:nvPr>
        </p:nvSpPr>
        <p:spPr>
          <a:xfrm>
            <a:off x="457200" y="1112838"/>
            <a:ext cx="8229600" cy="5018087"/>
          </a:xfrm>
        </p:spPr>
        <p:txBody>
          <a:bodyPr/>
          <a:lstStyle/>
          <a:p>
            <a:r>
              <a:rPr lang="en-US" sz="2800" dirty="0" smtClean="0"/>
              <a:t>Definition of “professional development”  is broadened:</a:t>
            </a:r>
          </a:p>
          <a:p>
            <a:pPr lvl="1"/>
            <a:r>
              <a:rPr lang="en-US" sz="2400" dirty="0" smtClean="0"/>
              <a:t>Available to all staff, including paraprofessionals</a:t>
            </a:r>
          </a:p>
          <a:p>
            <a:pPr lvl="1"/>
            <a:r>
              <a:rPr lang="en-US" sz="2400" dirty="0" smtClean="0"/>
              <a:t>Component of broader school improvement plans</a:t>
            </a:r>
          </a:p>
          <a:p>
            <a:pPr lvl="1"/>
            <a:r>
              <a:rPr lang="en-US" sz="2400" dirty="0" smtClean="0"/>
              <a:t>Developed with educator input</a:t>
            </a:r>
          </a:p>
          <a:p>
            <a:pPr lvl="1"/>
            <a:r>
              <a:rPr lang="en-US" sz="2400" dirty="0" smtClean="0"/>
              <a:t>Data driven</a:t>
            </a:r>
          </a:p>
          <a:p>
            <a:pPr lvl="1"/>
            <a:r>
              <a:rPr lang="en-US" sz="2400" dirty="0" smtClean="0"/>
              <a:t>Regularly evaluated</a:t>
            </a:r>
          </a:p>
          <a:p>
            <a:r>
              <a:rPr lang="en-US" sz="2800" dirty="0" smtClean="0"/>
              <a:t>Title II professional development includes all teachers – in all subjects</a:t>
            </a:r>
          </a:p>
          <a:p>
            <a:pPr lvl="1"/>
            <a:r>
              <a:rPr lang="en-US" sz="2000" dirty="0" smtClean="0"/>
              <a:t>Previously limited to “core subjects”</a:t>
            </a:r>
          </a:p>
          <a:p>
            <a:r>
              <a:rPr lang="en-US" sz="2400" dirty="0" smtClean="0"/>
              <a:t>PD programs and activities must be “evidence based”</a:t>
            </a:r>
          </a:p>
          <a:p>
            <a:pPr lvl="1"/>
            <a:r>
              <a:rPr lang="en-US" sz="2000" dirty="0" smtClean="0"/>
              <a:t>Previously “scientifically based”</a:t>
            </a:r>
            <a:endParaRPr lang="en-US" sz="2000" dirty="0"/>
          </a:p>
          <a:p>
            <a:endParaRPr lang="en-US" dirty="0"/>
          </a:p>
        </p:txBody>
      </p:sp>
    </p:spTree>
    <p:extLst>
      <p:ext uri="{BB962C8B-B14F-4D97-AF65-F5344CB8AC3E}">
        <p14:creationId xmlns:p14="http://schemas.microsoft.com/office/powerpoint/2010/main" val="802369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08038"/>
          </a:xfrm>
        </p:spPr>
        <p:txBody>
          <a:bodyPr/>
          <a:lstStyle/>
          <a:p>
            <a:r>
              <a:rPr lang="en-US" dirty="0" smtClean="0"/>
              <a:t>Teacher and Leader Programs</a:t>
            </a:r>
            <a:endParaRPr lang="en-US" dirty="0"/>
          </a:p>
        </p:txBody>
      </p:sp>
      <p:sp>
        <p:nvSpPr>
          <p:cNvPr id="3" name="Content Placeholder 2"/>
          <p:cNvSpPr>
            <a:spLocks noGrp="1"/>
          </p:cNvSpPr>
          <p:nvPr>
            <p:ph idx="1"/>
          </p:nvPr>
        </p:nvSpPr>
        <p:spPr>
          <a:xfrm>
            <a:off x="457200" y="960438"/>
            <a:ext cx="8229600" cy="5170487"/>
          </a:xfrm>
        </p:spPr>
        <p:txBody>
          <a:bodyPr/>
          <a:lstStyle/>
          <a:p>
            <a:r>
              <a:rPr lang="en-US" sz="2800" dirty="0" smtClean="0"/>
              <a:t>Training </a:t>
            </a:r>
            <a:r>
              <a:rPr lang="en-US" sz="2800" dirty="0"/>
              <a:t>for teachers &amp; school leaders in:</a:t>
            </a:r>
          </a:p>
          <a:p>
            <a:pPr lvl="1"/>
            <a:r>
              <a:rPr lang="en-US" sz="2200" dirty="0"/>
              <a:t>Integrating education technology into the </a:t>
            </a:r>
            <a:r>
              <a:rPr lang="en-US" sz="2200" dirty="0" smtClean="0"/>
              <a:t>curriculum, </a:t>
            </a:r>
            <a:r>
              <a:rPr lang="en-US" sz="2200" dirty="0"/>
              <a:t>including copyright piracy</a:t>
            </a:r>
          </a:p>
          <a:p>
            <a:pPr lvl="1"/>
            <a:r>
              <a:rPr lang="en-US" sz="2200" dirty="0"/>
              <a:t>Using data to improve student achievement and ensuring that individual student privacy is protected per FERPA and state and local policies </a:t>
            </a:r>
            <a:endParaRPr lang="en-US" sz="2200" dirty="0" smtClean="0"/>
          </a:p>
          <a:p>
            <a:r>
              <a:rPr lang="en-US" sz="2800" dirty="0"/>
              <a:t>Other optional uses of funds:</a:t>
            </a:r>
          </a:p>
          <a:p>
            <a:pPr lvl="1"/>
            <a:r>
              <a:rPr lang="en-US" sz="2200" dirty="0" smtClean="0"/>
              <a:t>Selecting </a:t>
            </a:r>
            <a:r>
              <a:rPr lang="en-US" sz="2200" dirty="0"/>
              <a:t>&amp; implementing assessments</a:t>
            </a:r>
          </a:p>
          <a:p>
            <a:pPr lvl="1"/>
            <a:r>
              <a:rPr lang="en-US" sz="2200" dirty="0" smtClean="0"/>
              <a:t>Conducting </a:t>
            </a:r>
            <a:r>
              <a:rPr lang="en-US" sz="2200" dirty="0"/>
              <a:t>in-service training for school personnel</a:t>
            </a:r>
          </a:p>
          <a:p>
            <a:pPr lvl="1"/>
            <a:r>
              <a:rPr lang="en-US" sz="2200" dirty="0" smtClean="0"/>
              <a:t>Training </a:t>
            </a:r>
            <a:r>
              <a:rPr lang="en-US" sz="2200" dirty="0"/>
              <a:t>for all school personnel to prevent and recognize child sexual abuse</a:t>
            </a:r>
          </a:p>
          <a:p>
            <a:pPr lvl="1"/>
            <a:r>
              <a:rPr lang="en-US" sz="2200" dirty="0" smtClean="0"/>
              <a:t>Professional </a:t>
            </a:r>
            <a:r>
              <a:rPr lang="en-US" sz="2200" dirty="0"/>
              <a:t>development to integrate rigorous academic content, career and technical education and </a:t>
            </a:r>
            <a:r>
              <a:rPr lang="en-US" sz="2200" dirty="0" smtClean="0"/>
              <a:t>work-                                      based </a:t>
            </a:r>
            <a:r>
              <a:rPr lang="en-US" sz="2200" dirty="0"/>
              <a:t>learning  to </a:t>
            </a:r>
            <a:r>
              <a:rPr lang="en-US" sz="2200" dirty="0" smtClean="0"/>
              <a:t>prepare </a:t>
            </a:r>
            <a:r>
              <a:rPr lang="en-US" sz="2200" dirty="0"/>
              <a:t>students for </a:t>
            </a:r>
            <a:r>
              <a:rPr lang="en-US" sz="2200" dirty="0" smtClean="0"/>
              <a:t>post-                                             secondary </a:t>
            </a:r>
            <a:r>
              <a:rPr lang="en-US" sz="2200" dirty="0"/>
              <a:t>education &amp; the </a:t>
            </a:r>
            <a:r>
              <a:rPr lang="en-US" sz="2200" dirty="0" smtClean="0"/>
              <a:t>workforce</a:t>
            </a:r>
            <a:endParaRPr lang="en-US" sz="2200" dirty="0"/>
          </a:p>
          <a:p>
            <a:endParaRPr lang="en-US" sz="2800" dirty="0"/>
          </a:p>
          <a:p>
            <a:endParaRPr lang="en-US" dirty="0"/>
          </a:p>
        </p:txBody>
      </p:sp>
    </p:spTree>
    <p:extLst>
      <p:ext uri="{BB962C8B-B14F-4D97-AF65-F5344CB8AC3E}">
        <p14:creationId xmlns:p14="http://schemas.microsoft.com/office/powerpoint/2010/main" val="2639255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543800" cy="808038"/>
          </a:xfrm>
        </p:spPr>
        <p:txBody>
          <a:bodyPr/>
          <a:lstStyle/>
          <a:p>
            <a:r>
              <a:rPr lang="en-US" dirty="0" smtClean="0"/>
              <a:t>Teacher and Leader Programs</a:t>
            </a:r>
            <a:endParaRPr lang="en-US" dirty="0"/>
          </a:p>
        </p:txBody>
      </p:sp>
      <p:sp>
        <p:nvSpPr>
          <p:cNvPr id="3" name="Content Placeholder 2"/>
          <p:cNvSpPr>
            <a:spLocks noGrp="1"/>
          </p:cNvSpPr>
          <p:nvPr>
            <p:ph idx="1"/>
          </p:nvPr>
        </p:nvSpPr>
        <p:spPr/>
        <p:txBody>
          <a:bodyPr/>
          <a:lstStyle/>
          <a:p>
            <a:r>
              <a:rPr lang="en-US" dirty="0" smtClean="0"/>
              <a:t>New Teacher, Principal and School Leader “Academy” program</a:t>
            </a:r>
          </a:p>
          <a:p>
            <a:r>
              <a:rPr lang="en-US" dirty="0" smtClean="0"/>
              <a:t>“Teacher Residency Program”</a:t>
            </a:r>
          </a:p>
          <a:p>
            <a:r>
              <a:rPr lang="en-US" dirty="0" smtClean="0"/>
              <a:t>“School Leader Residency Program”</a:t>
            </a:r>
          </a:p>
          <a:p>
            <a:r>
              <a:rPr lang="en-US" dirty="0" smtClean="0"/>
              <a:t>Teacher Incentive Fund amended to include leaders</a:t>
            </a:r>
          </a:p>
          <a:p>
            <a:r>
              <a:rPr lang="en-US" dirty="0" smtClean="0"/>
              <a:t>Formula change, to be phased in over </a:t>
            </a:r>
            <a:r>
              <a:rPr lang="en-US" i="1" dirty="0" smtClean="0"/>
              <a:t>four years</a:t>
            </a:r>
          </a:p>
          <a:p>
            <a:pPr lvl="1"/>
            <a:r>
              <a:rPr lang="en-US" sz="2000" i="1" dirty="0" smtClean="0"/>
              <a:t>35% school age and 65% school age living in poverty</a:t>
            </a:r>
          </a:p>
          <a:p>
            <a:pPr lvl="1"/>
            <a:r>
              <a:rPr lang="en-US" sz="2000" i="1" dirty="0" smtClean="0"/>
              <a:t>20% school age and 80% school age living in poverty</a:t>
            </a:r>
            <a:endParaRPr lang="en-US" sz="2000" dirty="0" smtClean="0"/>
          </a:p>
          <a:p>
            <a:endParaRPr lang="en-US" sz="2000" dirty="0"/>
          </a:p>
        </p:txBody>
      </p:sp>
    </p:spTree>
    <p:extLst>
      <p:ext uri="{BB962C8B-B14F-4D97-AF65-F5344CB8AC3E}">
        <p14:creationId xmlns:p14="http://schemas.microsoft.com/office/powerpoint/2010/main" val="190994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III</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Language Instruction for English Learners and Immigrant Students</a:t>
            </a:r>
            <a:endParaRPr lang="en-US" dirty="0"/>
          </a:p>
        </p:txBody>
      </p:sp>
    </p:spTree>
    <p:extLst>
      <p:ext uri="{BB962C8B-B14F-4D97-AF65-F5344CB8AC3E}">
        <p14:creationId xmlns:p14="http://schemas.microsoft.com/office/powerpoint/2010/main" val="2130524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543800" cy="731838"/>
          </a:xfrm>
        </p:spPr>
        <p:txBody>
          <a:bodyPr/>
          <a:lstStyle/>
          <a:p>
            <a:r>
              <a:rPr lang="en-US" dirty="0" smtClean="0"/>
              <a:t>Instruction/Assessment  of EL’s </a:t>
            </a:r>
            <a:endParaRPr lang="en-US" dirty="0"/>
          </a:p>
        </p:txBody>
      </p:sp>
      <p:sp>
        <p:nvSpPr>
          <p:cNvPr id="3" name="Content Placeholder 2"/>
          <p:cNvSpPr>
            <a:spLocks noGrp="1"/>
          </p:cNvSpPr>
          <p:nvPr>
            <p:ph idx="1"/>
          </p:nvPr>
        </p:nvSpPr>
        <p:spPr>
          <a:xfrm>
            <a:off x="457200" y="1417638"/>
            <a:ext cx="8229600" cy="4713287"/>
          </a:xfrm>
        </p:spPr>
        <p:txBody>
          <a:bodyPr/>
          <a:lstStyle/>
          <a:p>
            <a:pPr>
              <a:buFont typeface="Wingdings" panose="05000000000000000000" pitchFamily="2" charset="2"/>
              <a:buChar char="§"/>
            </a:pPr>
            <a:r>
              <a:rPr lang="en-US" sz="2800" dirty="0" smtClean="0"/>
              <a:t>Accountability for the education of English learners (EL’s) eliminated from Title III</a:t>
            </a:r>
            <a:endParaRPr lang="en-US" sz="2400" dirty="0" smtClean="0"/>
          </a:p>
          <a:p>
            <a:pPr lvl="1">
              <a:buFont typeface="Wingdings" panose="05000000000000000000" pitchFamily="2" charset="2"/>
              <a:buChar char="§"/>
            </a:pPr>
            <a:r>
              <a:rPr lang="en-US" sz="2800" dirty="0" smtClean="0"/>
              <a:t>Requires </a:t>
            </a:r>
            <a:r>
              <a:rPr lang="en-US" sz="2800" dirty="0"/>
              <a:t>states to include </a:t>
            </a:r>
            <a:r>
              <a:rPr lang="en-US" sz="2800" dirty="0" smtClean="0"/>
              <a:t>EL proficiency </a:t>
            </a:r>
            <a:r>
              <a:rPr lang="en-US" sz="2800" dirty="0"/>
              <a:t>in accountability </a:t>
            </a:r>
            <a:r>
              <a:rPr lang="en-US" sz="2800" dirty="0" smtClean="0"/>
              <a:t>framework </a:t>
            </a:r>
            <a:r>
              <a:rPr lang="en-US" sz="2800" dirty="0"/>
              <a:t>under Title </a:t>
            </a:r>
            <a:r>
              <a:rPr lang="en-US" sz="2800" dirty="0" smtClean="0"/>
              <a:t>I</a:t>
            </a:r>
          </a:p>
          <a:p>
            <a:pPr lvl="1">
              <a:buFont typeface="Wingdings" panose="05000000000000000000" pitchFamily="2" charset="2"/>
              <a:buChar char="§"/>
            </a:pPr>
            <a:r>
              <a:rPr lang="en-US" sz="2800" dirty="0" smtClean="0"/>
              <a:t>Eliminates </a:t>
            </a:r>
            <a:r>
              <a:rPr lang="en-US" sz="2800" dirty="0"/>
              <a:t>Annual Measurable Achievement Objectives (AMAOs</a:t>
            </a:r>
            <a:r>
              <a:rPr lang="en-US" sz="2800" dirty="0" smtClean="0"/>
              <a:t>) and Annual Measureable Objectives (AMO’s)</a:t>
            </a:r>
          </a:p>
          <a:p>
            <a:pPr lvl="2">
              <a:buFont typeface="Wingdings" panose="05000000000000000000" pitchFamily="2" charset="2"/>
              <a:buChar char="§"/>
            </a:pPr>
            <a:r>
              <a:rPr lang="en-US" sz="2500" dirty="0" smtClean="0"/>
              <a:t>Eliminates requirements </a:t>
            </a:r>
            <a:r>
              <a:rPr lang="en-US" sz="2500" dirty="0"/>
              <a:t>for states to oversee improvement plans for school </a:t>
            </a:r>
            <a:r>
              <a:rPr lang="en-US" sz="2500" dirty="0" smtClean="0"/>
              <a:t>districts</a:t>
            </a:r>
          </a:p>
          <a:p>
            <a:pPr lvl="1">
              <a:buFont typeface="Wingdings" panose="05000000000000000000" pitchFamily="2" charset="2"/>
              <a:buChar char="§"/>
            </a:pPr>
            <a:r>
              <a:rPr lang="en-US" sz="2800" dirty="0" smtClean="0"/>
              <a:t>Provides </a:t>
            </a:r>
            <a:r>
              <a:rPr lang="en-US" sz="2800" dirty="0"/>
              <a:t>English Learners a higher profile in accountability </a:t>
            </a:r>
            <a:r>
              <a:rPr lang="en-US" sz="2800" dirty="0" smtClean="0"/>
              <a:t>systems.</a:t>
            </a:r>
          </a:p>
        </p:txBody>
      </p:sp>
    </p:spTree>
    <p:extLst>
      <p:ext uri="{BB962C8B-B14F-4D97-AF65-F5344CB8AC3E}">
        <p14:creationId xmlns:p14="http://schemas.microsoft.com/office/powerpoint/2010/main" val="3908986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Instruction/Assessment of EL’s</a:t>
            </a:r>
            <a:endParaRPr lang="en-US" dirty="0"/>
          </a:p>
        </p:txBody>
      </p:sp>
      <p:sp>
        <p:nvSpPr>
          <p:cNvPr id="3" name="Content Placeholder 2"/>
          <p:cNvSpPr>
            <a:spLocks noGrp="1"/>
          </p:cNvSpPr>
          <p:nvPr>
            <p:ph idx="1"/>
          </p:nvPr>
        </p:nvSpPr>
        <p:spPr>
          <a:xfrm>
            <a:off x="457200" y="1417638"/>
            <a:ext cx="8229600" cy="4606925"/>
          </a:xfrm>
        </p:spPr>
        <p:txBody>
          <a:bodyPr/>
          <a:lstStyle/>
          <a:p>
            <a:r>
              <a:rPr lang="en-US" sz="2800" dirty="0" smtClean="0"/>
              <a:t>States are required to develop and administer a uniform English language proficiency assessment</a:t>
            </a:r>
          </a:p>
          <a:p>
            <a:pPr lvl="1"/>
            <a:r>
              <a:rPr lang="en-US" sz="2400" dirty="0" smtClean="0"/>
              <a:t>Proficiency assessment administered statewide</a:t>
            </a:r>
          </a:p>
          <a:p>
            <a:pPr lvl="1"/>
            <a:r>
              <a:rPr lang="en-US" sz="2400" dirty="0" smtClean="0"/>
              <a:t>English language proficiency included in the State accountability system</a:t>
            </a:r>
            <a:endParaRPr lang="en-US" sz="2800" dirty="0"/>
          </a:p>
          <a:p>
            <a:r>
              <a:rPr lang="en-US" sz="2800" dirty="0"/>
              <a:t>Allows states to use the state share of Title III funds for bonuses to school districts with large gains in EL proficiency and academic achievement</a:t>
            </a:r>
            <a:r>
              <a:rPr lang="en-US" sz="2800" dirty="0" smtClean="0"/>
              <a:t>.</a:t>
            </a:r>
            <a:endParaRPr lang="en-US" sz="2800" dirty="0"/>
          </a:p>
          <a:p>
            <a:r>
              <a:rPr lang="en-US" sz="2800" dirty="0"/>
              <a:t>Title III funding is no longer connected to failure to meet Title III state level accountability </a:t>
            </a:r>
            <a:r>
              <a:rPr lang="en-US" sz="2800" dirty="0" smtClean="0"/>
              <a:t>                                     systems</a:t>
            </a:r>
            <a:r>
              <a:rPr lang="en-US" sz="2800" dirty="0"/>
              <a:t>.</a:t>
            </a:r>
          </a:p>
          <a:p>
            <a:endParaRPr lang="en-US" dirty="0"/>
          </a:p>
        </p:txBody>
      </p:sp>
    </p:spTree>
    <p:extLst>
      <p:ext uri="{BB962C8B-B14F-4D97-AF65-F5344CB8AC3E}">
        <p14:creationId xmlns:p14="http://schemas.microsoft.com/office/powerpoint/2010/main" val="1699919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IV</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21</a:t>
            </a:r>
            <a:r>
              <a:rPr lang="en-US" baseline="30000" dirty="0" smtClean="0"/>
              <a:t>st</a:t>
            </a:r>
            <a:r>
              <a:rPr lang="en-US" dirty="0" smtClean="0"/>
              <a:t> Century Schools</a:t>
            </a:r>
            <a:endParaRPr lang="en-US" dirty="0"/>
          </a:p>
        </p:txBody>
      </p:sp>
    </p:spTree>
    <p:extLst>
      <p:ext uri="{BB962C8B-B14F-4D97-AF65-F5344CB8AC3E}">
        <p14:creationId xmlns:p14="http://schemas.microsoft.com/office/powerpoint/2010/main" val="3226236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543800" cy="808038"/>
          </a:xfrm>
        </p:spPr>
        <p:txBody>
          <a:bodyPr/>
          <a:lstStyle/>
          <a:p>
            <a:r>
              <a:rPr lang="en-US" dirty="0" smtClean="0"/>
              <a:t>21</a:t>
            </a:r>
            <a:r>
              <a:rPr lang="en-US" baseline="30000" dirty="0" smtClean="0"/>
              <a:t>st</a:t>
            </a:r>
            <a:r>
              <a:rPr lang="en-US" dirty="0" smtClean="0"/>
              <a:t> Century School Program</a:t>
            </a:r>
            <a:endParaRPr lang="en-US" dirty="0"/>
          </a:p>
        </p:txBody>
      </p:sp>
      <p:sp>
        <p:nvSpPr>
          <p:cNvPr id="3" name="Content Placeholder 2"/>
          <p:cNvSpPr>
            <a:spLocks noGrp="1"/>
          </p:cNvSpPr>
          <p:nvPr>
            <p:ph idx="1"/>
          </p:nvPr>
        </p:nvSpPr>
        <p:spPr>
          <a:xfrm>
            <a:off x="457200" y="884238"/>
            <a:ext cx="8686800" cy="5246687"/>
          </a:xfrm>
        </p:spPr>
        <p:txBody>
          <a:bodyPr/>
          <a:lstStyle/>
          <a:p>
            <a:pPr>
              <a:buFont typeface="Wingdings" panose="05000000000000000000" pitchFamily="2" charset="2"/>
              <a:buChar char="§"/>
            </a:pPr>
            <a:r>
              <a:rPr lang="en-US" sz="2400" dirty="0"/>
              <a:t>Authorizes new </a:t>
            </a:r>
            <a:r>
              <a:rPr lang="en-US" sz="2400" dirty="0" smtClean="0"/>
              <a:t>flexible state grant program for a wide range of activities:</a:t>
            </a:r>
          </a:p>
          <a:p>
            <a:pPr lvl="1">
              <a:buFont typeface="Wingdings" panose="05000000000000000000" pitchFamily="2" charset="2"/>
              <a:buChar char="§"/>
            </a:pPr>
            <a:r>
              <a:rPr lang="en-US" sz="2000" dirty="0" smtClean="0"/>
              <a:t>“</a:t>
            </a:r>
            <a:r>
              <a:rPr lang="en-US" sz="2000" dirty="0"/>
              <a:t>Student Support and Academic Enrichment” </a:t>
            </a:r>
            <a:r>
              <a:rPr lang="en-US" sz="2000" dirty="0" smtClean="0"/>
              <a:t>state grants</a:t>
            </a:r>
          </a:p>
          <a:p>
            <a:pPr lvl="1">
              <a:buFont typeface="Wingdings" panose="05000000000000000000" pitchFamily="2" charset="2"/>
              <a:buChar char="§"/>
            </a:pPr>
            <a:r>
              <a:rPr lang="en-US" sz="2000" dirty="0"/>
              <a:t> $1.65 billion for </a:t>
            </a:r>
            <a:r>
              <a:rPr lang="en-US" sz="2000" dirty="0" smtClean="0"/>
              <a:t>FY17</a:t>
            </a:r>
          </a:p>
          <a:p>
            <a:pPr>
              <a:buFont typeface="Wingdings" panose="05000000000000000000" pitchFamily="2" charset="2"/>
              <a:buChar char="§"/>
            </a:pPr>
            <a:r>
              <a:rPr lang="en-US" sz="2400" dirty="0" smtClean="0"/>
              <a:t>Districts must complete a “needs assessment” every 3 years</a:t>
            </a:r>
          </a:p>
          <a:p>
            <a:pPr>
              <a:buFont typeface="Wingdings" panose="05000000000000000000" pitchFamily="2" charset="2"/>
              <a:buChar char="§"/>
            </a:pPr>
            <a:r>
              <a:rPr lang="en-US" sz="2400" dirty="0" smtClean="0"/>
              <a:t>Funds used </a:t>
            </a:r>
            <a:r>
              <a:rPr lang="en-US" sz="2400" dirty="0"/>
              <a:t>for </a:t>
            </a:r>
            <a:r>
              <a:rPr lang="en-US" sz="2400" dirty="0" smtClean="0"/>
              <a:t>activities that address:</a:t>
            </a:r>
          </a:p>
          <a:p>
            <a:pPr lvl="1">
              <a:buFont typeface="Wingdings" panose="05000000000000000000" pitchFamily="2" charset="2"/>
              <a:buChar char="§"/>
            </a:pPr>
            <a:r>
              <a:rPr lang="en-US" sz="2400" dirty="0" smtClean="0"/>
              <a:t>Access </a:t>
            </a:r>
            <a:r>
              <a:rPr lang="en-US" sz="2400" dirty="0"/>
              <a:t>to, and opportunities for, a well-rounded education for all </a:t>
            </a:r>
            <a:r>
              <a:rPr lang="en-US" sz="2400" dirty="0" smtClean="0"/>
              <a:t>students</a:t>
            </a:r>
          </a:p>
          <a:p>
            <a:pPr lvl="2">
              <a:buFont typeface="Wingdings" panose="05000000000000000000" pitchFamily="2" charset="2"/>
              <a:buChar char="§"/>
            </a:pPr>
            <a:r>
              <a:rPr lang="en-US" sz="2100" dirty="0" smtClean="0"/>
              <a:t>AP/IB fee reimbursement, STEM, arts, computer science </a:t>
            </a:r>
          </a:p>
          <a:p>
            <a:pPr lvl="1">
              <a:buFont typeface="Wingdings" panose="05000000000000000000" pitchFamily="2" charset="2"/>
              <a:buChar char="§"/>
            </a:pPr>
            <a:r>
              <a:rPr lang="en-US" sz="2400" dirty="0" smtClean="0"/>
              <a:t>School </a:t>
            </a:r>
            <a:r>
              <a:rPr lang="en-US" sz="2400" dirty="0"/>
              <a:t>conditions for student learning for healthy and safe </a:t>
            </a:r>
            <a:r>
              <a:rPr lang="en-US" sz="2400" dirty="0" smtClean="0"/>
              <a:t>environments</a:t>
            </a:r>
          </a:p>
          <a:p>
            <a:pPr lvl="2">
              <a:buFont typeface="Wingdings" panose="05000000000000000000" pitchFamily="2" charset="2"/>
              <a:buChar char="§"/>
            </a:pPr>
            <a:r>
              <a:rPr lang="en-US" sz="2100" dirty="0" smtClean="0"/>
              <a:t>Bullying and drug abuse prevention</a:t>
            </a:r>
          </a:p>
          <a:p>
            <a:pPr lvl="1">
              <a:buFont typeface="Wingdings" panose="05000000000000000000" pitchFamily="2" charset="2"/>
              <a:buChar char="§"/>
            </a:pPr>
            <a:r>
              <a:rPr lang="en-US" sz="2400" dirty="0" smtClean="0"/>
              <a:t>Access </a:t>
            </a:r>
            <a:r>
              <a:rPr lang="en-US" sz="2400" dirty="0"/>
              <a:t>to personalized learning experiences supported by technology and professional development for </a:t>
            </a:r>
            <a:r>
              <a:rPr lang="en-US" sz="2400" dirty="0" smtClean="0"/>
              <a:t>                                      effective </a:t>
            </a:r>
            <a:r>
              <a:rPr lang="en-US" sz="2400" dirty="0"/>
              <a:t>use of data and technology</a:t>
            </a:r>
          </a:p>
          <a:p>
            <a:pPr>
              <a:buFont typeface="Wingdings" panose="05000000000000000000" pitchFamily="2" charset="2"/>
              <a:buChar char="§"/>
            </a:pPr>
            <a:endParaRPr lang="en-US" sz="2800" dirty="0"/>
          </a:p>
        </p:txBody>
      </p:sp>
    </p:spTree>
    <p:extLst>
      <p:ext uri="{BB962C8B-B14F-4D97-AF65-F5344CB8AC3E}">
        <p14:creationId xmlns:p14="http://schemas.microsoft.com/office/powerpoint/2010/main" val="2413001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543800" cy="731838"/>
          </a:xfrm>
        </p:spPr>
        <p:txBody>
          <a:bodyPr/>
          <a:lstStyle/>
          <a:p>
            <a:r>
              <a:rPr lang="en-US" dirty="0" smtClean="0"/>
              <a:t>21</a:t>
            </a:r>
            <a:r>
              <a:rPr lang="en-US" baseline="30000" dirty="0" smtClean="0"/>
              <a:t>st</a:t>
            </a:r>
            <a:r>
              <a:rPr lang="en-US" dirty="0" smtClean="0"/>
              <a:t> Century School Program</a:t>
            </a:r>
            <a:endParaRPr lang="en-US" dirty="0"/>
          </a:p>
        </p:txBody>
      </p:sp>
      <p:sp>
        <p:nvSpPr>
          <p:cNvPr id="3" name="Content Placeholder 2"/>
          <p:cNvSpPr>
            <a:spLocks noGrp="1"/>
          </p:cNvSpPr>
          <p:nvPr>
            <p:ph idx="1"/>
          </p:nvPr>
        </p:nvSpPr>
        <p:spPr>
          <a:xfrm>
            <a:off x="457200" y="808038"/>
            <a:ext cx="8610600" cy="5021262"/>
          </a:xfrm>
        </p:spPr>
        <p:txBody>
          <a:bodyPr/>
          <a:lstStyle/>
          <a:p>
            <a:pPr>
              <a:buFont typeface="Wingdings" panose="05000000000000000000" pitchFamily="2" charset="2"/>
              <a:buChar char="§"/>
            </a:pPr>
            <a:r>
              <a:rPr lang="en-US" dirty="0" smtClean="0"/>
              <a:t>21</a:t>
            </a:r>
            <a:r>
              <a:rPr lang="en-US" baseline="30000" dirty="0" smtClean="0"/>
              <a:t>st</a:t>
            </a:r>
            <a:r>
              <a:rPr lang="en-US" dirty="0" smtClean="0"/>
              <a:t> Century Community Centers and Charter Schools Program are authorized as a stand alone programs</a:t>
            </a:r>
          </a:p>
          <a:p>
            <a:pPr lvl="1">
              <a:buFont typeface="Wingdings" panose="05000000000000000000" pitchFamily="2" charset="2"/>
              <a:buChar char="§"/>
            </a:pPr>
            <a:r>
              <a:rPr lang="en-US" dirty="0" smtClean="0"/>
              <a:t>Funds can support expanded learning programs</a:t>
            </a:r>
          </a:p>
          <a:p>
            <a:pPr>
              <a:buFont typeface="Wingdings" panose="05000000000000000000" pitchFamily="2" charset="2"/>
              <a:buChar char="§"/>
            </a:pPr>
            <a:r>
              <a:rPr lang="en-US" dirty="0"/>
              <a:t>Focuses on expanded learning time with options for states to dedicate funding to district                             and school </a:t>
            </a:r>
            <a:r>
              <a:rPr lang="en-US" dirty="0" smtClean="0"/>
              <a:t>programs</a:t>
            </a:r>
          </a:p>
          <a:p>
            <a:pPr>
              <a:buFont typeface="Wingdings" panose="05000000000000000000" pitchFamily="2" charset="2"/>
              <a:buChar char="§"/>
            </a:pPr>
            <a:r>
              <a:rPr lang="en-US" dirty="0" smtClean="0"/>
              <a:t>District(s</a:t>
            </a:r>
            <a:r>
              <a:rPr lang="en-US" dirty="0"/>
              <a:t>) must submit an application </a:t>
            </a:r>
            <a:r>
              <a:rPr lang="en-US" dirty="0" smtClean="0"/>
              <a:t>(and the needs assessment) </a:t>
            </a:r>
            <a:r>
              <a:rPr lang="en-US" dirty="0"/>
              <a:t>to qualify for “Student Support and Academic Enrichment” grant </a:t>
            </a:r>
            <a:r>
              <a:rPr lang="en-US" dirty="0" smtClean="0"/>
              <a:t>funds</a:t>
            </a:r>
            <a:endParaRPr lang="en-US" dirty="0"/>
          </a:p>
          <a:p>
            <a:pPr>
              <a:buFont typeface="Wingdings" panose="05000000000000000000" pitchFamily="2" charset="2"/>
              <a:buChar char="§"/>
            </a:pPr>
            <a:r>
              <a:rPr lang="en-US" dirty="0"/>
              <a:t>District grantees may not use more than </a:t>
            </a:r>
            <a:r>
              <a:rPr lang="en-US" dirty="0" smtClean="0"/>
              <a:t>             15</a:t>
            </a:r>
            <a:r>
              <a:rPr lang="en-US" dirty="0"/>
              <a:t>% of funds for technology </a:t>
            </a:r>
            <a:r>
              <a:rPr lang="en-US" dirty="0" smtClean="0"/>
              <a:t>infrastructure</a:t>
            </a:r>
            <a:endParaRPr lang="en-US" dirty="0"/>
          </a:p>
          <a:p>
            <a:pPr marL="0" indent="0">
              <a:buNone/>
            </a:pPr>
            <a:endParaRPr lang="en-US" dirty="0"/>
          </a:p>
        </p:txBody>
      </p:sp>
    </p:spTree>
    <p:extLst>
      <p:ext uri="{BB962C8B-B14F-4D97-AF65-F5344CB8AC3E}">
        <p14:creationId xmlns:p14="http://schemas.microsoft.com/office/powerpoint/2010/main" val="614824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414" y="304800"/>
            <a:ext cx="7543800" cy="731838"/>
          </a:xfrm>
        </p:spPr>
        <p:txBody>
          <a:bodyPr/>
          <a:lstStyle/>
          <a:p>
            <a:r>
              <a:rPr lang="en-US" dirty="0" smtClean="0"/>
              <a:t>21</a:t>
            </a:r>
            <a:r>
              <a:rPr lang="en-US" baseline="30000" dirty="0" smtClean="0"/>
              <a:t>st</a:t>
            </a:r>
            <a:r>
              <a:rPr lang="en-US" dirty="0" smtClean="0"/>
              <a:t> Century School Program</a:t>
            </a:r>
            <a:endParaRPr lang="en-US" dirty="0"/>
          </a:p>
        </p:txBody>
      </p:sp>
      <p:sp>
        <p:nvSpPr>
          <p:cNvPr id="3" name="Content Placeholder 2"/>
          <p:cNvSpPr>
            <a:spLocks noGrp="1"/>
          </p:cNvSpPr>
          <p:nvPr>
            <p:ph idx="1"/>
          </p:nvPr>
        </p:nvSpPr>
        <p:spPr>
          <a:xfrm>
            <a:off x="457200" y="1417638"/>
            <a:ext cx="8229600" cy="4411662"/>
          </a:xfrm>
        </p:spPr>
        <p:txBody>
          <a:bodyPr/>
          <a:lstStyle/>
          <a:p>
            <a:pPr>
              <a:buFont typeface="Wingdings" panose="05000000000000000000" pitchFamily="2" charset="2"/>
              <a:buChar char="§"/>
            </a:pPr>
            <a:r>
              <a:rPr lang="en-US" dirty="0" smtClean="0"/>
              <a:t>States are required to give priority to districts that serve students who primarily attend comprehensive support and improvement and targeted support and improvement schools </a:t>
            </a:r>
            <a:r>
              <a:rPr lang="en-US" i="1" dirty="0" smtClean="0"/>
              <a:t>and schools identified by district to need improvement/interventions</a:t>
            </a:r>
          </a:p>
          <a:p>
            <a:pPr>
              <a:buFont typeface="Wingdings" panose="05000000000000000000" pitchFamily="2" charset="2"/>
              <a:buChar char="§"/>
            </a:pPr>
            <a:r>
              <a:rPr lang="en-US" dirty="0" smtClean="0"/>
              <a:t>Priority to jointly submitted applications</a:t>
            </a:r>
          </a:p>
          <a:p>
            <a:pPr>
              <a:buFont typeface="Wingdings" panose="05000000000000000000" pitchFamily="2" charset="2"/>
              <a:buChar char="§"/>
            </a:pPr>
            <a:r>
              <a:rPr lang="en-US" dirty="0" smtClean="0"/>
              <a:t>States must determine % of funds held and activities they will support (Up to 7%) </a:t>
            </a:r>
            <a:endParaRPr lang="en-US" dirty="0"/>
          </a:p>
        </p:txBody>
      </p:sp>
    </p:spTree>
    <p:extLst>
      <p:ext uri="{BB962C8B-B14F-4D97-AF65-F5344CB8AC3E}">
        <p14:creationId xmlns:p14="http://schemas.microsoft.com/office/powerpoint/2010/main" val="267502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655638"/>
          </a:xfrm>
        </p:spPr>
        <p:txBody>
          <a:bodyPr/>
          <a:lstStyle/>
          <a:p>
            <a:r>
              <a:rPr lang="en-US" dirty="0" smtClean="0"/>
              <a:t>State Plan</a:t>
            </a:r>
            <a:endParaRPr lang="en-US" dirty="0"/>
          </a:p>
        </p:txBody>
      </p:sp>
      <p:sp>
        <p:nvSpPr>
          <p:cNvPr id="3" name="Content Placeholder 2"/>
          <p:cNvSpPr>
            <a:spLocks noGrp="1"/>
          </p:cNvSpPr>
          <p:nvPr>
            <p:ph idx="1"/>
          </p:nvPr>
        </p:nvSpPr>
        <p:spPr>
          <a:xfrm>
            <a:off x="457200" y="960438"/>
            <a:ext cx="8229600" cy="5745161"/>
          </a:xfrm>
        </p:spPr>
        <p:txBody>
          <a:bodyPr/>
          <a:lstStyle/>
          <a:p>
            <a:r>
              <a:rPr lang="en-US" sz="2600" dirty="0"/>
              <a:t>Plan must be developed </a:t>
            </a:r>
            <a:r>
              <a:rPr lang="en-US" sz="2600" u="sng" dirty="0"/>
              <a:t>“with timely and meaningful consultation”</a:t>
            </a:r>
            <a:r>
              <a:rPr lang="en-US" sz="2600" dirty="0"/>
              <a:t> with local education agencies . . . . Administrators, staff, paraprofessionals, support personnel. . . </a:t>
            </a:r>
            <a:endParaRPr lang="en-US" sz="2600" dirty="0" smtClean="0"/>
          </a:p>
          <a:p>
            <a:pPr lvl="1"/>
            <a:r>
              <a:rPr lang="en-US" sz="2000" dirty="0"/>
              <a:t>The State…shall provide an assurance that public comments were taken into account in the development of the State </a:t>
            </a:r>
            <a:r>
              <a:rPr lang="en-US" sz="2000" dirty="0" smtClean="0"/>
              <a:t>plan</a:t>
            </a:r>
            <a:endParaRPr lang="en-US" sz="2000" dirty="0"/>
          </a:p>
          <a:p>
            <a:r>
              <a:rPr lang="en-US" sz="2600" dirty="0"/>
              <a:t>Each State shall make the State plan available for public comment for a period of not less than 30 days…prior to submission to the Secretary for approval…</a:t>
            </a:r>
          </a:p>
          <a:p>
            <a:r>
              <a:rPr lang="en-US" sz="2600" dirty="0" smtClean="0"/>
              <a:t>State plan submission to ED for approval:</a:t>
            </a:r>
          </a:p>
          <a:p>
            <a:pPr lvl="1"/>
            <a:r>
              <a:rPr lang="en-US" sz="2000" dirty="0" smtClean="0"/>
              <a:t>Peer reviewed</a:t>
            </a:r>
          </a:p>
          <a:p>
            <a:pPr lvl="1"/>
            <a:r>
              <a:rPr lang="en-US" sz="2000" dirty="0" smtClean="0"/>
              <a:t>Secretarial/political appointee prohibition</a:t>
            </a:r>
          </a:p>
          <a:p>
            <a:pPr lvl="1"/>
            <a:r>
              <a:rPr lang="en-US" sz="2000" dirty="0" smtClean="0"/>
              <a:t>ED must take action on the application within 120 days </a:t>
            </a:r>
          </a:p>
          <a:p>
            <a:pPr lvl="1"/>
            <a:endParaRPr lang="en-US" sz="2000" dirty="0" smtClean="0"/>
          </a:p>
          <a:p>
            <a:pPr marL="344487" lvl="1" indent="0">
              <a:buNone/>
            </a:pPr>
            <a:endParaRPr lang="en-US" sz="2000" dirty="0"/>
          </a:p>
          <a:p>
            <a:endParaRPr lang="en-US" dirty="0"/>
          </a:p>
        </p:txBody>
      </p:sp>
    </p:spTree>
    <p:extLst>
      <p:ext uri="{BB962C8B-B14F-4D97-AF65-F5344CB8AC3E}">
        <p14:creationId xmlns:p14="http://schemas.microsoft.com/office/powerpoint/2010/main" val="3694639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VIII</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General Provisions</a:t>
            </a:r>
            <a:endParaRPr lang="en-US" dirty="0"/>
          </a:p>
        </p:txBody>
      </p:sp>
    </p:spTree>
    <p:extLst>
      <p:ext uri="{BB962C8B-B14F-4D97-AF65-F5344CB8AC3E}">
        <p14:creationId xmlns:p14="http://schemas.microsoft.com/office/powerpoint/2010/main" val="33620336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543800" cy="808038"/>
          </a:xfrm>
        </p:spPr>
        <p:txBody>
          <a:bodyPr/>
          <a:lstStyle/>
          <a:p>
            <a:r>
              <a:rPr lang="en-US" dirty="0" smtClean="0">
                <a:latin typeface="Gill Sans MT" panose="020B0502020104020203" pitchFamily="34" charset="0"/>
              </a:rPr>
              <a:t>§8541 Local Governance </a:t>
            </a:r>
            <a:endParaRPr lang="en-US" dirty="0"/>
          </a:p>
        </p:txBody>
      </p:sp>
      <p:sp>
        <p:nvSpPr>
          <p:cNvPr id="3" name="Content Placeholder 2"/>
          <p:cNvSpPr>
            <a:spLocks noGrp="1"/>
          </p:cNvSpPr>
          <p:nvPr>
            <p:ph idx="1"/>
          </p:nvPr>
        </p:nvSpPr>
        <p:spPr>
          <a:xfrm>
            <a:off x="457200" y="1295400"/>
            <a:ext cx="8229600" cy="4835525"/>
          </a:xfrm>
        </p:spPr>
        <p:txBody>
          <a:bodyPr/>
          <a:lstStyle/>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Sec. 8541 LOCAL GOVERNANCE</a:t>
            </a:r>
          </a:p>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(a) RULE OF CONSTRUCTION - Nothing in this Act shall be construed to allow the Secretary to:</a:t>
            </a:r>
          </a:p>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	(1) exercise any governance or authority over school 	administration, including development and expenditure of 	school budgets, unless otherwise authorized under this Act;</a:t>
            </a:r>
          </a:p>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	(2) issue regulation without first complying with rulemaking 	requirements of [the Administrative Procedures Act]; or</a:t>
            </a:r>
          </a:p>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	(3) issue any non-regulatory guidance without first, to the 	extent feasible, considering input from stakeholders.</a:t>
            </a:r>
          </a:p>
          <a:p>
            <a:pPr lvl="0" defTabSz="457200" eaLnBrk="1" fontAlgn="auto" hangingPunct="1">
              <a:spcAft>
                <a:spcPts val="0"/>
              </a:spcAft>
              <a:buClrTx/>
              <a:buSzTx/>
              <a:buFont typeface="Wingdings" panose="05000000000000000000" pitchFamily="2" charset="2"/>
              <a:buChar char="§"/>
            </a:pPr>
            <a:endParaRPr lang="en-US" sz="2400" kern="1200" dirty="0">
              <a:solidFill>
                <a:prstClr val="black"/>
              </a:solidFill>
              <a:latin typeface="Gill Sans MT" panose="020B0502020104020203" pitchFamily="34" charset="0"/>
              <a:ea typeface="+mn-ea"/>
              <a:cs typeface="Arial" panose="020B0604020202020204" pitchFamily="34" charset="0"/>
            </a:endParaRPr>
          </a:p>
          <a:p>
            <a:pPr marL="0" lvl="0" indent="0" defTabSz="457200" eaLnBrk="1" fontAlgn="auto" hangingPunct="1">
              <a:spcAft>
                <a:spcPts val="0"/>
              </a:spcAft>
              <a:buClrTx/>
              <a:buSzTx/>
              <a:buNone/>
            </a:pPr>
            <a:r>
              <a:rPr lang="en-US" sz="2400" kern="1200" dirty="0">
                <a:solidFill>
                  <a:prstClr val="black"/>
                </a:solidFill>
                <a:latin typeface="Gill Sans MT" panose="020B0502020104020203" pitchFamily="34" charset="0"/>
                <a:ea typeface="+mn-ea"/>
                <a:cs typeface="Arial" panose="020B0604020202020204" pitchFamily="34" charset="0"/>
              </a:rPr>
              <a:t>ESSA Sec. 8033, § 8541</a:t>
            </a:r>
          </a:p>
          <a:p>
            <a:endParaRPr lang="en-US" dirty="0"/>
          </a:p>
        </p:txBody>
      </p:sp>
    </p:spTree>
    <p:extLst>
      <p:ext uri="{BB962C8B-B14F-4D97-AF65-F5344CB8AC3E}">
        <p14:creationId xmlns:p14="http://schemas.microsoft.com/office/powerpoint/2010/main" val="1919599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1295400"/>
          </a:xfrm>
        </p:spPr>
        <p:txBody>
          <a:bodyPr/>
          <a:lstStyle/>
          <a:p>
            <a:r>
              <a:rPr lang="en-US" dirty="0" smtClean="0"/>
              <a:t>Prohibition on Aiding and Abetting Sexual Abuse</a:t>
            </a:r>
            <a:endParaRPr lang="en-US" dirty="0"/>
          </a:p>
        </p:txBody>
      </p:sp>
      <p:sp>
        <p:nvSpPr>
          <p:cNvPr id="3" name="Content Placeholder 2"/>
          <p:cNvSpPr>
            <a:spLocks noGrp="1"/>
          </p:cNvSpPr>
          <p:nvPr>
            <p:ph idx="1"/>
          </p:nvPr>
        </p:nvSpPr>
        <p:spPr>
          <a:xfrm>
            <a:off x="457200" y="1295400"/>
            <a:ext cx="8229600" cy="4411662"/>
          </a:xfrm>
        </p:spPr>
        <p:txBody>
          <a:bodyPr/>
          <a:lstStyle/>
          <a:p>
            <a:r>
              <a:rPr lang="en-US" sz="2400" dirty="0"/>
              <a:t> </a:t>
            </a:r>
            <a:r>
              <a:rPr lang="en-US" sz="2400" dirty="0" smtClean="0">
                <a:latin typeface="Gill Sans MT" panose="020B0502020104020203" pitchFamily="34" charset="0"/>
              </a:rPr>
              <a:t>§8546: </a:t>
            </a:r>
            <a:r>
              <a:rPr lang="en-US" sz="2400" dirty="0" smtClean="0"/>
              <a:t>A </a:t>
            </a:r>
            <a:r>
              <a:rPr lang="en-US" sz="2400" dirty="0"/>
              <a:t>school employee, contractor, or agent of </a:t>
            </a:r>
            <a:r>
              <a:rPr lang="en-US" sz="2400" dirty="0" smtClean="0"/>
              <a:t>an SEA or district is </a:t>
            </a:r>
            <a:r>
              <a:rPr lang="en-US" sz="2400" dirty="0"/>
              <a:t>prohibited from assisting another school employee, contractor or agent in obtaining a new job if that employee has knowledge of, or probable cause to believe, that the other employee engaged in sexual misconduct with a minor in violation of the law.</a:t>
            </a:r>
          </a:p>
          <a:p>
            <a:pPr lvl="1"/>
            <a:r>
              <a:rPr lang="en-US" sz="1600" dirty="0"/>
              <a:t>“Assisting” does not include the routine transmission of administrative and personnel files.</a:t>
            </a:r>
          </a:p>
          <a:p>
            <a:r>
              <a:rPr lang="en-US" sz="2400" dirty="0"/>
              <a:t> A State, </a:t>
            </a:r>
            <a:r>
              <a:rPr lang="en-US" sz="2400" dirty="0" smtClean="0"/>
              <a:t>SEA, or district receiving </a:t>
            </a:r>
            <a:r>
              <a:rPr lang="en-US" sz="2400" dirty="0"/>
              <a:t>federal funds must have laws, regulations, or policies that cover this “assistance” prohibition.</a:t>
            </a:r>
          </a:p>
          <a:p>
            <a:r>
              <a:rPr lang="en-US" sz="2400" dirty="0"/>
              <a:t>Exceptions: when the SEA or </a:t>
            </a:r>
            <a:r>
              <a:rPr lang="en-US" sz="2400" dirty="0" smtClean="0"/>
              <a:t>district </a:t>
            </a:r>
            <a:r>
              <a:rPr lang="en-US" sz="2400" dirty="0"/>
              <a:t>employee with probable cause would not be prohibited from “assisting” the other employee in obtaining a new job.</a:t>
            </a:r>
          </a:p>
          <a:p>
            <a:endParaRPr lang="en-US" dirty="0"/>
          </a:p>
        </p:txBody>
      </p:sp>
    </p:spTree>
    <p:extLst>
      <p:ext uri="{BB962C8B-B14F-4D97-AF65-F5344CB8AC3E}">
        <p14:creationId xmlns:p14="http://schemas.microsoft.com/office/powerpoint/2010/main" val="1618766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317" y="228600"/>
            <a:ext cx="7543800" cy="808038"/>
          </a:xfrm>
        </p:spPr>
        <p:txBody>
          <a:bodyPr/>
          <a:lstStyle/>
          <a:p>
            <a:r>
              <a:rPr lang="en-US" dirty="0" smtClean="0"/>
              <a:t>District/School Waiver Request</a:t>
            </a:r>
            <a:endParaRPr lang="en-US" dirty="0"/>
          </a:p>
        </p:txBody>
      </p:sp>
      <p:sp>
        <p:nvSpPr>
          <p:cNvPr id="3" name="Content Placeholder 2"/>
          <p:cNvSpPr>
            <a:spLocks noGrp="1"/>
          </p:cNvSpPr>
          <p:nvPr>
            <p:ph idx="1"/>
          </p:nvPr>
        </p:nvSpPr>
        <p:spPr>
          <a:xfrm>
            <a:off x="457200" y="1036638"/>
            <a:ext cx="8229600" cy="5094287"/>
          </a:xfrm>
        </p:spPr>
        <p:txBody>
          <a:bodyPr/>
          <a:lstStyle/>
          <a:p>
            <a:r>
              <a:rPr lang="en-US" dirty="0"/>
              <a:t> </a:t>
            </a:r>
            <a:r>
              <a:rPr lang="en-US" dirty="0" smtClean="0"/>
              <a:t>§8013 allows a district or a school, </a:t>
            </a:r>
            <a:r>
              <a:rPr lang="en-US" dirty="0"/>
              <a:t>through the </a:t>
            </a:r>
            <a:r>
              <a:rPr lang="en-US" dirty="0" smtClean="0"/>
              <a:t>State (Department/SEA), </a:t>
            </a:r>
            <a:r>
              <a:rPr lang="en-US" dirty="0"/>
              <a:t>to request a waiver of any statutory or regulatory requirement  of ESSA</a:t>
            </a:r>
            <a:r>
              <a:rPr lang="en-US" dirty="0" smtClean="0"/>
              <a:t>.</a:t>
            </a:r>
            <a:endParaRPr lang="en-US" dirty="0"/>
          </a:p>
          <a:p>
            <a:pPr lvl="1"/>
            <a:r>
              <a:rPr lang="en-US" dirty="0" smtClean="0"/>
              <a:t>District </a:t>
            </a:r>
            <a:r>
              <a:rPr lang="en-US" dirty="0"/>
              <a:t>submits a request to the </a:t>
            </a:r>
            <a:r>
              <a:rPr lang="en-US" dirty="0" smtClean="0"/>
              <a:t>State, </a:t>
            </a:r>
            <a:r>
              <a:rPr lang="en-US" dirty="0"/>
              <a:t>with specific information</a:t>
            </a:r>
          </a:p>
          <a:p>
            <a:pPr lvl="1"/>
            <a:r>
              <a:rPr lang="en-US" dirty="0" smtClean="0"/>
              <a:t>State </a:t>
            </a:r>
            <a:r>
              <a:rPr lang="en-US" dirty="0"/>
              <a:t>determines if waiver is appropriate</a:t>
            </a:r>
          </a:p>
          <a:p>
            <a:pPr lvl="1"/>
            <a:r>
              <a:rPr lang="en-US" dirty="0" smtClean="0"/>
              <a:t>State submits the request to </a:t>
            </a:r>
            <a:r>
              <a:rPr lang="en-US" dirty="0"/>
              <a:t>the Secretary of </a:t>
            </a:r>
            <a:r>
              <a:rPr lang="en-US" dirty="0" smtClean="0"/>
              <a:t>Education (ED)</a:t>
            </a:r>
            <a:endParaRPr lang="en-US" dirty="0"/>
          </a:p>
          <a:p>
            <a:pPr lvl="1"/>
            <a:r>
              <a:rPr lang="en-US" dirty="0" smtClean="0"/>
              <a:t>Specific timeline </a:t>
            </a:r>
            <a:r>
              <a:rPr lang="en-US" dirty="0"/>
              <a:t>for action/decision</a:t>
            </a:r>
          </a:p>
          <a:p>
            <a:endParaRPr lang="en-US" dirty="0"/>
          </a:p>
        </p:txBody>
      </p:sp>
    </p:spTree>
    <p:extLst>
      <p:ext uri="{BB962C8B-B14F-4D97-AF65-F5344CB8AC3E}">
        <p14:creationId xmlns:p14="http://schemas.microsoft.com/office/powerpoint/2010/main" val="3934211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382000" cy="1295400"/>
          </a:xfrm>
        </p:spPr>
        <p:txBody>
          <a:bodyPr/>
          <a:lstStyle/>
          <a:p>
            <a:r>
              <a:rPr lang="en-US" dirty="0" smtClean="0"/>
              <a:t>Participation by Private School Children/Teachers</a:t>
            </a:r>
            <a:endParaRPr lang="en-US" dirty="0"/>
          </a:p>
        </p:txBody>
      </p:sp>
      <p:sp>
        <p:nvSpPr>
          <p:cNvPr id="3" name="Content Placeholder 2"/>
          <p:cNvSpPr>
            <a:spLocks noGrp="1"/>
          </p:cNvSpPr>
          <p:nvPr>
            <p:ph idx="1"/>
          </p:nvPr>
        </p:nvSpPr>
        <p:spPr>
          <a:xfrm>
            <a:off x="457200" y="1524000"/>
            <a:ext cx="8610600" cy="4606925"/>
          </a:xfrm>
        </p:spPr>
        <p:txBody>
          <a:bodyPr/>
          <a:lstStyle/>
          <a:p>
            <a:r>
              <a:rPr lang="en-US" sz="2400" dirty="0" smtClean="0">
                <a:latin typeface="Gill Sans MT" panose="020B0502020104020203" pitchFamily="34" charset="0"/>
              </a:rPr>
              <a:t>§8501 </a:t>
            </a:r>
            <a:r>
              <a:rPr lang="en-US" sz="2400" dirty="0" smtClean="0"/>
              <a:t>maintains </a:t>
            </a:r>
            <a:r>
              <a:rPr lang="en-US" sz="2400" dirty="0"/>
              <a:t>provisions of NCLB that require equitable services to students in private schools, teachers, and other educational personnel. </a:t>
            </a:r>
          </a:p>
          <a:p>
            <a:r>
              <a:rPr lang="en-US" sz="2400" dirty="0"/>
              <a:t>Requires consultation with private school officials and any entity receiving federal financial assistance to provide educational services and other benefits to students attending private school.</a:t>
            </a:r>
          </a:p>
          <a:p>
            <a:r>
              <a:rPr lang="en-US" sz="2400" dirty="0"/>
              <a:t>“Equitable in comparison to services and other benefits of public school children, teachers and education personnel.”</a:t>
            </a:r>
          </a:p>
          <a:p>
            <a:r>
              <a:rPr lang="en-US" sz="2400" dirty="0"/>
              <a:t>Includes special education services</a:t>
            </a:r>
          </a:p>
          <a:p>
            <a:r>
              <a:rPr lang="en-US" sz="2400" dirty="0"/>
              <a:t>SEA is required to appoint an ombudsman to monitor and enforce </a:t>
            </a:r>
            <a:r>
              <a:rPr lang="en-US" sz="2400" dirty="0" smtClean="0"/>
              <a:t>provisions</a:t>
            </a:r>
          </a:p>
          <a:p>
            <a:r>
              <a:rPr lang="en-US" sz="2400" dirty="0" smtClean="0">
                <a:latin typeface="Gill Sans MT" panose="020B0502020104020203" pitchFamily="34" charset="0"/>
              </a:rPr>
              <a:t>§8017 Complaint procedures (ED)</a:t>
            </a:r>
            <a:endParaRPr lang="en-US" sz="2400" dirty="0"/>
          </a:p>
          <a:p>
            <a:endParaRPr lang="en-US" dirty="0"/>
          </a:p>
        </p:txBody>
      </p:sp>
    </p:spTree>
    <p:extLst>
      <p:ext uri="{BB962C8B-B14F-4D97-AF65-F5344CB8AC3E}">
        <p14:creationId xmlns:p14="http://schemas.microsoft.com/office/powerpoint/2010/main" val="4283317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808038"/>
          </a:xfrm>
        </p:spPr>
        <p:txBody>
          <a:bodyPr/>
          <a:lstStyle/>
          <a:p>
            <a:r>
              <a:rPr lang="en-US" dirty="0" smtClean="0"/>
              <a:t>General Information</a:t>
            </a:r>
            <a:endParaRPr lang="en-US" dirty="0"/>
          </a:p>
        </p:txBody>
      </p:sp>
      <p:sp>
        <p:nvSpPr>
          <p:cNvPr id="3" name="Content Placeholder 2"/>
          <p:cNvSpPr>
            <a:spLocks noGrp="1"/>
          </p:cNvSpPr>
          <p:nvPr>
            <p:ph idx="1"/>
          </p:nvPr>
        </p:nvSpPr>
        <p:spPr>
          <a:xfrm>
            <a:off x="457200" y="1143000"/>
            <a:ext cx="8153400" cy="4987925"/>
          </a:xfrm>
        </p:spPr>
        <p:txBody>
          <a:bodyPr/>
          <a:lstStyle/>
          <a:p>
            <a:pPr>
              <a:buFont typeface="Wingdings" panose="05000000000000000000" pitchFamily="2" charset="2"/>
              <a:buChar char="§"/>
            </a:pPr>
            <a:r>
              <a:rPr lang="en-US" sz="2400" b="1" dirty="0" smtClean="0"/>
              <a:t>§8036</a:t>
            </a:r>
            <a:r>
              <a:rPr lang="en-US" sz="2400" b="1" dirty="0"/>
              <a:t>: State control over state standards. </a:t>
            </a:r>
          </a:p>
          <a:p>
            <a:pPr lvl="1">
              <a:buFont typeface="Wingdings" panose="05000000000000000000" pitchFamily="2" charset="2"/>
              <a:buChar char="§"/>
            </a:pPr>
            <a:r>
              <a:rPr lang="en-US" sz="2000" dirty="0"/>
              <a:t>No officer or employee of the federal government shall directly or indirectly take any action against a state that exercises authority over standards. (Withdrawing from CCSS or otherwise revising standards.)</a:t>
            </a:r>
          </a:p>
          <a:p>
            <a:pPr>
              <a:buFont typeface="Wingdings" panose="05000000000000000000" pitchFamily="2" charset="2"/>
              <a:buChar char="§"/>
            </a:pPr>
            <a:endParaRPr lang="en-US" sz="2000" dirty="0"/>
          </a:p>
          <a:p>
            <a:pPr>
              <a:buFont typeface="Wingdings" panose="05000000000000000000" pitchFamily="2" charset="2"/>
              <a:buChar char="§"/>
            </a:pPr>
            <a:r>
              <a:rPr lang="en-US" sz="2400" b="1" dirty="0" smtClean="0"/>
              <a:t>§8526A</a:t>
            </a:r>
            <a:r>
              <a:rPr lang="en-US" sz="2400" b="1" dirty="0"/>
              <a:t>: Prohibition against federal mandates, direction or control.</a:t>
            </a:r>
          </a:p>
          <a:p>
            <a:pPr lvl="1">
              <a:buFont typeface="Wingdings" panose="05000000000000000000" pitchFamily="2" charset="2"/>
              <a:buChar char="§"/>
            </a:pPr>
            <a:r>
              <a:rPr lang="en-US" sz="2000" dirty="0"/>
              <a:t>No officer or employee of the federal government shall mandate, control, direction instructional content, academic standards and assessments, curricula, or program of instruction developed and implemented to meet the requirements of this Act. </a:t>
            </a:r>
          </a:p>
          <a:p>
            <a:pPr lvl="1">
              <a:buFont typeface="Wingdings" panose="05000000000000000000" pitchFamily="2" charset="2"/>
              <a:buChar char="§"/>
            </a:pPr>
            <a:r>
              <a:rPr lang="en-US" sz="2000" dirty="0"/>
              <a:t>No officer or employee of the federal government shall incentivize or condition the receipt of any grant on a state (or </a:t>
            </a:r>
            <a:r>
              <a:rPr lang="en-US" sz="2000" dirty="0" smtClean="0"/>
              <a:t>district’s</a:t>
            </a:r>
            <a:r>
              <a:rPr lang="en-US" sz="2000" dirty="0"/>
              <a:t>) </a:t>
            </a:r>
            <a:r>
              <a:rPr lang="en-US" sz="2000" dirty="0" smtClean="0"/>
              <a:t>                                           adoption </a:t>
            </a:r>
            <a:r>
              <a:rPr lang="en-US" sz="2000" dirty="0"/>
              <a:t>of certain standards and assessments, curricula, </a:t>
            </a:r>
            <a:r>
              <a:rPr lang="en-US" sz="2000" dirty="0" smtClean="0"/>
              <a:t>                                    instructional </a:t>
            </a:r>
            <a:r>
              <a:rPr lang="en-US" sz="2000" dirty="0"/>
              <a:t>content, </a:t>
            </a:r>
            <a:r>
              <a:rPr lang="en-US" sz="2000" dirty="0" err="1"/>
              <a:t>etc</a:t>
            </a:r>
            <a:r>
              <a:rPr lang="en-US" sz="2000" dirty="0"/>
              <a:t> . . . </a:t>
            </a:r>
          </a:p>
          <a:p>
            <a:endParaRPr lang="en-US" dirty="0"/>
          </a:p>
        </p:txBody>
      </p:sp>
    </p:spTree>
    <p:extLst>
      <p:ext uri="{BB962C8B-B14F-4D97-AF65-F5344CB8AC3E}">
        <p14:creationId xmlns:p14="http://schemas.microsoft.com/office/powerpoint/2010/main" val="4237752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IX	</a:t>
            </a:r>
            <a:endParaRPr lang="en-US" dirty="0"/>
          </a:p>
        </p:txBody>
      </p:sp>
      <p:sp>
        <p:nvSpPr>
          <p:cNvPr id="3" name="Subtitle 2"/>
          <p:cNvSpPr>
            <a:spLocks noGrp="1"/>
          </p:cNvSpPr>
          <p:nvPr>
            <p:ph type="subTitle" idx="1"/>
          </p:nvPr>
        </p:nvSpPr>
        <p:spPr/>
        <p:txBody>
          <a:bodyPr/>
          <a:lstStyle/>
          <a:p>
            <a:pPr marL="457200" indent="-457200">
              <a:buFontTx/>
              <a:buChar char="-"/>
            </a:pPr>
            <a:r>
              <a:rPr lang="en-US" dirty="0" smtClean="0"/>
              <a:t>Education for the Homeless and Other Laws </a:t>
            </a:r>
            <a:endParaRPr lang="en-US" dirty="0"/>
          </a:p>
        </p:txBody>
      </p:sp>
    </p:spTree>
    <p:extLst>
      <p:ext uri="{BB962C8B-B14F-4D97-AF65-F5344CB8AC3E}">
        <p14:creationId xmlns:p14="http://schemas.microsoft.com/office/powerpoint/2010/main" val="3047449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22" y="304800"/>
            <a:ext cx="7543800" cy="731838"/>
          </a:xfrm>
        </p:spPr>
        <p:txBody>
          <a:bodyPr/>
          <a:lstStyle/>
          <a:p>
            <a:r>
              <a:rPr lang="en-US" dirty="0" smtClean="0"/>
              <a:t>Students Who Are Homeless</a:t>
            </a:r>
            <a:endParaRPr lang="en-US" dirty="0"/>
          </a:p>
        </p:txBody>
      </p:sp>
      <p:sp>
        <p:nvSpPr>
          <p:cNvPr id="3" name="Content Placeholder 2"/>
          <p:cNvSpPr>
            <a:spLocks noGrp="1"/>
          </p:cNvSpPr>
          <p:nvPr>
            <p:ph idx="1"/>
          </p:nvPr>
        </p:nvSpPr>
        <p:spPr>
          <a:xfrm>
            <a:off x="457200" y="1219200"/>
            <a:ext cx="8153400" cy="4911725"/>
          </a:xfrm>
        </p:spPr>
        <p:txBody>
          <a:bodyPr/>
          <a:lstStyle/>
          <a:p>
            <a:pPr>
              <a:buFont typeface="Wingdings" panose="05000000000000000000" pitchFamily="2" charset="2"/>
              <a:buChar char="§"/>
            </a:pPr>
            <a:r>
              <a:rPr lang="en-US" sz="2800" dirty="0"/>
              <a:t>ESSA reauthorizes the McKinney-Vento Homeless Assistance Act for fiscal years 2017 through 2020</a:t>
            </a:r>
            <a:r>
              <a:rPr lang="en-US" sz="2800" dirty="0" smtClean="0"/>
              <a:t>.</a:t>
            </a:r>
          </a:p>
          <a:p>
            <a:pPr lvl="1">
              <a:buFont typeface="Wingdings" panose="05000000000000000000" pitchFamily="2" charset="2"/>
              <a:buChar char="§"/>
            </a:pPr>
            <a:r>
              <a:rPr lang="en-US" sz="2200" dirty="0" smtClean="0"/>
              <a:t>Expands availability and use of Title I-A funds</a:t>
            </a:r>
            <a:endParaRPr lang="en-US" sz="2200" dirty="0"/>
          </a:p>
          <a:p>
            <a:pPr>
              <a:buFont typeface="Wingdings" panose="05000000000000000000" pitchFamily="2" charset="2"/>
              <a:buChar char="§"/>
            </a:pPr>
            <a:r>
              <a:rPr lang="en-US" sz="2800" dirty="0"/>
              <a:t>ESSA’s amendments to McKinney-Vento involve changes to </a:t>
            </a:r>
            <a:r>
              <a:rPr lang="en-US" sz="2800" dirty="0" smtClean="0"/>
              <a:t>the State and district Title </a:t>
            </a:r>
            <a:r>
              <a:rPr lang="en-US" sz="2800" dirty="0"/>
              <a:t>I plans and other areas that focus on improving the identification of homeless children and youths</a:t>
            </a:r>
            <a:r>
              <a:rPr lang="en-US" sz="2800" dirty="0" smtClean="0"/>
              <a:t>.</a:t>
            </a:r>
          </a:p>
          <a:p>
            <a:pPr lvl="1">
              <a:buFont typeface="Wingdings" panose="05000000000000000000" pitchFamily="2" charset="2"/>
              <a:buChar char="§"/>
            </a:pPr>
            <a:r>
              <a:rPr lang="en-US" sz="2200" dirty="0" smtClean="0"/>
              <a:t>State Title 1 Plan must include description of how the State will provide support to districts in the identification, enrollment, attendance and school stability of homeless children and youth</a:t>
            </a:r>
          </a:p>
          <a:p>
            <a:pPr lvl="1">
              <a:buFont typeface="Wingdings" panose="05000000000000000000" pitchFamily="2" charset="2"/>
              <a:buChar char="§"/>
            </a:pPr>
            <a:r>
              <a:rPr lang="en-US" sz="2200" dirty="0" smtClean="0"/>
              <a:t>District plan must describe the services it will                               provide homeless children and youth to support                                    enrollment, attendance, and success, including                                     services w/ reservation funds</a:t>
            </a:r>
            <a:endParaRPr lang="en-US" sz="2200" dirty="0"/>
          </a:p>
          <a:p>
            <a:endParaRPr lang="en-US" dirty="0"/>
          </a:p>
        </p:txBody>
      </p:sp>
    </p:spTree>
    <p:extLst>
      <p:ext uri="{BB962C8B-B14F-4D97-AF65-F5344CB8AC3E}">
        <p14:creationId xmlns:p14="http://schemas.microsoft.com/office/powerpoint/2010/main" val="851595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731838"/>
          </a:xfrm>
        </p:spPr>
        <p:txBody>
          <a:bodyPr/>
          <a:lstStyle/>
          <a:p>
            <a:r>
              <a:rPr lang="en-US" dirty="0" smtClean="0"/>
              <a:t>Students Who Are Homeless</a:t>
            </a:r>
            <a:endParaRPr lang="en-US" dirty="0"/>
          </a:p>
        </p:txBody>
      </p:sp>
      <p:sp>
        <p:nvSpPr>
          <p:cNvPr id="3" name="Content Placeholder 2"/>
          <p:cNvSpPr>
            <a:spLocks noGrp="1"/>
          </p:cNvSpPr>
          <p:nvPr>
            <p:ph idx="1"/>
          </p:nvPr>
        </p:nvSpPr>
        <p:spPr>
          <a:xfrm>
            <a:off x="457200" y="1143000"/>
            <a:ext cx="8458200" cy="4987925"/>
          </a:xfrm>
        </p:spPr>
        <p:txBody>
          <a:bodyPr/>
          <a:lstStyle/>
          <a:p>
            <a:pPr>
              <a:buFont typeface="Wingdings" panose="05000000000000000000" pitchFamily="2" charset="2"/>
              <a:buChar char="§"/>
            </a:pPr>
            <a:r>
              <a:rPr lang="en-US" dirty="0" smtClean="0"/>
              <a:t>Specific duties for both State and local liaisons</a:t>
            </a:r>
          </a:p>
          <a:p>
            <a:pPr lvl="1">
              <a:buFont typeface="Wingdings" panose="05000000000000000000" pitchFamily="2" charset="2"/>
              <a:buChar char="§"/>
            </a:pPr>
            <a:r>
              <a:rPr lang="en-US" dirty="0" smtClean="0"/>
              <a:t>State coordinators conduct monitoring of districts</a:t>
            </a:r>
          </a:p>
          <a:p>
            <a:pPr>
              <a:buFont typeface="Wingdings" panose="05000000000000000000" pitchFamily="2" charset="2"/>
              <a:buChar char="§"/>
            </a:pPr>
            <a:r>
              <a:rPr lang="en-US" dirty="0" smtClean="0"/>
              <a:t>Improving processes (including professional development) for the State and district identification of eligible students</a:t>
            </a:r>
          </a:p>
          <a:p>
            <a:pPr>
              <a:buFont typeface="Wingdings" panose="05000000000000000000" pitchFamily="2" charset="2"/>
              <a:buChar char="§"/>
            </a:pPr>
            <a:r>
              <a:rPr lang="en-US" dirty="0" smtClean="0"/>
              <a:t>Requires fuller disclosure in State and district reports and information to the public </a:t>
            </a:r>
          </a:p>
          <a:p>
            <a:pPr>
              <a:buFont typeface="Wingdings" panose="05000000000000000000" pitchFamily="2" charset="2"/>
              <a:buChar char="§"/>
            </a:pPr>
            <a:r>
              <a:rPr lang="en-US" dirty="0" smtClean="0"/>
              <a:t>Include additional school personnel, outside agencies, and community organizations in collaborative efforts to support students. </a:t>
            </a:r>
          </a:p>
          <a:p>
            <a:pPr>
              <a:buFont typeface="Wingdings" panose="05000000000000000000" pitchFamily="2" charset="2"/>
              <a:buChar char="§"/>
            </a:pPr>
            <a:endParaRPr lang="en-US" dirty="0"/>
          </a:p>
          <a:p>
            <a:endParaRPr lang="en-US" dirty="0"/>
          </a:p>
        </p:txBody>
      </p:sp>
    </p:spTree>
    <p:extLst>
      <p:ext uri="{BB962C8B-B14F-4D97-AF65-F5344CB8AC3E}">
        <p14:creationId xmlns:p14="http://schemas.microsoft.com/office/powerpoint/2010/main" val="6634341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731838"/>
          </a:xfrm>
        </p:spPr>
        <p:txBody>
          <a:bodyPr/>
          <a:lstStyle/>
          <a:p>
            <a:r>
              <a:rPr lang="en-US" dirty="0" smtClean="0"/>
              <a:t>Students Who Are Homeless</a:t>
            </a:r>
            <a:endParaRPr lang="en-US" dirty="0"/>
          </a:p>
        </p:txBody>
      </p:sp>
      <p:sp>
        <p:nvSpPr>
          <p:cNvPr id="3" name="Content Placeholder 2"/>
          <p:cNvSpPr>
            <a:spLocks noGrp="1"/>
          </p:cNvSpPr>
          <p:nvPr>
            <p:ph idx="1"/>
          </p:nvPr>
        </p:nvSpPr>
        <p:spPr>
          <a:xfrm>
            <a:off x="457200" y="1143000"/>
            <a:ext cx="8458200" cy="4987925"/>
          </a:xfrm>
        </p:spPr>
        <p:txBody>
          <a:bodyPr/>
          <a:lstStyle/>
          <a:p>
            <a:pPr>
              <a:buFont typeface="Wingdings" panose="05000000000000000000" pitchFamily="2" charset="2"/>
              <a:buChar char="§"/>
            </a:pPr>
            <a:r>
              <a:rPr lang="en-US" dirty="0" smtClean="0"/>
              <a:t>In determining the school that is in the best interest of the student, the district must:</a:t>
            </a:r>
          </a:p>
          <a:p>
            <a:pPr lvl="1">
              <a:buFont typeface="Wingdings" panose="05000000000000000000" pitchFamily="2" charset="2"/>
              <a:buChar char="§"/>
            </a:pPr>
            <a:r>
              <a:rPr lang="en-US" dirty="0" smtClean="0"/>
              <a:t>Make a best interest determination: Presumption is staying in the school of origin</a:t>
            </a:r>
          </a:p>
          <a:p>
            <a:pPr lvl="1">
              <a:buFont typeface="Wingdings" panose="05000000000000000000" pitchFamily="2" charset="2"/>
              <a:buChar char="§"/>
            </a:pPr>
            <a:r>
              <a:rPr lang="en-US" dirty="0" smtClean="0"/>
              <a:t>Consider student factors (Ex: Impact of mobility)</a:t>
            </a:r>
          </a:p>
          <a:p>
            <a:pPr lvl="1">
              <a:buFont typeface="Wingdings" panose="05000000000000000000" pitchFamily="2" charset="2"/>
              <a:buChar char="§"/>
            </a:pPr>
            <a:r>
              <a:rPr lang="en-US" dirty="0" smtClean="0"/>
              <a:t>ESSA includes requirement to notify student in writing of ability to appeal decision</a:t>
            </a:r>
          </a:p>
          <a:p>
            <a:pPr>
              <a:buFont typeface="Wingdings" panose="05000000000000000000" pitchFamily="2" charset="2"/>
              <a:buChar char="§"/>
            </a:pPr>
            <a:r>
              <a:rPr lang="en-US" dirty="0" smtClean="0"/>
              <a:t>States must have procedures to identify and remove barriers that prevent homeless youth from receiving full credit for full or partial coursework satisfactorily completed</a:t>
            </a:r>
            <a:endParaRPr lang="en-US" dirty="0"/>
          </a:p>
        </p:txBody>
      </p:sp>
    </p:spTree>
    <p:extLst>
      <p:ext uri="{BB962C8B-B14F-4D97-AF65-F5344CB8AC3E}">
        <p14:creationId xmlns:p14="http://schemas.microsoft.com/office/powerpoint/2010/main" val="368043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655638"/>
          </a:xfrm>
        </p:spPr>
        <p:txBody>
          <a:bodyPr/>
          <a:lstStyle/>
          <a:p>
            <a:r>
              <a:rPr lang="en-US" dirty="0" smtClean="0"/>
              <a:t>State Plan</a:t>
            </a:r>
            <a:endParaRPr lang="en-US" dirty="0"/>
          </a:p>
        </p:txBody>
      </p:sp>
      <p:sp>
        <p:nvSpPr>
          <p:cNvPr id="3" name="Content Placeholder 2"/>
          <p:cNvSpPr>
            <a:spLocks noGrp="1"/>
          </p:cNvSpPr>
          <p:nvPr>
            <p:ph idx="1"/>
          </p:nvPr>
        </p:nvSpPr>
        <p:spPr>
          <a:xfrm>
            <a:off x="457200" y="960438"/>
            <a:ext cx="8610600" cy="5745161"/>
          </a:xfrm>
        </p:spPr>
        <p:txBody>
          <a:bodyPr/>
          <a:lstStyle/>
          <a:p>
            <a:r>
              <a:rPr lang="en-US" sz="2400" dirty="0" smtClean="0"/>
              <a:t>Secretarial disapproval of the State plan </a:t>
            </a:r>
          </a:p>
          <a:p>
            <a:pPr lvl="1"/>
            <a:r>
              <a:rPr lang="en-US" sz="2000" dirty="0" smtClean="0"/>
              <a:t>Plan fails to meet requirements of the law</a:t>
            </a:r>
          </a:p>
          <a:p>
            <a:pPr lvl="1"/>
            <a:r>
              <a:rPr lang="en-US" sz="2000" dirty="0" smtClean="0"/>
              <a:t>“Immediately” provides State, in writing, of the reason(s) for the disapproval</a:t>
            </a:r>
          </a:p>
          <a:p>
            <a:pPr lvl="1"/>
            <a:r>
              <a:rPr lang="en-US" sz="2000" dirty="0" smtClean="0"/>
              <a:t>Offers State opportunity to revise and resubmit</a:t>
            </a:r>
          </a:p>
          <a:p>
            <a:pPr lvl="1"/>
            <a:r>
              <a:rPr lang="en-US" sz="2000" dirty="0" smtClean="0"/>
              <a:t>Provides the State technical assistance, peer review comments, suggestions and/or recommendations, and an opportunity for a hearing</a:t>
            </a:r>
          </a:p>
          <a:p>
            <a:pPr lvl="1"/>
            <a:r>
              <a:rPr lang="en-US" sz="2000" dirty="0" smtClean="0"/>
              <a:t>May result in delay of implementation in new State plan</a:t>
            </a:r>
            <a:endParaRPr lang="en-US" sz="2400" dirty="0" smtClean="0"/>
          </a:p>
          <a:p>
            <a:r>
              <a:rPr lang="en-US" sz="2400" dirty="0" smtClean="0"/>
              <a:t>New </a:t>
            </a:r>
            <a:r>
              <a:rPr lang="en-US" sz="2400" dirty="0"/>
              <a:t>State Plan, once approved, will become effective in the 2017-2018 school </a:t>
            </a:r>
            <a:r>
              <a:rPr lang="en-US" sz="2400" dirty="0" smtClean="0"/>
              <a:t>year</a:t>
            </a:r>
          </a:p>
          <a:p>
            <a:r>
              <a:rPr lang="en-US" sz="2400" dirty="0"/>
              <a:t>ED Has Announced Two Application Periods for States:</a:t>
            </a:r>
          </a:p>
          <a:p>
            <a:pPr lvl="1"/>
            <a:r>
              <a:rPr lang="en-US" sz="2000" dirty="0"/>
              <a:t>March 6, 2017</a:t>
            </a:r>
          </a:p>
          <a:p>
            <a:pPr lvl="1"/>
            <a:r>
              <a:rPr lang="en-US" sz="2000" dirty="0"/>
              <a:t>July 5, </a:t>
            </a:r>
            <a:r>
              <a:rPr lang="en-US" sz="2000" dirty="0" smtClean="0"/>
              <a:t>2017</a:t>
            </a:r>
            <a:endParaRPr lang="en-US" sz="2400" dirty="0" smtClean="0"/>
          </a:p>
          <a:p>
            <a:r>
              <a:rPr lang="en-US" sz="2400" dirty="0" smtClean="0"/>
              <a:t>Secretary may withhold funds until requirements                                are met</a:t>
            </a:r>
          </a:p>
          <a:p>
            <a:pPr lvl="1"/>
            <a:endParaRPr lang="en-US" sz="2000" dirty="0" smtClean="0"/>
          </a:p>
          <a:p>
            <a:pPr marL="344487" lvl="1" indent="0">
              <a:buNone/>
            </a:pPr>
            <a:endParaRPr lang="en-US" sz="2000" dirty="0"/>
          </a:p>
          <a:p>
            <a:endParaRPr lang="en-US" dirty="0"/>
          </a:p>
        </p:txBody>
      </p:sp>
    </p:spTree>
    <p:extLst>
      <p:ext uri="{BB962C8B-B14F-4D97-AF65-F5344CB8AC3E}">
        <p14:creationId xmlns:p14="http://schemas.microsoft.com/office/powerpoint/2010/main" val="2090860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808038"/>
          </a:xfrm>
        </p:spPr>
        <p:txBody>
          <a:bodyPr/>
          <a:lstStyle/>
          <a:p>
            <a:r>
              <a:rPr lang="en-US" dirty="0" smtClean="0"/>
              <a:t>Students in Foster Care</a:t>
            </a:r>
            <a:endParaRPr lang="en-US" dirty="0"/>
          </a:p>
        </p:txBody>
      </p:sp>
      <p:sp>
        <p:nvSpPr>
          <p:cNvPr id="3" name="Content Placeholder 2"/>
          <p:cNvSpPr>
            <a:spLocks noGrp="1"/>
          </p:cNvSpPr>
          <p:nvPr>
            <p:ph idx="1"/>
          </p:nvPr>
        </p:nvSpPr>
        <p:spPr>
          <a:xfrm>
            <a:off x="304800" y="1066800"/>
            <a:ext cx="8610600" cy="5292725"/>
          </a:xfrm>
        </p:spPr>
        <p:txBody>
          <a:bodyPr/>
          <a:lstStyle/>
          <a:p>
            <a:r>
              <a:rPr lang="en-US" dirty="0" smtClean="0"/>
              <a:t>Core protections for stability and school </a:t>
            </a:r>
          </a:p>
          <a:p>
            <a:pPr lvl="1"/>
            <a:r>
              <a:rPr lang="en-US" dirty="0" smtClean="0"/>
              <a:t>Provisions to improve educational stability of students in foster care and track the academic progress of students</a:t>
            </a:r>
          </a:p>
          <a:p>
            <a:r>
              <a:rPr lang="en-US" dirty="0" smtClean="0"/>
              <a:t>Districts are required to work with state and local child welfare agencies on local procedures for transportation</a:t>
            </a:r>
          </a:p>
          <a:p>
            <a:r>
              <a:rPr lang="en-US" dirty="0" smtClean="0"/>
              <a:t>Districts </a:t>
            </a:r>
            <a:r>
              <a:rPr lang="en-US" dirty="0"/>
              <a:t>required to submit an assurance to the SEA that it has implemented procedures/policies on transportation of students in foster care</a:t>
            </a:r>
          </a:p>
          <a:p>
            <a:pPr lvl="1"/>
            <a:r>
              <a:rPr lang="en-US" dirty="0"/>
              <a:t>Student must promptly </a:t>
            </a:r>
            <a:r>
              <a:rPr lang="en-US" dirty="0" smtClean="0"/>
              <a:t>receive transportation (in a cost effective manner) to </a:t>
            </a:r>
            <a:r>
              <a:rPr lang="en-US" dirty="0"/>
              <a:t>school of origin</a:t>
            </a:r>
          </a:p>
          <a:p>
            <a:endParaRPr lang="en-US" dirty="0"/>
          </a:p>
          <a:p>
            <a:endParaRPr lang="en-US" dirty="0" smtClean="0"/>
          </a:p>
        </p:txBody>
      </p:sp>
    </p:spTree>
    <p:extLst>
      <p:ext uri="{BB962C8B-B14F-4D97-AF65-F5344CB8AC3E}">
        <p14:creationId xmlns:p14="http://schemas.microsoft.com/office/powerpoint/2010/main" val="39051365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808038"/>
          </a:xfrm>
        </p:spPr>
        <p:txBody>
          <a:bodyPr/>
          <a:lstStyle/>
          <a:p>
            <a:r>
              <a:rPr lang="en-US" dirty="0" smtClean="0"/>
              <a:t>Students in Foster Care</a:t>
            </a:r>
            <a:endParaRPr lang="en-US" dirty="0"/>
          </a:p>
        </p:txBody>
      </p:sp>
      <p:sp>
        <p:nvSpPr>
          <p:cNvPr id="3" name="Content Placeholder 2"/>
          <p:cNvSpPr>
            <a:spLocks noGrp="1"/>
          </p:cNvSpPr>
          <p:nvPr>
            <p:ph idx="1"/>
          </p:nvPr>
        </p:nvSpPr>
        <p:spPr>
          <a:xfrm>
            <a:off x="457200" y="960438"/>
            <a:ext cx="8229600" cy="5170487"/>
          </a:xfrm>
        </p:spPr>
        <p:txBody>
          <a:bodyPr/>
          <a:lstStyle/>
          <a:p>
            <a:pPr lvl="2"/>
            <a:r>
              <a:rPr lang="en-US" dirty="0"/>
              <a:t>If there are additional costs </a:t>
            </a:r>
            <a:r>
              <a:rPr lang="en-US" dirty="0" smtClean="0"/>
              <a:t>involved </a:t>
            </a:r>
            <a:r>
              <a:rPr lang="en-US" dirty="0"/>
              <a:t>in providing transportation to allow student to attend school of origin, the District will provide transportation IF: </a:t>
            </a:r>
            <a:endParaRPr lang="en-US" dirty="0" smtClean="0"/>
          </a:p>
          <a:p>
            <a:pPr lvl="3"/>
            <a:r>
              <a:rPr lang="en-US" dirty="0" smtClean="0"/>
              <a:t>the </a:t>
            </a:r>
            <a:r>
              <a:rPr lang="en-US" dirty="0"/>
              <a:t>local child welfare agency agrees to reimburse the local </a:t>
            </a:r>
            <a:r>
              <a:rPr lang="en-US" dirty="0" smtClean="0"/>
              <a:t>district for </a:t>
            </a:r>
            <a:r>
              <a:rPr lang="en-US" dirty="0"/>
              <a:t>the cost of such </a:t>
            </a:r>
            <a:r>
              <a:rPr lang="en-US" dirty="0" smtClean="0"/>
              <a:t>transportation;</a:t>
            </a:r>
          </a:p>
          <a:p>
            <a:pPr lvl="3"/>
            <a:r>
              <a:rPr lang="en-US" dirty="0" smtClean="0"/>
              <a:t>the district agrees </a:t>
            </a:r>
            <a:r>
              <a:rPr lang="en-US" dirty="0"/>
              <a:t>to pay for the cost of such transportation; </a:t>
            </a:r>
            <a:r>
              <a:rPr lang="en-US" u="sng" dirty="0" smtClean="0"/>
              <a:t>or</a:t>
            </a:r>
          </a:p>
          <a:p>
            <a:pPr lvl="3"/>
            <a:r>
              <a:rPr lang="en-US" dirty="0" smtClean="0"/>
              <a:t>the district and </a:t>
            </a:r>
            <a:r>
              <a:rPr lang="en-US" dirty="0"/>
              <a:t>the local child welfare agency agree to share the cost of such </a:t>
            </a:r>
            <a:r>
              <a:rPr lang="en-US" dirty="0" smtClean="0"/>
              <a:t>transportation.</a:t>
            </a:r>
          </a:p>
          <a:p>
            <a:r>
              <a:rPr lang="en-US" dirty="0" smtClean="0"/>
              <a:t>Transportation requirements apply until the end of the academic year in which student moves into permanent housing.</a:t>
            </a:r>
          </a:p>
          <a:p>
            <a:r>
              <a:rPr lang="en-US" dirty="0"/>
              <a:t>ESSA removes “awaiting foster care placement” from the definition of homelessness</a:t>
            </a:r>
          </a:p>
          <a:p>
            <a:pPr marL="0" indent="0">
              <a:buNone/>
            </a:pP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8913463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5815" y="1772815"/>
            <a:ext cx="5904657" cy="2646785"/>
          </a:xfrm>
        </p:spPr>
        <p:txBody>
          <a:bodyPr/>
          <a:lstStyle/>
          <a:p>
            <a:r>
              <a:rPr lang="en-US" dirty="0" smtClean="0"/>
              <a:t>Transition Information </a:t>
            </a:r>
            <a:endParaRPr lang="en-US" dirty="0"/>
          </a:p>
        </p:txBody>
      </p:sp>
    </p:spTree>
    <p:extLst>
      <p:ext uri="{BB962C8B-B14F-4D97-AF65-F5344CB8AC3E}">
        <p14:creationId xmlns:p14="http://schemas.microsoft.com/office/powerpoint/2010/main" val="19904578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Implementation of ESSA: 2017-2018 School Year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9063423"/>
              </p:ext>
            </p:extLst>
          </p:nvPr>
        </p:nvGraphicFramePr>
        <p:xfrm>
          <a:off x="457200" y="1719263"/>
          <a:ext cx="8229600" cy="441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Arrow Connector 4"/>
          <p:cNvCxnSpPr>
            <a:endCxn id="6" idx="0"/>
          </p:cNvCxnSpPr>
          <p:nvPr/>
        </p:nvCxnSpPr>
        <p:spPr bwMode="auto">
          <a:xfrm flipH="1">
            <a:off x="3490291" y="4953000"/>
            <a:ext cx="14909" cy="106452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6" name="TextBox 5"/>
          <p:cNvSpPr txBox="1"/>
          <p:nvPr/>
        </p:nvSpPr>
        <p:spPr>
          <a:xfrm>
            <a:off x="2385391" y="6017523"/>
            <a:ext cx="2209800" cy="830997"/>
          </a:xfrm>
          <a:prstGeom prst="rect">
            <a:avLst/>
          </a:prstGeom>
          <a:noFill/>
        </p:spPr>
        <p:txBody>
          <a:bodyPr wrap="square" rtlCol="0">
            <a:spAutoFit/>
          </a:bodyPr>
          <a:lstStyle/>
          <a:p>
            <a:pPr algn="ctr"/>
            <a:r>
              <a:rPr lang="en-US" dirty="0" smtClean="0">
                <a:latin typeface="+mj-lt"/>
              </a:rPr>
              <a:t>Where we are now</a:t>
            </a:r>
            <a:endParaRPr lang="en-US" dirty="0">
              <a:latin typeface="+mj-lt"/>
            </a:endParaRPr>
          </a:p>
        </p:txBody>
      </p:sp>
    </p:spTree>
    <p:extLst>
      <p:ext uri="{BB962C8B-B14F-4D97-AF65-F5344CB8AC3E}">
        <p14:creationId xmlns:p14="http://schemas.microsoft.com/office/powerpoint/2010/main" val="38988225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304800"/>
            <a:ext cx="7543800" cy="731838"/>
          </a:xfrm>
        </p:spPr>
        <p:txBody>
          <a:bodyPr/>
          <a:lstStyle/>
          <a:p>
            <a:r>
              <a:rPr lang="en-US" dirty="0" smtClean="0"/>
              <a:t>Transition Overview	</a:t>
            </a:r>
            <a:endParaRPr lang="en-US" dirty="0"/>
          </a:p>
        </p:txBody>
      </p:sp>
      <p:sp>
        <p:nvSpPr>
          <p:cNvPr id="3" name="Content Placeholder 2"/>
          <p:cNvSpPr>
            <a:spLocks noGrp="1"/>
          </p:cNvSpPr>
          <p:nvPr>
            <p:ph idx="1"/>
          </p:nvPr>
        </p:nvSpPr>
        <p:spPr>
          <a:xfrm>
            <a:off x="457200" y="1036638"/>
            <a:ext cx="8229600" cy="5094287"/>
          </a:xfrm>
        </p:spPr>
        <p:txBody>
          <a:bodyPr/>
          <a:lstStyle/>
          <a:p>
            <a:pPr>
              <a:buFont typeface="Wingdings" panose="05000000000000000000" pitchFamily="2" charset="2"/>
              <a:buChar char="§"/>
            </a:pPr>
            <a:r>
              <a:rPr lang="en-US" dirty="0" smtClean="0"/>
              <a:t>ESEA Flexibility Waivers will expire on August 1, 2016</a:t>
            </a:r>
          </a:p>
          <a:p>
            <a:pPr>
              <a:buFont typeface="Wingdings" panose="05000000000000000000" pitchFamily="2" charset="2"/>
              <a:buChar char="§"/>
            </a:pPr>
            <a:r>
              <a:rPr lang="en-US" dirty="0" smtClean="0"/>
              <a:t>ESSA provisions governing competitive grants become effective October 1, 2016</a:t>
            </a:r>
          </a:p>
          <a:p>
            <a:pPr>
              <a:buFont typeface="Wingdings" panose="05000000000000000000" pitchFamily="2" charset="2"/>
              <a:buChar char="§"/>
            </a:pPr>
            <a:r>
              <a:rPr lang="en-US" dirty="0" smtClean="0"/>
              <a:t>Non-competitive formula grant provisions were set to become effective on July 1, 2016</a:t>
            </a:r>
          </a:p>
          <a:p>
            <a:pPr lvl="1">
              <a:buFont typeface="Wingdings" panose="05000000000000000000" pitchFamily="2" charset="2"/>
              <a:buChar char="§"/>
            </a:pPr>
            <a:r>
              <a:rPr lang="en-US" dirty="0" smtClean="0"/>
              <a:t>Consolidated Appropriations Act authorized non-competitive grant formula programs for 2016-2017 school year to be administered in accordance with ESEA “as in effect on the day before” the enactment of ESSA</a:t>
            </a:r>
          </a:p>
        </p:txBody>
      </p:sp>
    </p:spTree>
    <p:extLst>
      <p:ext uri="{BB962C8B-B14F-4D97-AF65-F5344CB8AC3E}">
        <p14:creationId xmlns:p14="http://schemas.microsoft.com/office/powerpoint/2010/main" val="24765955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31838"/>
          </a:xfrm>
        </p:spPr>
        <p:txBody>
          <a:bodyPr/>
          <a:lstStyle/>
          <a:p>
            <a:r>
              <a:rPr lang="en-US" dirty="0" smtClean="0"/>
              <a:t>Transition Overview</a:t>
            </a:r>
            <a:endParaRPr lang="en-US" dirty="0"/>
          </a:p>
        </p:txBody>
      </p:sp>
      <p:sp>
        <p:nvSpPr>
          <p:cNvPr id="3" name="Content Placeholder 2"/>
          <p:cNvSpPr>
            <a:spLocks noGrp="1"/>
          </p:cNvSpPr>
          <p:nvPr>
            <p:ph idx="1"/>
          </p:nvPr>
        </p:nvSpPr>
        <p:spPr>
          <a:xfrm>
            <a:off x="457200" y="960438"/>
            <a:ext cx="8229600" cy="5170487"/>
          </a:xfrm>
        </p:spPr>
        <p:txBody>
          <a:bodyPr/>
          <a:lstStyle/>
          <a:p>
            <a:r>
              <a:rPr lang="en-US" dirty="0" smtClean="0"/>
              <a:t>ED </a:t>
            </a:r>
            <a:r>
              <a:rPr lang="en-US" dirty="0"/>
              <a:t>Dear Colleague Letter, January 28, </a:t>
            </a:r>
            <a:r>
              <a:rPr lang="en-US" dirty="0" smtClean="0"/>
              <a:t>2016</a:t>
            </a:r>
          </a:p>
          <a:p>
            <a:pPr lvl="1"/>
            <a:r>
              <a:rPr lang="en-US" dirty="0" smtClean="0"/>
              <a:t>“It also means that, with the exceptions described below, formula grant recipients will continue to operate in the 2016-2017 school year </a:t>
            </a:r>
            <a:r>
              <a:rPr lang="en-US" i="1" dirty="0" smtClean="0"/>
              <a:t>under the plans, procedures, and requirements</a:t>
            </a:r>
            <a:r>
              <a:rPr lang="en-US" dirty="0" smtClean="0"/>
              <a:t> that are in place for the 2015-2016 school year.”</a:t>
            </a:r>
          </a:p>
          <a:p>
            <a:r>
              <a:rPr lang="en-US" dirty="0" smtClean="0"/>
              <a:t>Requirements for the 2016-2017 school year</a:t>
            </a:r>
          </a:p>
          <a:p>
            <a:pPr lvl="1"/>
            <a:r>
              <a:rPr lang="en-US" dirty="0"/>
              <a:t>ED will make FY 2016 formula grant awards for the 2016–2017 school year to States and districts </a:t>
            </a:r>
            <a:r>
              <a:rPr lang="en-US" dirty="0" smtClean="0"/>
              <a:t>(ESEA </a:t>
            </a:r>
            <a:r>
              <a:rPr lang="en-US" dirty="0"/>
              <a:t>non-competitive formula grant </a:t>
            </a:r>
            <a:r>
              <a:rPr lang="en-US" dirty="0" smtClean="0"/>
              <a:t>programs) </a:t>
            </a:r>
            <a:r>
              <a:rPr lang="en-US" dirty="0"/>
              <a:t>in the same manner and using the same allocation formulas it did with FY 2015 formula grant funds for the 2015-2016 school year</a:t>
            </a:r>
            <a:r>
              <a:rPr lang="en-US" dirty="0" smtClean="0"/>
              <a:t>. (Applies to State allocations)</a:t>
            </a:r>
            <a:endParaRPr lang="en-US" dirty="0"/>
          </a:p>
        </p:txBody>
      </p:sp>
    </p:spTree>
    <p:extLst>
      <p:ext uri="{BB962C8B-B14F-4D97-AF65-F5344CB8AC3E}">
        <p14:creationId xmlns:p14="http://schemas.microsoft.com/office/powerpoint/2010/main" val="29332168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338" y="304800"/>
            <a:ext cx="7543800" cy="731838"/>
          </a:xfrm>
        </p:spPr>
        <p:txBody>
          <a:bodyPr/>
          <a:lstStyle/>
          <a:p>
            <a:r>
              <a:rPr lang="en-US" dirty="0" smtClean="0"/>
              <a:t>Transition Overview</a:t>
            </a:r>
            <a:endParaRPr lang="en-US" dirty="0"/>
          </a:p>
        </p:txBody>
      </p:sp>
      <p:sp>
        <p:nvSpPr>
          <p:cNvPr id="3" name="Content Placeholder 2"/>
          <p:cNvSpPr>
            <a:spLocks noGrp="1"/>
          </p:cNvSpPr>
          <p:nvPr>
            <p:ph idx="1"/>
          </p:nvPr>
        </p:nvSpPr>
        <p:spPr>
          <a:xfrm>
            <a:off x="457200" y="1219200"/>
            <a:ext cx="8229600" cy="4911725"/>
          </a:xfrm>
        </p:spPr>
        <p:txBody>
          <a:bodyPr/>
          <a:lstStyle/>
          <a:p>
            <a:r>
              <a:rPr lang="en-US" dirty="0" smtClean="0"/>
              <a:t>For 2016-2017, </a:t>
            </a:r>
            <a:r>
              <a:rPr lang="en-US" i="1" u="sng" dirty="0" smtClean="0"/>
              <a:t>in general</a:t>
            </a:r>
            <a:r>
              <a:rPr lang="en-US" dirty="0" smtClean="0"/>
              <a:t>, States and districts will continue to implement </a:t>
            </a:r>
            <a:r>
              <a:rPr lang="en-US" i="1" dirty="0" smtClean="0"/>
              <a:t>program</a:t>
            </a:r>
            <a:r>
              <a:rPr lang="en-US" dirty="0" smtClean="0"/>
              <a:t> requirements in accordance with NCLB requirements in place for 2015-2016.</a:t>
            </a:r>
          </a:p>
          <a:p>
            <a:pPr lvl="1"/>
            <a:r>
              <a:rPr lang="en-US" dirty="0" smtClean="0"/>
              <a:t>Districts identified </a:t>
            </a:r>
            <a:r>
              <a:rPr lang="en-US" dirty="0"/>
              <a:t>in the 2015-2016 school year as a priority or focus school under ESEA flexibility </a:t>
            </a:r>
            <a:r>
              <a:rPr lang="en-US" dirty="0" smtClean="0"/>
              <a:t>or </a:t>
            </a:r>
            <a:r>
              <a:rPr lang="en-US" dirty="0"/>
              <a:t>as a school or </a:t>
            </a:r>
            <a:r>
              <a:rPr lang="en-US" dirty="0" smtClean="0"/>
              <a:t>district </a:t>
            </a:r>
            <a:r>
              <a:rPr lang="en-US" dirty="0"/>
              <a:t>in improvement, corrective action, or restructuring, as applicable, under </a:t>
            </a:r>
            <a:r>
              <a:rPr lang="en-US" dirty="0" smtClean="0"/>
              <a:t>NCLB, must </a:t>
            </a:r>
            <a:r>
              <a:rPr lang="en-US" dirty="0"/>
              <a:t>continue to implement interventions applicable to the school or </a:t>
            </a:r>
            <a:r>
              <a:rPr lang="en-US" dirty="0" smtClean="0"/>
              <a:t>district </a:t>
            </a:r>
            <a:r>
              <a:rPr lang="en-US" dirty="0"/>
              <a:t>through the 2016-2017 school year. </a:t>
            </a:r>
            <a:endParaRPr lang="en-US" dirty="0" smtClean="0"/>
          </a:p>
          <a:p>
            <a:pPr marL="0" indent="0">
              <a:buNone/>
            </a:pPr>
            <a:endParaRPr lang="en-US" dirty="0" smtClean="0"/>
          </a:p>
          <a:p>
            <a:pPr lvl="2"/>
            <a:endParaRPr lang="en-US" dirty="0" smtClean="0"/>
          </a:p>
        </p:txBody>
      </p:sp>
    </p:spTree>
    <p:extLst>
      <p:ext uri="{BB962C8B-B14F-4D97-AF65-F5344CB8AC3E}">
        <p14:creationId xmlns:p14="http://schemas.microsoft.com/office/powerpoint/2010/main" val="1437111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610600" cy="868362"/>
          </a:xfrm>
        </p:spPr>
        <p:txBody>
          <a:bodyPr/>
          <a:lstStyle/>
          <a:p>
            <a:r>
              <a:rPr lang="en-US" dirty="0" smtClean="0"/>
              <a:t>Transition Overview:       </a:t>
            </a:r>
            <a:r>
              <a:rPr lang="en-US" sz="1200" dirty="0" smtClean="0">
                <a:solidFill>
                  <a:srgbClr val="C00000"/>
                </a:solidFill>
              </a:rPr>
              <a:t>2016-17 Waived </a:t>
            </a:r>
            <a:r>
              <a:rPr lang="en-US" sz="1200" dirty="0">
                <a:solidFill>
                  <a:srgbClr val="C00000"/>
                </a:solidFill>
              </a:rPr>
              <a:t>Provisions</a:t>
            </a:r>
            <a:r>
              <a:rPr lang="en-US" dirty="0">
                <a:solidFill>
                  <a:srgbClr val="C00000"/>
                </a:solidFill>
              </a:rPr>
              <a:t> </a:t>
            </a:r>
            <a:endParaRPr lang="en-US" dirty="0"/>
          </a:p>
        </p:txBody>
      </p:sp>
      <p:sp>
        <p:nvSpPr>
          <p:cNvPr id="3" name="Content Placeholder 2"/>
          <p:cNvSpPr>
            <a:spLocks noGrp="1"/>
          </p:cNvSpPr>
          <p:nvPr>
            <p:ph idx="1"/>
          </p:nvPr>
        </p:nvSpPr>
        <p:spPr>
          <a:xfrm>
            <a:off x="457200" y="990600"/>
            <a:ext cx="8229600" cy="5867400"/>
          </a:xfrm>
        </p:spPr>
        <p:txBody>
          <a:bodyPr/>
          <a:lstStyle/>
          <a:p>
            <a:r>
              <a:rPr lang="en-US" sz="2400" dirty="0" smtClean="0">
                <a:latin typeface="+mj-lt"/>
              </a:rPr>
              <a:t>To assist in providing interventions, ED has waived the following for 2016-2017:</a:t>
            </a:r>
          </a:p>
          <a:p>
            <a:pPr lvl="1"/>
            <a:r>
              <a:rPr lang="en-US" sz="2000" dirty="0" smtClean="0">
                <a:latin typeface="+mj-lt"/>
              </a:rPr>
              <a:t>The requirement that States must distribute at least 95 percent of the funds it reserves to allocate to districts for use in Title I schools in improvement, corrective action, or restructuring;</a:t>
            </a:r>
          </a:p>
          <a:p>
            <a:pPr lvl="1"/>
            <a:r>
              <a:rPr lang="en-US" sz="2000" dirty="0" smtClean="0">
                <a:latin typeface="+mj-lt"/>
              </a:rPr>
              <a:t>The requirement that a school have at least a 40 percent poverty rate to be eligible to operate a schoolwide program;</a:t>
            </a:r>
          </a:p>
          <a:p>
            <a:pPr lvl="1"/>
            <a:r>
              <a:rPr lang="en-US" sz="2000" dirty="0" smtClean="0">
                <a:latin typeface="+mj-lt"/>
              </a:rPr>
              <a:t>Limitations on the use of certain federal funds an district may transfer between programs (6123(b));</a:t>
            </a:r>
          </a:p>
          <a:p>
            <a:pPr lvl="1"/>
            <a:r>
              <a:rPr lang="en-US" sz="2000" dirty="0" smtClean="0">
                <a:latin typeface="+mj-lt"/>
              </a:rPr>
              <a:t>Requirement that a State permit a district that fails to make AYP to continue to participate in the Small, Rural School Achievement program and to receive a grant under the Rural and Low-Income School program </a:t>
            </a:r>
            <a:r>
              <a:rPr lang="en-US" sz="2000" i="1" dirty="0" smtClean="0">
                <a:latin typeface="+mj-lt"/>
              </a:rPr>
              <a:t>only</a:t>
            </a:r>
            <a:r>
              <a:rPr lang="en-US" sz="2000" dirty="0" smtClean="0">
                <a:latin typeface="+mj-lt"/>
              </a:rPr>
              <a:t> if the district uses funds to carry out ESEA section 1116; and </a:t>
            </a:r>
          </a:p>
          <a:p>
            <a:pPr lvl="1"/>
            <a:r>
              <a:rPr lang="en-US" sz="2000" dirty="0" smtClean="0">
                <a:latin typeface="+mj-lt"/>
              </a:rPr>
              <a:t>Requirement that a district rank and serve eligible schools according to poverty and allocate Title I funds to schools in rank order                                                    of poverty.</a:t>
            </a:r>
          </a:p>
          <a:p>
            <a:pPr lvl="1"/>
            <a:endParaRPr lang="en-US" sz="1800" dirty="0" smtClean="0"/>
          </a:p>
        </p:txBody>
      </p:sp>
    </p:spTree>
    <p:extLst>
      <p:ext uri="{BB962C8B-B14F-4D97-AF65-F5344CB8AC3E}">
        <p14:creationId xmlns:p14="http://schemas.microsoft.com/office/powerpoint/2010/main" val="2689923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731838"/>
          </a:xfrm>
        </p:spPr>
        <p:txBody>
          <a:bodyPr/>
          <a:lstStyle/>
          <a:p>
            <a:r>
              <a:rPr lang="en-US" dirty="0" smtClean="0"/>
              <a:t>Transition Overview:  </a:t>
            </a:r>
            <a:r>
              <a:rPr lang="en-US" sz="1200" dirty="0" smtClean="0"/>
              <a:t>2016-17 Additional Waived Provisions</a:t>
            </a:r>
            <a:r>
              <a:rPr lang="en-US" dirty="0" smtClean="0"/>
              <a:t> </a:t>
            </a:r>
            <a:endParaRPr lang="en-US" dirty="0"/>
          </a:p>
        </p:txBody>
      </p:sp>
      <p:sp>
        <p:nvSpPr>
          <p:cNvPr id="3" name="Content Placeholder 2"/>
          <p:cNvSpPr>
            <a:spLocks noGrp="1"/>
          </p:cNvSpPr>
          <p:nvPr>
            <p:ph idx="1"/>
          </p:nvPr>
        </p:nvSpPr>
        <p:spPr>
          <a:xfrm>
            <a:off x="457200" y="960438"/>
            <a:ext cx="8229600" cy="5170487"/>
          </a:xfrm>
        </p:spPr>
        <p:txBody>
          <a:bodyPr/>
          <a:lstStyle/>
          <a:p>
            <a:pPr lvl="0"/>
            <a:r>
              <a:rPr lang="en-US" sz="2000" dirty="0" smtClean="0"/>
              <a:t>States/districts define </a:t>
            </a:r>
            <a:r>
              <a:rPr lang="en-US" sz="2000" dirty="0"/>
              <a:t>or measure adequate yearly progress (AYP</a:t>
            </a:r>
            <a:r>
              <a:rPr lang="en-US" sz="2000" dirty="0" smtClean="0"/>
              <a:t>)</a:t>
            </a:r>
            <a:endParaRPr lang="en-US" sz="2000" dirty="0"/>
          </a:p>
          <a:p>
            <a:pPr lvl="0"/>
            <a:r>
              <a:rPr lang="en-US" sz="2000" dirty="0" smtClean="0"/>
              <a:t>States provide support </a:t>
            </a:r>
            <a:r>
              <a:rPr lang="en-US" sz="2000" dirty="0"/>
              <a:t>for </a:t>
            </a:r>
            <a:r>
              <a:rPr lang="en-US" sz="2000" dirty="0" smtClean="0"/>
              <a:t>districts/schools </a:t>
            </a:r>
            <a:r>
              <a:rPr lang="en-US" sz="2000" dirty="0"/>
              <a:t>receiving Title I, Part A funds and recognition of schools that close achievement gaps and exceed AYP </a:t>
            </a:r>
            <a:r>
              <a:rPr lang="en-US" sz="2000" dirty="0" smtClean="0"/>
              <a:t>targets</a:t>
            </a:r>
            <a:endParaRPr lang="en-US" sz="2000" dirty="0"/>
          </a:p>
          <a:p>
            <a:pPr lvl="0"/>
            <a:r>
              <a:rPr lang="en-US" sz="2000" dirty="0"/>
              <a:t>Submission of AMO and AYP files based on data from the 2014-2015, 2015-2016, and 2016-2017 school </a:t>
            </a:r>
            <a:r>
              <a:rPr lang="en-US" sz="2000" dirty="0" smtClean="0"/>
              <a:t>years </a:t>
            </a:r>
            <a:endParaRPr lang="en-US" sz="2000" dirty="0"/>
          </a:p>
          <a:p>
            <a:pPr lvl="0"/>
            <a:r>
              <a:rPr lang="en-US" sz="2000" dirty="0" smtClean="0"/>
              <a:t>States/districts requirement to </a:t>
            </a:r>
            <a:r>
              <a:rPr lang="en-US" sz="2000" dirty="0"/>
              <a:t>report performance </a:t>
            </a:r>
            <a:r>
              <a:rPr lang="en-US" sz="2000" dirty="0" smtClean="0"/>
              <a:t>against annual measurable objectives (AMOs);</a:t>
            </a:r>
            <a:endParaRPr lang="en-US" sz="2000" dirty="0"/>
          </a:p>
          <a:p>
            <a:pPr lvl="0"/>
            <a:r>
              <a:rPr lang="en-US" sz="2000" dirty="0" smtClean="0"/>
              <a:t>Establishment of </a:t>
            </a:r>
            <a:r>
              <a:rPr lang="en-US" sz="2000" dirty="0"/>
              <a:t>new annual measurable achievement objectives (AMAOs</a:t>
            </a:r>
            <a:r>
              <a:rPr lang="en-US" sz="2000" dirty="0" smtClean="0"/>
              <a:t>)</a:t>
            </a:r>
            <a:endParaRPr lang="en-US" sz="2000" dirty="0"/>
          </a:p>
          <a:p>
            <a:pPr lvl="2"/>
            <a:r>
              <a:rPr lang="en-US" sz="1400" dirty="0"/>
              <a:t>District/school that was implementing an improvement plan must continue to implement the improvement plan or other interventions and reforms in the 2016-2017 school year and the State must continue to provide technical assistance and support to each such LEA</a:t>
            </a:r>
            <a:r>
              <a:rPr lang="en-US" sz="1400" dirty="0" smtClean="0"/>
              <a:t>.</a:t>
            </a:r>
            <a:endParaRPr lang="en-US" sz="1400" dirty="0"/>
          </a:p>
          <a:p>
            <a:pPr lvl="0"/>
            <a:r>
              <a:rPr lang="en-US" sz="2000" dirty="0"/>
              <a:t>Requirement for districts receiving Title III funds that fail to meet one or more of the AMAOs to provide notice to parents of such failure.</a:t>
            </a:r>
          </a:p>
          <a:p>
            <a:pPr lvl="0"/>
            <a:r>
              <a:rPr lang="en-US" sz="2000" dirty="0"/>
              <a:t>AMAO </a:t>
            </a:r>
            <a:r>
              <a:rPr lang="en-US" sz="2000" dirty="0" smtClean="0"/>
              <a:t>data submissions </a:t>
            </a:r>
            <a:r>
              <a:rPr lang="en-US" sz="2000" dirty="0"/>
              <a:t>based on data from the 2014-2015, 2015-2016, </a:t>
            </a:r>
            <a:r>
              <a:rPr lang="en-US" sz="2000" dirty="0" smtClean="0"/>
              <a:t>                       and </a:t>
            </a:r>
            <a:r>
              <a:rPr lang="en-US" sz="2000" dirty="0"/>
              <a:t>2016-2017 school years. </a:t>
            </a:r>
            <a:endParaRPr lang="en-US" sz="1600" dirty="0"/>
          </a:p>
        </p:txBody>
      </p:sp>
    </p:spTree>
    <p:extLst>
      <p:ext uri="{BB962C8B-B14F-4D97-AF65-F5344CB8AC3E}">
        <p14:creationId xmlns:p14="http://schemas.microsoft.com/office/powerpoint/2010/main" val="9873102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46" y="228600"/>
            <a:ext cx="8663354" cy="808038"/>
          </a:xfrm>
        </p:spPr>
        <p:txBody>
          <a:bodyPr/>
          <a:lstStyle/>
          <a:p>
            <a:r>
              <a:rPr lang="en-US" dirty="0" smtClean="0"/>
              <a:t>Transition Overview   </a:t>
            </a:r>
            <a:r>
              <a:rPr lang="en-US" sz="1200" dirty="0" smtClean="0">
                <a:solidFill>
                  <a:srgbClr val="C00000"/>
                </a:solidFill>
              </a:rPr>
              <a:t>2016-17 </a:t>
            </a:r>
            <a:r>
              <a:rPr lang="en-US" sz="1200" dirty="0">
                <a:solidFill>
                  <a:srgbClr val="C00000"/>
                </a:solidFill>
              </a:rPr>
              <a:t>Additional Waived Provisions</a:t>
            </a:r>
            <a:r>
              <a:rPr lang="en-US" dirty="0">
                <a:solidFill>
                  <a:srgbClr val="C00000"/>
                </a:solidFill>
              </a:rPr>
              <a:t> </a:t>
            </a:r>
            <a:r>
              <a:rPr lang="en-US" dirty="0" smtClean="0"/>
              <a:t>  </a:t>
            </a:r>
            <a:endParaRPr lang="en-US" dirty="0"/>
          </a:p>
        </p:txBody>
      </p:sp>
      <p:sp>
        <p:nvSpPr>
          <p:cNvPr id="3" name="Content Placeholder 2"/>
          <p:cNvSpPr>
            <a:spLocks noGrp="1"/>
          </p:cNvSpPr>
          <p:nvPr>
            <p:ph idx="1"/>
          </p:nvPr>
        </p:nvSpPr>
        <p:spPr>
          <a:xfrm>
            <a:off x="457200" y="1036638"/>
            <a:ext cx="8229600" cy="5094287"/>
          </a:xfrm>
        </p:spPr>
        <p:txBody>
          <a:bodyPr/>
          <a:lstStyle/>
          <a:p>
            <a:r>
              <a:rPr lang="en-US" sz="2400" dirty="0" smtClean="0"/>
              <a:t>HQT Requirements</a:t>
            </a:r>
          </a:p>
          <a:p>
            <a:pPr lvl="1"/>
            <a:r>
              <a:rPr lang="en-US" sz="1800" dirty="0" smtClean="0"/>
              <a:t>Notification to parents </a:t>
            </a:r>
            <a:r>
              <a:rPr lang="en-US" sz="1800" dirty="0"/>
              <a:t>when their child has been assigned to, or has been taught for four or more consecutive weeks by, a teacher who is not highly qualified.</a:t>
            </a:r>
          </a:p>
          <a:p>
            <a:pPr lvl="1"/>
            <a:r>
              <a:rPr lang="en-US" sz="1800" dirty="0"/>
              <a:t>Requirements for highly qualified teachers and use of funds to support compliance with the highly qualified teacher requirements. (Requiring that each </a:t>
            </a:r>
            <a:r>
              <a:rPr lang="en-US" sz="1800" dirty="0" smtClean="0"/>
              <a:t>district </a:t>
            </a:r>
            <a:r>
              <a:rPr lang="en-US" sz="1800" dirty="0"/>
              <a:t>hire highly qualified teachers; reporting on HQT status; that each State and </a:t>
            </a:r>
            <a:r>
              <a:rPr lang="en-US" sz="1800" dirty="0" smtClean="0"/>
              <a:t>district </a:t>
            </a:r>
            <a:r>
              <a:rPr lang="en-US" sz="1800" dirty="0"/>
              <a:t>report on progress toward all teachers being highly qualified.)</a:t>
            </a:r>
          </a:p>
          <a:p>
            <a:pPr lvl="1"/>
            <a:r>
              <a:rPr lang="en-US" sz="1800" dirty="0"/>
              <a:t>Requirement that a district not making progress toward all teachers being highly qualified to create and implement an improvement plan and </a:t>
            </a:r>
            <a:r>
              <a:rPr lang="en-US" sz="1800" dirty="0" smtClean="0"/>
              <a:t>requirement that </a:t>
            </a:r>
            <a:r>
              <a:rPr lang="en-US" sz="1800" dirty="0"/>
              <a:t>the State to provide technical assistance to such LEA. (Includes waiver of funding restrictions, State TA, and State agreements with Districts.)</a:t>
            </a:r>
          </a:p>
          <a:p>
            <a:pPr lvl="1"/>
            <a:r>
              <a:rPr lang="en-US" sz="1800" dirty="0" smtClean="0"/>
              <a:t>Submission of HQT data </a:t>
            </a:r>
            <a:r>
              <a:rPr lang="en-US" sz="1800" dirty="0"/>
              <a:t>files based on data from the 2016-2017 school year, or respond to teacher quality questions in the CSPR</a:t>
            </a:r>
            <a:r>
              <a:rPr lang="en-US" sz="1800" dirty="0" smtClean="0"/>
              <a:t>.</a:t>
            </a:r>
          </a:p>
          <a:p>
            <a:r>
              <a:rPr lang="en-US" sz="2400" dirty="0" smtClean="0"/>
              <a:t>Data submissions on </a:t>
            </a:r>
            <a:r>
              <a:rPr lang="en-US" sz="2400" dirty="0"/>
              <a:t>supplemental educational services and public school choice </a:t>
            </a:r>
            <a:r>
              <a:rPr lang="en-US" sz="2400" dirty="0" smtClean="0"/>
              <a:t>for the 2016-2017 school                                           year. </a:t>
            </a:r>
            <a:endParaRPr lang="en-US" sz="2400" dirty="0"/>
          </a:p>
        </p:txBody>
      </p:sp>
    </p:spTree>
    <p:extLst>
      <p:ext uri="{BB962C8B-B14F-4D97-AF65-F5344CB8AC3E}">
        <p14:creationId xmlns:p14="http://schemas.microsoft.com/office/powerpoint/2010/main" val="1492051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62000"/>
          </a:xfrm>
        </p:spPr>
        <p:txBody>
          <a:bodyPr/>
          <a:lstStyle/>
          <a:p>
            <a:r>
              <a:rPr lang="en-US" dirty="0" smtClean="0"/>
              <a:t>State </a:t>
            </a:r>
            <a:r>
              <a:rPr lang="en-US" dirty="0"/>
              <a:t>Academic </a:t>
            </a:r>
            <a:r>
              <a:rPr lang="en-US" dirty="0" smtClean="0"/>
              <a:t>Standards</a:t>
            </a:r>
            <a:endParaRPr lang="en-US" dirty="0"/>
          </a:p>
        </p:txBody>
      </p:sp>
      <p:sp>
        <p:nvSpPr>
          <p:cNvPr id="3" name="Content Placeholder 2"/>
          <p:cNvSpPr>
            <a:spLocks noGrp="1"/>
          </p:cNvSpPr>
          <p:nvPr>
            <p:ph idx="1"/>
          </p:nvPr>
        </p:nvSpPr>
        <p:spPr>
          <a:xfrm>
            <a:off x="457200" y="1066800"/>
            <a:ext cx="8229600" cy="5064125"/>
          </a:xfrm>
        </p:spPr>
        <p:txBody>
          <a:bodyPr/>
          <a:lstStyle/>
          <a:p>
            <a:r>
              <a:rPr lang="en-US" sz="2800" dirty="0"/>
              <a:t>Each State shall provide an assurance that the state has adopted “challenging academic standards” in mathematics, reading or language arts, and science</a:t>
            </a:r>
            <a:r>
              <a:rPr lang="en-US" sz="2800" dirty="0" smtClean="0"/>
              <a:t>.</a:t>
            </a:r>
            <a:endParaRPr lang="en-US" sz="2800" dirty="0"/>
          </a:p>
          <a:p>
            <a:pPr lvl="2"/>
            <a:r>
              <a:rPr lang="en-US" sz="2400" dirty="0"/>
              <a:t>Not less than three levels of achievement</a:t>
            </a:r>
          </a:p>
          <a:p>
            <a:pPr lvl="2"/>
            <a:r>
              <a:rPr lang="en-US" sz="2400" dirty="0"/>
              <a:t>Academic standards must be “aligned with entrance requirements for credit-bearing coursework in the system of public higher education in the State and relevant State career and technical education standards” </a:t>
            </a:r>
            <a:endParaRPr lang="en-US" sz="2800" dirty="0"/>
          </a:p>
          <a:p>
            <a:r>
              <a:rPr lang="en-US" sz="2800" dirty="0"/>
              <a:t>Secretary shall not have the authority to “mandate, direct, control, coerce, or exercise any discretion or supervision” over the standards adopted or implemented by a State.</a:t>
            </a:r>
          </a:p>
          <a:p>
            <a:pPr lvl="1"/>
            <a:endParaRPr lang="en-US" dirty="0"/>
          </a:p>
          <a:p>
            <a:endParaRPr lang="en-US" dirty="0"/>
          </a:p>
          <a:p>
            <a:endParaRPr lang="en-US" dirty="0"/>
          </a:p>
        </p:txBody>
      </p:sp>
    </p:spTree>
    <p:extLst>
      <p:ext uri="{BB962C8B-B14F-4D97-AF65-F5344CB8AC3E}">
        <p14:creationId xmlns:p14="http://schemas.microsoft.com/office/powerpoint/2010/main" val="3313261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731838"/>
          </a:xfrm>
        </p:spPr>
        <p:txBody>
          <a:bodyPr/>
          <a:lstStyle/>
          <a:p>
            <a:r>
              <a:rPr lang="en-US" dirty="0" smtClean="0"/>
              <a:t>States Must Still . . . .</a:t>
            </a:r>
            <a:r>
              <a:rPr lang="en-US" sz="1200" dirty="0" smtClean="0"/>
              <a:t>                 (Related to these specific issues)</a:t>
            </a:r>
            <a:endParaRPr lang="en-US" dirty="0"/>
          </a:p>
        </p:txBody>
      </p:sp>
      <p:sp>
        <p:nvSpPr>
          <p:cNvPr id="3" name="Content Placeholder 2"/>
          <p:cNvSpPr>
            <a:spLocks noGrp="1"/>
          </p:cNvSpPr>
          <p:nvPr>
            <p:ph idx="1"/>
          </p:nvPr>
        </p:nvSpPr>
        <p:spPr>
          <a:xfrm>
            <a:off x="486508" y="960438"/>
            <a:ext cx="8229600" cy="4987925"/>
          </a:xfrm>
        </p:spPr>
        <p:txBody>
          <a:bodyPr/>
          <a:lstStyle/>
          <a:p>
            <a:r>
              <a:rPr lang="en-US" sz="1800" dirty="0" smtClean="0"/>
              <a:t>Report certain component </a:t>
            </a:r>
            <a:r>
              <a:rPr lang="en-US" sz="1800" dirty="0"/>
              <a:t>parts of AYP, including performance against the participation targets in reading and performance against the other academic indicators. </a:t>
            </a:r>
          </a:p>
          <a:p>
            <a:pPr lvl="0"/>
            <a:r>
              <a:rPr lang="en-US" sz="1800" dirty="0" smtClean="0"/>
              <a:t>Submit </a:t>
            </a:r>
            <a:r>
              <a:rPr lang="en-US" sz="1800" dirty="0"/>
              <a:t>all related numeric data, including assessment results for each grade level, subgroup, and subject; participation rates for each grade level, subgroup, and subject; and graduation rates for each subgroup.</a:t>
            </a:r>
          </a:p>
          <a:p>
            <a:pPr lvl="0"/>
            <a:r>
              <a:rPr lang="en-US" sz="1800" dirty="0" smtClean="0"/>
              <a:t>Issue report </a:t>
            </a:r>
            <a:r>
              <a:rPr lang="en-US" sz="1800" dirty="0"/>
              <a:t>cards/accountability reports on all school </a:t>
            </a:r>
            <a:r>
              <a:rPr lang="en-US" sz="1800" dirty="0" smtClean="0"/>
              <a:t>sites in the State </a:t>
            </a:r>
            <a:endParaRPr lang="en-US" sz="1800" dirty="0"/>
          </a:p>
          <a:p>
            <a:pPr lvl="1"/>
            <a:r>
              <a:rPr lang="en-US" sz="1400" dirty="0"/>
              <a:t>Must include student achievement, and by subgroup (Compared to students in state and students in the district)</a:t>
            </a:r>
          </a:p>
          <a:p>
            <a:pPr lvl="1"/>
            <a:r>
              <a:rPr lang="en-US" sz="1400" dirty="0"/>
              <a:t>Must include most recent LEA and school improvement statuses, including priority and focus school</a:t>
            </a:r>
          </a:p>
          <a:p>
            <a:pPr lvl="1"/>
            <a:r>
              <a:rPr lang="en-US" sz="1400" dirty="0"/>
              <a:t>Must include teacher quality data</a:t>
            </a:r>
          </a:p>
          <a:p>
            <a:pPr lvl="0"/>
            <a:r>
              <a:rPr lang="en-US" sz="1800" dirty="0"/>
              <a:t>AMAO Waivers do not effect parental notice requirements for students identified as an English learner within 30 days of the start of the school year (or for students identified later in the school year, within two weeks) that includes, for example, the reason for identification, parents’ rights, and other </a:t>
            </a:r>
            <a:r>
              <a:rPr lang="en-US" sz="1800" dirty="0" smtClean="0"/>
              <a:t>important information</a:t>
            </a:r>
            <a:r>
              <a:rPr lang="en-US" sz="1800" dirty="0"/>
              <a:t>.</a:t>
            </a:r>
          </a:p>
          <a:p>
            <a:pPr lvl="0"/>
            <a:r>
              <a:rPr lang="en-US" sz="1800" dirty="0" smtClean="0"/>
              <a:t>Certain </a:t>
            </a:r>
            <a:r>
              <a:rPr lang="en-US" sz="1800" dirty="0"/>
              <a:t>CSPR Data Collection still </a:t>
            </a:r>
            <a:r>
              <a:rPr lang="en-US" sz="1800" dirty="0" smtClean="0"/>
              <a:t>required</a:t>
            </a:r>
          </a:p>
          <a:p>
            <a:pPr lvl="0"/>
            <a:r>
              <a:rPr lang="en-US" sz="1800" dirty="0" smtClean="0"/>
              <a:t>States </a:t>
            </a:r>
            <a:r>
              <a:rPr lang="en-US" sz="1800" dirty="0"/>
              <a:t>are required to continue to implement the State Plan to Ensure Equitable Access to Excellent Educators</a:t>
            </a:r>
          </a:p>
          <a:p>
            <a:endParaRPr lang="en-US" sz="1000" dirty="0"/>
          </a:p>
        </p:txBody>
      </p:sp>
    </p:spTree>
    <p:extLst>
      <p:ext uri="{BB962C8B-B14F-4D97-AF65-F5344CB8AC3E}">
        <p14:creationId xmlns:p14="http://schemas.microsoft.com/office/powerpoint/2010/main" val="9973525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Implementation of ESSA: 2017-2018 School Year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060281"/>
              </p:ext>
            </p:extLst>
          </p:nvPr>
        </p:nvGraphicFramePr>
        <p:xfrm>
          <a:off x="457200" y="1719263"/>
          <a:ext cx="8229600" cy="441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Arrow Connector 6"/>
          <p:cNvCxnSpPr/>
          <p:nvPr/>
        </p:nvCxnSpPr>
        <p:spPr bwMode="auto">
          <a:xfrm>
            <a:off x="3505200" y="4876800"/>
            <a:ext cx="0" cy="6096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TextBox 7"/>
          <p:cNvSpPr txBox="1"/>
          <p:nvPr/>
        </p:nvSpPr>
        <p:spPr>
          <a:xfrm>
            <a:off x="2667000" y="5530760"/>
            <a:ext cx="1676400" cy="1200329"/>
          </a:xfrm>
          <a:prstGeom prst="rect">
            <a:avLst/>
          </a:prstGeom>
          <a:noFill/>
        </p:spPr>
        <p:txBody>
          <a:bodyPr wrap="square" rtlCol="0">
            <a:spAutoFit/>
          </a:bodyPr>
          <a:lstStyle/>
          <a:p>
            <a:pPr algn="ctr"/>
            <a:r>
              <a:rPr lang="en-US" dirty="0" smtClean="0">
                <a:latin typeface="+mj-lt"/>
              </a:rPr>
              <a:t>State is Developing Now</a:t>
            </a:r>
            <a:endParaRPr lang="en-US" dirty="0">
              <a:latin typeface="+mj-lt"/>
            </a:endParaRPr>
          </a:p>
        </p:txBody>
      </p:sp>
    </p:spTree>
    <p:extLst>
      <p:ext uri="{BB962C8B-B14F-4D97-AF65-F5344CB8AC3E}">
        <p14:creationId xmlns:p14="http://schemas.microsoft.com/office/powerpoint/2010/main" val="6193512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2133600"/>
            <a:ext cx="5904657" cy="1973561"/>
          </a:xfrm>
        </p:spPr>
        <p:txBody>
          <a:bodyPr/>
          <a:lstStyle/>
          <a:p>
            <a:r>
              <a:rPr lang="en-US" dirty="0" smtClean="0"/>
              <a:t>ED Implementation Update</a:t>
            </a:r>
            <a:endParaRPr lang="en-US" dirty="0"/>
          </a:p>
        </p:txBody>
      </p:sp>
      <p:sp>
        <p:nvSpPr>
          <p:cNvPr id="3" name="Subtitle 2"/>
          <p:cNvSpPr>
            <a:spLocks noGrp="1"/>
          </p:cNvSpPr>
          <p:nvPr>
            <p:ph type="subTitle" idx="1"/>
          </p:nvPr>
        </p:nvSpPr>
        <p:spPr>
          <a:xfrm>
            <a:off x="2919828" y="3581400"/>
            <a:ext cx="5900644" cy="2065784"/>
          </a:xfrm>
        </p:spPr>
        <p:txBody>
          <a:bodyPr/>
          <a:lstStyle/>
          <a:p>
            <a:endParaRPr lang="en-US" dirty="0" smtClean="0"/>
          </a:p>
          <a:p>
            <a:pPr marL="457200" indent="-457200">
              <a:buFontTx/>
              <a:buChar char="-"/>
            </a:pPr>
            <a:r>
              <a:rPr lang="en-US" dirty="0" smtClean="0"/>
              <a:t>Draft regulations</a:t>
            </a:r>
          </a:p>
        </p:txBody>
      </p:sp>
    </p:spTree>
    <p:extLst>
      <p:ext uri="{BB962C8B-B14F-4D97-AF65-F5344CB8AC3E}">
        <p14:creationId xmlns:p14="http://schemas.microsoft.com/office/powerpoint/2010/main" val="28656822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ED’s Most Recent Implementation Efforts</a:t>
            </a:r>
            <a:endParaRPr lang="en-US" dirty="0"/>
          </a:p>
        </p:txBody>
      </p:sp>
      <p:sp>
        <p:nvSpPr>
          <p:cNvPr id="3" name="Content Placeholder 2"/>
          <p:cNvSpPr>
            <a:spLocks noGrp="1"/>
          </p:cNvSpPr>
          <p:nvPr>
            <p:ph idx="1"/>
          </p:nvPr>
        </p:nvSpPr>
        <p:spPr/>
        <p:txBody>
          <a:bodyPr/>
          <a:lstStyle/>
          <a:p>
            <a:r>
              <a:rPr lang="en-US" dirty="0"/>
              <a:t>Proposed Accountability Regulations</a:t>
            </a:r>
          </a:p>
          <a:p>
            <a:pPr lvl="1"/>
            <a:r>
              <a:rPr lang="en-US" dirty="0"/>
              <a:t>Published May 31, 2016</a:t>
            </a:r>
          </a:p>
          <a:p>
            <a:pPr lvl="1"/>
            <a:r>
              <a:rPr lang="en-US" dirty="0"/>
              <a:t>Open for public comment </a:t>
            </a:r>
            <a:r>
              <a:rPr lang="en-US" dirty="0" smtClean="0"/>
              <a:t>NOW</a:t>
            </a:r>
          </a:p>
          <a:p>
            <a:r>
              <a:rPr lang="en-US" dirty="0" smtClean="0"/>
              <a:t>Proposed Assessment Regulations</a:t>
            </a:r>
          </a:p>
          <a:p>
            <a:pPr lvl="1"/>
            <a:r>
              <a:rPr lang="en-US" dirty="0" smtClean="0"/>
              <a:t>Negotiated rulemaking committee reached consensus</a:t>
            </a:r>
          </a:p>
          <a:p>
            <a:r>
              <a:rPr lang="en-US" dirty="0" smtClean="0"/>
              <a:t>Supplement</a:t>
            </a:r>
            <a:r>
              <a:rPr lang="en-US" dirty="0"/>
              <a:t>, Not Supplant Regulatory Language</a:t>
            </a:r>
          </a:p>
          <a:p>
            <a:pPr lvl="1"/>
            <a:r>
              <a:rPr lang="en-US" dirty="0"/>
              <a:t>Negotiated rulemaking committee did not reach </a:t>
            </a:r>
            <a:r>
              <a:rPr lang="en-US" dirty="0" smtClean="0"/>
              <a:t>consensus</a:t>
            </a:r>
          </a:p>
          <a:p>
            <a:pPr lvl="1"/>
            <a:endParaRPr lang="en-US" dirty="0"/>
          </a:p>
        </p:txBody>
      </p:sp>
    </p:spTree>
    <p:extLst>
      <p:ext uri="{BB962C8B-B14F-4D97-AF65-F5344CB8AC3E}">
        <p14:creationId xmlns:p14="http://schemas.microsoft.com/office/powerpoint/2010/main" val="1645486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944562"/>
          </a:xfrm>
        </p:spPr>
        <p:txBody>
          <a:bodyPr/>
          <a:lstStyle/>
          <a:p>
            <a:r>
              <a:rPr lang="en-US" dirty="0" smtClean="0"/>
              <a:t>Accountability: Draft Regulations</a:t>
            </a:r>
            <a:endParaRPr lang="en-US" dirty="0"/>
          </a:p>
        </p:txBody>
      </p:sp>
      <p:sp>
        <p:nvSpPr>
          <p:cNvPr id="4" name="Text Placeholder 3"/>
          <p:cNvSpPr>
            <a:spLocks noGrp="1"/>
          </p:cNvSpPr>
          <p:nvPr>
            <p:ph sz="half" idx="1"/>
          </p:nvPr>
        </p:nvSpPr>
        <p:spPr>
          <a:xfrm>
            <a:off x="457200" y="2362199"/>
            <a:ext cx="4038600" cy="3768725"/>
          </a:xfrm>
        </p:spPr>
        <p:txBody>
          <a:bodyPr/>
          <a:lstStyle/>
          <a:p>
            <a:pPr lvl="1"/>
            <a:r>
              <a:rPr lang="en-US" sz="1800" dirty="0" smtClean="0"/>
              <a:t>State accountability systems</a:t>
            </a:r>
            <a:endParaRPr lang="en-US" sz="1800" dirty="0"/>
          </a:p>
          <a:p>
            <a:pPr lvl="1"/>
            <a:r>
              <a:rPr lang="en-US" sz="1800" dirty="0"/>
              <a:t>Accountability indicators (Requirements for indicator selection)</a:t>
            </a:r>
          </a:p>
          <a:p>
            <a:pPr lvl="1"/>
            <a:r>
              <a:rPr lang="en-US" sz="1800" dirty="0"/>
              <a:t>Sub-groups of students</a:t>
            </a:r>
          </a:p>
          <a:p>
            <a:pPr lvl="1"/>
            <a:r>
              <a:rPr lang="en-US" sz="1800" dirty="0"/>
              <a:t>Disaggregation of data</a:t>
            </a:r>
          </a:p>
          <a:p>
            <a:pPr lvl="1"/>
            <a:r>
              <a:rPr lang="en-US" sz="1800" dirty="0"/>
              <a:t>State Plan requirements</a:t>
            </a:r>
          </a:p>
          <a:p>
            <a:pPr lvl="1"/>
            <a:r>
              <a:rPr lang="en-US" sz="1800" dirty="0"/>
              <a:t>Report card requirements</a:t>
            </a:r>
          </a:p>
          <a:p>
            <a:pPr lvl="1"/>
            <a:r>
              <a:rPr lang="en-US" sz="1800" dirty="0"/>
              <a:t>Long-term goals</a:t>
            </a:r>
          </a:p>
          <a:p>
            <a:pPr lvl="1"/>
            <a:r>
              <a:rPr lang="en-US" sz="1800" dirty="0"/>
              <a:t>Meaningful differentiation/identification of schools</a:t>
            </a:r>
          </a:p>
          <a:p>
            <a:pPr lvl="1"/>
            <a:r>
              <a:rPr lang="en-US" sz="1800" dirty="0" smtClean="0"/>
              <a:t>Comprehensive support and Improvement</a:t>
            </a:r>
            <a:endParaRPr lang="en-US" sz="1800" dirty="0"/>
          </a:p>
        </p:txBody>
      </p:sp>
      <p:sp>
        <p:nvSpPr>
          <p:cNvPr id="9" name="Content Placeholder 8"/>
          <p:cNvSpPr>
            <a:spLocks noGrp="1"/>
          </p:cNvSpPr>
          <p:nvPr>
            <p:ph sz="half" idx="2"/>
          </p:nvPr>
        </p:nvSpPr>
        <p:spPr>
          <a:xfrm>
            <a:off x="4648200" y="2362199"/>
            <a:ext cx="4038600" cy="3768726"/>
          </a:xfrm>
        </p:spPr>
        <p:txBody>
          <a:bodyPr/>
          <a:lstStyle/>
          <a:p>
            <a:pPr lvl="1"/>
            <a:r>
              <a:rPr lang="en-US" sz="1800" dirty="0"/>
              <a:t>Identification and plan requirements (+Data procedures)</a:t>
            </a:r>
          </a:p>
          <a:p>
            <a:pPr lvl="1"/>
            <a:r>
              <a:rPr lang="en-US" sz="1800" dirty="0"/>
              <a:t>Targeted support and Improvement (+Data procedures)</a:t>
            </a:r>
          </a:p>
          <a:p>
            <a:pPr lvl="1"/>
            <a:r>
              <a:rPr lang="en-US" sz="1800" dirty="0"/>
              <a:t>Identification and plan requirements</a:t>
            </a:r>
          </a:p>
          <a:p>
            <a:pPr lvl="1"/>
            <a:r>
              <a:rPr lang="en-US" sz="1800" dirty="0"/>
              <a:t>Per-pupil expenditure reporting</a:t>
            </a:r>
          </a:p>
          <a:p>
            <a:pPr lvl="1"/>
            <a:r>
              <a:rPr lang="en-US" sz="1800" dirty="0"/>
              <a:t>H.S. Graduation rate calculations</a:t>
            </a:r>
          </a:p>
          <a:p>
            <a:endParaRPr lang="en-US" dirty="0"/>
          </a:p>
          <a:p>
            <a:endParaRPr lang="en-US" dirty="0"/>
          </a:p>
        </p:txBody>
      </p:sp>
      <p:sp>
        <p:nvSpPr>
          <p:cNvPr id="10" name="Rectangle 9"/>
          <p:cNvSpPr/>
          <p:nvPr/>
        </p:nvSpPr>
        <p:spPr>
          <a:xfrm>
            <a:off x="533400" y="1299001"/>
            <a:ext cx="8305800" cy="954107"/>
          </a:xfrm>
          <a:prstGeom prst="rect">
            <a:avLst/>
          </a:prstGeom>
        </p:spPr>
        <p:txBody>
          <a:bodyPr wrap="square">
            <a:spAutoFit/>
          </a:bodyPr>
          <a:lstStyle/>
          <a:p>
            <a:pPr marL="342900" indent="-342900">
              <a:buFont typeface="Arial" panose="020B0604020202020204" pitchFamily="34" charset="0"/>
              <a:buChar char="•"/>
            </a:pPr>
            <a:r>
              <a:rPr lang="en-US" sz="2800" dirty="0" smtClean="0">
                <a:latin typeface="+mj-lt"/>
              </a:rPr>
              <a:t>Notice published in Federal Register on May 31, 2016</a:t>
            </a:r>
          </a:p>
          <a:p>
            <a:pPr marL="342900" indent="-342900">
              <a:buFont typeface="Arial" panose="020B0604020202020204" pitchFamily="34" charset="0"/>
              <a:buChar char="•"/>
            </a:pPr>
            <a:r>
              <a:rPr lang="en-US" sz="2800" dirty="0" smtClean="0">
                <a:latin typeface="+mj-lt"/>
              </a:rPr>
              <a:t>Public Comments Due by August 1, 2016</a:t>
            </a:r>
            <a:endParaRPr lang="en-US" sz="2800" dirty="0">
              <a:latin typeface="+mj-lt"/>
            </a:endParaRPr>
          </a:p>
        </p:txBody>
      </p:sp>
    </p:spTree>
    <p:extLst>
      <p:ext uri="{BB962C8B-B14F-4D97-AF65-F5344CB8AC3E}">
        <p14:creationId xmlns:p14="http://schemas.microsoft.com/office/powerpoint/2010/main" val="12451386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1219200"/>
            <a:ext cx="8229600" cy="4911725"/>
          </a:xfrm>
        </p:spPr>
        <p:txBody>
          <a:bodyPr/>
          <a:lstStyle/>
          <a:p>
            <a:r>
              <a:rPr lang="en-US" sz="3200" dirty="0" smtClean="0"/>
              <a:t>Single </a:t>
            </a:r>
            <a:r>
              <a:rPr lang="en-US" sz="3200" dirty="0"/>
              <a:t>statewide </a:t>
            </a:r>
            <a:r>
              <a:rPr lang="en-US" sz="3200" dirty="0" smtClean="0"/>
              <a:t>accountability system</a:t>
            </a:r>
          </a:p>
          <a:p>
            <a:pPr lvl="2">
              <a:lnSpc>
                <a:spcPct val="115000"/>
              </a:lnSpc>
              <a:spcBef>
                <a:spcPts val="500"/>
              </a:spcBef>
              <a:spcAft>
                <a:spcPts val="0"/>
              </a:spcAft>
              <a:buFont typeface="+mj-lt"/>
              <a:buAutoNum type="arabicParenR"/>
            </a:pPr>
            <a:r>
              <a:rPr lang="en-US" sz="2800" dirty="0">
                <a:latin typeface="+mj-lt"/>
                <a:ea typeface="Times New Roman" panose="02020603050405020304" pitchFamily="18" charset="0"/>
                <a:cs typeface="Times New Roman" panose="02020603050405020304" pitchFamily="18" charset="0"/>
              </a:rPr>
              <a:t>Long-term goals and measurements of interim progress; </a:t>
            </a:r>
          </a:p>
          <a:p>
            <a:pPr lvl="2">
              <a:lnSpc>
                <a:spcPct val="115000"/>
              </a:lnSpc>
              <a:spcBef>
                <a:spcPts val="0"/>
              </a:spcBef>
              <a:spcAft>
                <a:spcPts val="0"/>
              </a:spcAft>
              <a:buFont typeface="+mj-lt"/>
              <a:buAutoNum type="arabicParenR"/>
            </a:pPr>
            <a:r>
              <a:rPr lang="en-US" sz="2800" dirty="0">
                <a:latin typeface="+mj-lt"/>
                <a:ea typeface="Times New Roman" panose="02020603050405020304" pitchFamily="18" charset="0"/>
                <a:cs typeface="Times New Roman" panose="02020603050405020304" pitchFamily="18" charset="0"/>
              </a:rPr>
              <a:t>Accountability </a:t>
            </a:r>
            <a:r>
              <a:rPr lang="en-US" sz="2800" dirty="0" smtClean="0">
                <a:latin typeface="+mj-lt"/>
                <a:ea typeface="Times New Roman" panose="02020603050405020304" pitchFamily="18" charset="0"/>
                <a:cs typeface="Times New Roman" panose="02020603050405020304" pitchFamily="18" charset="0"/>
              </a:rPr>
              <a:t>Indicators; </a:t>
            </a:r>
            <a:endParaRPr lang="en-US" sz="2800" dirty="0">
              <a:latin typeface="+mj-lt"/>
              <a:ea typeface="Times New Roman" panose="02020603050405020304" pitchFamily="18" charset="0"/>
              <a:cs typeface="Times New Roman" panose="02020603050405020304" pitchFamily="18" charset="0"/>
            </a:endParaRPr>
          </a:p>
          <a:p>
            <a:pPr lvl="2">
              <a:lnSpc>
                <a:spcPct val="115000"/>
              </a:lnSpc>
              <a:spcBef>
                <a:spcPts val="0"/>
              </a:spcBef>
              <a:spcAft>
                <a:spcPts val="0"/>
              </a:spcAft>
              <a:buFont typeface="+mj-lt"/>
              <a:buAutoNum type="arabicParenR"/>
            </a:pPr>
            <a:r>
              <a:rPr lang="en-US" sz="2800" dirty="0">
                <a:latin typeface="+mj-lt"/>
                <a:ea typeface="Times New Roman" panose="02020603050405020304" pitchFamily="18" charset="0"/>
                <a:cs typeface="Times New Roman" panose="02020603050405020304" pitchFamily="18" charset="0"/>
              </a:rPr>
              <a:t>Annual meaningful differentiations of all public schools; and </a:t>
            </a:r>
          </a:p>
          <a:p>
            <a:pPr lvl="2">
              <a:lnSpc>
                <a:spcPct val="115000"/>
              </a:lnSpc>
              <a:spcBef>
                <a:spcPts val="0"/>
              </a:spcBef>
              <a:spcAft>
                <a:spcPts val="1000"/>
              </a:spcAft>
              <a:buFont typeface="+mj-lt"/>
              <a:buAutoNum type="arabicParenR"/>
            </a:pPr>
            <a:r>
              <a:rPr lang="en-US" sz="2800" dirty="0">
                <a:latin typeface="+mj-lt"/>
                <a:ea typeface="Times New Roman" panose="02020603050405020304" pitchFamily="18" charset="0"/>
                <a:cs typeface="Times New Roman" panose="02020603050405020304" pitchFamily="18" charset="0"/>
              </a:rPr>
              <a:t>Identification of schools to implement comprehensive and targeted support and improvement </a:t>
            </a:r>
            <a:r>
              <a:rPr lang="en-US" sz="2800" dirty="0" smtClean="0">
                <a:latin typeface="+mj-lt"/>
                <a:ea typeface="Times New Roman" panose="02020603050405020304" pitchFamily="18" charset="0"/>
                <a:cs typeface="Times New Roman" panose="02020603050405020304" pitchFamily="18" charset="0"/>
              </a:rPr>
              <a:t>plans</a:t>
            </a:r>
            <a:endParaRPr lang="en-US" sz="2800" dirty="0">
              <a:latin typeface="+mj-lt"/>
            </a:endParaRPr>
          </a:p>
        </p:txBody>
      </p:sp>
    </p:spTree>
    <p:extLst>
      <p:ext uri="{BB962C8B-B14F-4D97-AF65-F5344CB8AC3E}">
        <p14:creationId xmlns:p14="http://schemas.microsoft.com/office/powerpoint/2010/main" val="30653470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990600"/>
            <a:ext cx="8229600" cy="5140325"/>
          </a:xfrm>
        </p:spPr>
        <p:txBody>
          <a:bodyPr/>
          <a:lstStyle/>
          <a:p>
            <a:r>
              <a:rPr lang="en-US" sz="2800" dirty="0" smtClean="0"/>
              <a:t>Single </a:t>
            </a:r>
            <a:r>
              <a:rPr lang="en-US" sz="2800" dirty="0"/>
              <a:t>statewide </a:t>
            </a:r>
            <a:r>
              <a:rPr lang="en-US" sz="2800" dirty="0" smtClean="0"/>
              <a:t>accountability system</a:t>
            </a:r>
          </a:p>
          <a:p>
            <a:pPr lvl="1"/>
            <a:r>
              <a:rPr lang="en-US" sz="2400" dirty="0" smtClean="0"/>
              <a:t>Must </a:t>
            </a:r>
            <a:r>
              <a:rPr lang="en-US" sz="2400" dirty="0"/>
              <a:t>include all public schools in the state—including public charter schools</a:t>
            </a:r>
            <a:r>
              <a:rPr lang="en-US" sz="2400" dirty="0" smtClean="0"/>
              <a:t>.</a:t>
            </a:r>
          </a:p>
          <a:p>
            <a:pPr lvl="1"/>
            <a:r>
              <a:rPr lang="en-US" sz="2400" dirty="0" smtClean="0"/>
              <a:t>Be based on state standards</a:t>
            </a:r>
            <a:endParaRPr lang="en-US" sz="2400" dirty="0"/>
          </a:p>
          <a:p>
            <a:pPr lvl="1"/>
            <a:r>
              <a:rPr lang="en-US" sz="2400" dirty="0" smtClean="0"/>
              <a:t>Must improve </a:t>
            </a:r>
            <a:r>
              <a:rPr lang="en-US" sz="2400" dirty="0"/>
              <a:t>student academic achievement and school success. </a:t>
            </a:r>
          </a:p>
          <a:p>
            <a:pPr lvl="1"/>
            <a:r>
              <a:rPr lang="en-US" sz="2400" dirty="0" smtClean="0"/>
              <a:t>Must include </a:t>
            </a:r>
            <a:r>
              <a:rPr lang="en-US" sz="2400" dirty="0"/>
              <a:t>long-term goals and measurements of interim progress for all students and specific subgroups of students. </a:t>
            </a:r>
            <a:endParaRPr lang="en-US" sz="2400" dirty="0" smtClean="0"/>
          </a:p>
          <a:p>
            <a:pPr lvl="2"/>
            <a:r>
              <a:rPr lang="en-US" sz="1400" dirty="0" smtClean="0"/>
              <a:t>Economically </a:t>
            </a:r>
            <a:r>
              <a:rPr lang="en-US" sz="1400" dirty="0"/>
              <a:t>disadvantaged students; </a:t>
            </a:r>
            <a:endParaRPr lang="en-US" sz="1400" dirty="0" smtClean="0"/>
          </a:p>
          <a:p>
            <a:pPr lvl="2"/>
            <a:r>
              <a:rPr lang="en-US" sz="1400" dirty="0" smtClean="0"/>
              <a:t>Students </a:t>
            </a:r>
            <a:r>
              <a:rPr lang="en-US" sz="1400" dirty="0"/>
              <a:t>from racial and ethnic groups; </a:t>
            </a:r>
            <a:endParaRPr lang="en-US" sz="1400" dirty="0" smtClean="0"/>
          </a:p>
          <a:p>
            <a:pPr lvl="2"/>
            <a:r>
              <a:rPr lang="en-US" sz="1400" dirty="0" smtClean="0"/>
              <a:t>Students </a:t>
            </a:r>
            <a:r>
              <a:rPr lang="en-US" sz="1400" dirty="0"/>
              <a:t>with disabilities; </a:t>
            </a:r>
            <a:endParaRPr lang="en-US" sz="1400" dirty="0" smtClean="0"/>
          </a:p>
          <a:p>
            <a:pPr lvl="2"/>
            <a:r>
              <a:rPr lang="en-US" sz="1400" dirty="0" smtClean="0"/>
              <a:t>English learners</a:t>
            </a:r>
            <a:endParaRPr lang="en-US" sz="1400" dirty="0"/>
          </a:p>
          <a:p>
            <a:pPr lvl="1"/>
            <a:r>
              <a:rPr lang="en-US" sz="2400" dirty="0"/>
              <a:t>Indicators must be applied to </a:t>
            </a:r>
            <a:r>
              <a:rPr lang="en-US" sz="2400" i="1" dirty="0"/>
              <a:t>all</a:t>
            </a:r>
            <a:r>
              <a:rPr lang="en-US" sz="2400" dirty="0"/>
              <a:t> students and </a:t>
            </a:r>
            <a:r>
              <a:rPr lang="en-US" sz="2400" dirty="0" smtClean="0"/>
              <a:t>                                                          </a:t>
            </a:r>
            <a:r>
              <a:rPr lang="en-US" sz="2400" i="1" dirty="0" smtClean="0"/>
              <a:t>each </a:t>
            </a:r>
            <a:r>
              <a:rPr lang="en-US" sz="2400" dirty="0" smtClean="0"/>
              <a:t>specific </a:t>
            </a:r>
            <a:r>
              <a:rPr lang="en-US" sz="2400" dirty="0"/>
              <a:t>subgroups of students.</a:t>
            </a:r>
          </a:p>
          <a:p>
            <a:pPr lvl="1"/>
            <a:endParaRPr lang="en-US" sz="2400" dirty="0"/>
          </a:p>
        </p:txBody>
      </p:sp>
    </p:spTree>
    <p:extLst>
      <p:ext uri="{BB962C8B-B14F-4D97-AF65-F5344CB8AC3E}">
        <p14:creationId xmlns:p14="http://schemas.microsoft.com/office/powerpoint/2010/main" val="34033661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6096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914400"/>
            <a:ext cx="8229600" cy="5216525"/>
          </a:xfrm>
        </p:spPr>
        <p:txBody>
          <a:bodyPr/>
          <a:lstStyle/>
          <a:p>
            <a:r>
              <a:rPr lang="en-US" sz="3200" dirty="0" smtClean="0"/>
              <a:t>Long-term Goals and Measurements of Interim Progress</a:t>
            </a:r>
          </a:p>
          <a:p>
            <a:pPr lvl="1"/>
            <a:r>
              <a:rPr lang="en-US" sz="2400" dirty="0" smtClean="0"/>
              <a:t>The </a:t>
            </a:r>
            <a:r>
              <a:rPr lang="en-US" sz="2400" dirty="0"/>
              <a:t>goals and measurements of interim progress must be set, at a minimum, for:</a:t>
            </a:r>
          </a:p>
          <a:p>
            <a:pPr lvl="2"/>
            <a:r>
              <a:rPr lang="en-US" sz="2400" dirty="0" smtClean="0"/>
              <a:t>Academic performance/achievement (*as </a:t>
            </a:r>
            <a:r>
              <a:rPr lang="en-US" sz="2400" dirty="0"/>
              <a:t>measured by proficiency on assessments); </a:t>
            </a:r>
          </a:p>
          <a:p>
            <a:pPr lvl="2"/>
            <a:r>
              <a:rPr lang="en-US" sz="2400" dirty="0" smtClean="0"/>
              <a:t>High </a:t>
            </a:r>
            <a:r>
              <a:rPr lang="en-US" sz="2400" dirty="0"/>
              <a:t>school graduate rates (4 year cohort rate/or extended period); and</a:t>
            </a:r>
          </a:p>
          <a:p>
            <a:pPr lvl="2"/>
            <a:r>
              <a:rPr lang="en-US" sz="2400" dirty="0" smtClean="0"/>
              <a:t>Performance of </a:t>
            </a:r>
            <a:r>
              <a:rPr lang="en-US" sz="2400" dirty="0"/>
              <a:t>EL’s making progress toward English language proficiency (as measured by EL proficiency </a:t>
            </a:r>
            <a:r>
              <a:rPr lang="en-US" sz="2400" dirty="0" smtClean="0"/>
              <a:t>assessments)</a:t>
            </a:r>
            <a:r>
              <a:rPr lang="en-US" sz="1700" dirty="0" smtClean="0"/>
              <a:t>	 </a:t>
            </a:r>
          </a:p>
          <a:p>
            <a:pPr lvl="1"/>
            <a:endParaRPr lang="en-US" sz="2400" dirty="0" smtClean="0"/>
          </a:p>
        </p:txBody>
      </p:sp>
    </p:spTree>
    <p:extLst>
      <p:ext uri="{BB962C8B-B14F-4D97-AF65-F5344CB8AC3E}">
        <p14:creationId xmlns:p14="http://schemas.microsoft.com/office/powerpoint/2010/main" val="28231317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838200"/>
            <a:ext cx="8229600" cy="5292725"/>
          </a:xfrm>
        </p:spPr>
        <p:txBody>
          <a:bodyPr/>
          <a:lstStyle/>
          <a:p>
            <a:r>
              <a:rPr lang="en-US" sz="3200" dirty="0" smtClean="0"/>
              <a:t>Long-term Goals and Measurements of Interim Progress</a:t>
            </a:r>
          </a:p>
          <a:p>
            <a:pPr lvl="1"/>
            <a:r>
              <a:rPr lang="en-US" sz="2000" dirty="0" smtClean="0"/>
              <a:t>Academic Achievement:</a:t>
            </a:r>
          </a:p>
          <a:p>
            <a:pPr lvl="2"/>
            <a:r>
              <a:rPr lang="en-US" sz="2000" dirty="0" smtClean="0"/>
              <a:t>For all students and all subgroups of students, individually</a:t>
            </a:r>
          </a:p>
          <a:p>
            <a:pPr lvl="2"/>
            <a:r>
              <a:rPr lang="en-US" sz="2000" dirty="0" smtClean="0"/>
              <a:t>Progress based </a:t>
            </a:r>
            <a:r>
              <a:rPr lang="en-US" sz="2000" dirty="0"/>
              <a:t>on grade-level proficiency </a:t>
            </a:r>
          </a:p>
          <a:p>
            <a:pPr lvl="2"/>
            <a:r>
              <a:rPr lang="en-US" sz="2000" dirty="0" smtClean="0"/>
              <a:t>Calculate R/LA and mathematics separately</a:t>
            </a:r>
          </a:p>
          <a:p>
            <a:pPr lvl="2"/>
            <a:r>
              <a:rPr lang="en-US" sz="2000" dirty="0" smtClean="0"/>
              <a:t>Same definition of grade-level proficiency for all students</a:t>
            </a:r>
            <a:endParaRPr lang="en-US" sz="2000" dirty="0"/>
          </a:p>
          <a:p>
            <a:pPr lvl="2"/>
            <a:r>
              <a:rPr lang="en-US" sz="2000" dirty="0"/>
              <a:t>State must apply the same high standards of academic achievement to all students and to each subgroup of </a:t>
            </a:r>
            <a:r>
              <a:rPr lang="en-US" sz="2000" dirty="0" smtClean="0"/>
              <a:t>students</a:t>
            </a:r>
          </a:p>
          <a:p>
            <a:pPr lvl="2"/>
            <a:r>
              <a:rPr lang="en-US" sz="2000" dirty="0" smtClean="0"/>
              <a:t>Greater rates of improvement for lowest-achieving subgroups</a:t>
            </a:r>
          </a:p>
          <a:p>
            <a:pPr lvl="1"/>
            <a:r>
              <a:rPr lang="en-US" sz="2000" dirty="0" smtClean="0"/>
              <a:t>Graduation rate</a:t>
            </a:r>
            <a:endParaRPr lang="en-US" sz="2000" dirty="0"/>
          </a:p>
          <a:p>
            <a:pPr lvl="1"/>
            <a:r>
              <a:rPr lang="en-US" sz="2000" dirty="0" smtClean="0"/>
              <a:t>If a State opts for an extended multi-year length of time to meet ambitious long-term goals for achievement and graduation rates, it must use the same length of time for each. </a:t>
            </a:r>
          </a:p>
          <a:p>
            <a:pPr lvl="1"/>
            <a:r>
              <a:rPr lang="en-US" sz="2000" dirty="0" smtClean="0"/>
              <a:t>Include both annual progress toward English language proficiency and actual attainment of English language proficiency for all English language learners. </a:t>
            </a:r>
          </a:p>
          <a:p>
            <a:pPr lvl="1"/>
            <a:r>
              <a:rPr lang="en-US" sz="2000" dirty="0" smtClean="0"/>
              <a:t>Required to </a:t>
            </a:r>
            <a:r>
              <a:rPr lang="en-US" sz="2000" dirty="0"/>
              <a:t>expect each EL to attain English language </a:t>
            </a:r>
            <a:r>
              <a:rPr lang="en-US" sz="2000" dirty="0" smtClean="0"/>
              <a:t>                                           proficiency </a:t>
            </a:r>
            <a:r>
              <a:rPr lang="en-US" sz="2000" dirty="0"/>
              <a:t>within a period of time </a:t>
            </a:r>
            <a:r>
              <a:rPr lang="en-US" sz="2000" dirty="0" smtClean="0"/>
              <a:t>after the student’s                               identification as </a:t>
            </a:r>
            <a:r>
              <a:rPr lang="en-US" sz="2000" dirty="0"/>
              <a:t>an EL.</a:t>
            </a:r>
          </a:p>
          <a:p>
            <a:endParaRPr lang="en-US" sz="2400" dirty="0"/>
          </a:p>
          <a:p>
            <a:endParaRPr lang="en-US" sz="2400" dirty="0"/>
          </a:p>
          <a:p>
            <a:endParaRPr lang="en-US" sz="2400" dirty="0" smtClean="0"/>
          </a:p>
        </p:txBody>
      </p:sp>
    </p:spTree>
    <p:extLst>
      <p:ext uri="{BB962C8B-B14F-4D97-AF65-F5344CB8AC3E}">
        <p14:creationId xmlns:p14="http://schemas.microsoft.com/office/powerpoint/2010/main" val="2674730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838200"/>
            <a:ext cx="8229600" cy="5292725"/>
          </a:xfrm>
        </p:spPr>
        <p:txBody>
          <a:bodyPr/>
          <a:lstStyle/>
          <a:p>
            <a:r>
              <a:rPr lang="en-US" sz="3200" dirty="0" smtClean="0"/>
              <a:t>Long-term Goals and Measurements of Interim Progress</a:t>
            </a:r>
          </a:p>
          <a:p>
            <a:pPr lvl="1"/>
            <a:r>
              <a:rPr lang="en-US" sz="2000" dirty="0" smtClean="0"/>
              <a:t>Graduation rate</a:t>
            </a:r>
          </a:p>
          <a:p>
            <a:pPr lvl="2"/>
            <a:r>
              <a:rPr lang="en-US" sz="2000" dirty="0" smtClean="0"/>
              <a:t>All students and subgroups, individually</a:t>
            </a:r>
          </a:p>
          <a:p>
            <a:pPr lvl="2"/>
            <a:r>
              <a:rPr lang="en-US" sz="2000" dirty="0" smtClean="0"/>
              <a:t>Greater rates for lowest performing subgroups</a:t>
            </a:r>
          </a:p>
          <a:p>
            <a:pPr lvl="2"/>
            <a:r>
              <a:rPr lang="en-US" sz="2000" dirty="0" smtClean="0"/>
              <a:t>4 year cohort rate or extended rate</a:t>
            </a:r>
            <a:endParaRPr lang="en-US" sz="2000" dirty="0"/>
          </a:p>
          <a:p>
            <a:pPr lvl="1"/>
            <a:r>
              <a:rPr lang="en-US" sz="2000" dirty="0" smtClean="0"/>
              <a:t>Performance of EL’s</a:t>
            </a:r>
          </a:p>
          <a:p>
            <a:pPr lvl="2"/>
            <a:r>
              <a:rPr lang="en-US" sz="2000" dirty="0" smtClean="0"/>
              <a:t>English language proficiency: Progress and actual attainment</a:t>
            </a:r>
          </a:p>
          <a:p>
            <a:pPr lvl="2"/>
            <a:r>
              <a:rPr lang="en-US" sz="2000" dirty="0" smtClean="0"/>
              <a:t>Goals and measurements determined using uniform statewide procedure</a:t>
            </a:r>
          </a:p>
          <a:p>
            <a:pPr lvl="1"/>
            <a:r>
              <a:rPr lang="en-US" sz="2000" dirty="0" smtClean="0"/>
              <a:t>If a State opts for an extended multi-year length of time to meet ambitious long-term goals for achievement and graduation rates, it must use the same length of time for each. </a:t>
            </a:r>
          </a:p>
          <a:p>
            <a:pPr lvl="1"/>
            <a:r>
              <a:rPr lang="en-US" sz="2000" dirty="0" smtClean="0"/>
              <a:t>Required to </a:t>
            </a:r>
            <a:r>
              <a:rPr lang="en-US" sz="2000" dirty="0"/>
              <a:t>expect each EL to attain English language </a:t>
            </a:r>
            <a:r>
              <a:rPr lang="en-US" sz="2000" dirty="0" smtClean="0"/>
              <a:t>                                           proficiency </a:t>
            </a:r>
            <a:r>
              <a:rPr lang="en-US" sz="2000" dirty="0"/>
              <a:t>within a period of time </a:t>
            </a:r>
            <a:r>
              <a:rPr lang="en-US" sz="2000" dirty="0" smtClean="0"/>
              <a:t>after the student’s                               identification as </a:t>
            </a:r>
            <a:r>
              <a:rPr lang="en-US" sz="2000" dirty="0"/>
              <a:t>an EL.</a:t>
            </a:r>
          </a:p>
          <a:p>
            <a:endParaRPr lang="en-US" sz="2400" dirty="0"/>
          </a:p>
          <a:p>
            <a:endParaRPr lang="en-US" sz="2400" dirty="0"/>
          </a:p>
          <a:p>
            <a:endParaRPr lang="en-US" sz="2400" dirty="0" smtClean="0"/>
          </a:p>
        </p:txBody>
      </p:sp>
    </p:spTree>
    <p:extLst>
      <p:ext uri="{BB962C8B-B14F-4D97-AF65-F5344CB8AC3E}">
        <p14:creationId xmlns:p14="http://schemas.microsoft.com/office/powerpoint/2010/main" val="2555236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62000"/>
          </a:xfrm>
        </p:spPr>
        <p:txBody>
          <a:bodyPr/>
          <a:lstStyle/>
          <a:p>
            <a:r>
              <a:rPr lang="en-US" dirty="0"/>
              <a:t>State Academic </a:t>
            </a:r>
            <a:r>
              <a:rPr lang="en-US" dirty="0" smtClean="0"/>
              <a:t>Standards</a:t>
            </a:r>
            <a:endParaRPr lang="en-US" dirty="0"/>
          </a:p>
        </p:txBody>
      </p:sp>
      <p:sp>
        <p:nvSpPr>
          <p:cNvPr id="3" name="Content Placeholder 2"/>
          <p:cNvSpPr>
            <a:spLocks noGrp="1"/>
          </p:cNvSpPr>
          <p:nvPr>
            <p:ph idx="1"/>
          </p:nvPr>
        </p:nvSpPr>
        <p:spPr>
          <a:xfrm>
            <a:off x="457200" y="990600"/>
            <a:ext cx="8229600" cy="5140325"/>
          </a:xfrm>
        </p:spPr>
        <p:txBody>
          <a:bodyPr/>
          <a:lstStyle/>
          <a:p>
            <a:r>
              <a:rPr lang="en-US" sz="2400" dirty="0"/>
              <a:t>State may adopt alternate academic achievement standards for students with the most significant cognitive disabilities.</a:t>
            </a:r>
          </a:p>
          <a:p>
            <a:pPr lvl="1"/>
            <a:r>
              <a:rPr lang="en-US" sz="2000" dirty="0"/>
              <a:t>Aligned to state’s challenging academic standards</a:t>
            </a:r>
          </a:p>
          <a:p>
            <a:pPr lvl="1"/>
            <a:r>
              <a:rPr lang="en-US" sz="2000" dirty="0"/>
              <a:t>Reflect personal judgment as to highest level possible standards achievable</a:t>
            </a:r>
          </a:p>
          <a:p>
            <a:pPr lvl="1"/>
            <a:r>
              <a:rPr lang="en-US" sz="2000" dirty="0"/>
              <a:t>Must promote access to general education curriculum consistent with IDEA</a:t>
            </a:r>
          </a:p>
          <a:p>
            <a:pPr lvl="1"/>
            <a:r>
              <a:rPr lang="en-US" sz="2000" dirty="0"/>
              <a:t>Designated in the IEP as standards used for the student</a:t>
            </a:r>
          </a:p>
          <a:p>
            <a:pPr lvl="1"/>
            <a:r>
              <a:rPr lang="en-US" sz="2000" dirty="0"/>
              <a:t>Aligned to ensure student is on track to pursue post-secondary education or employment</a:t>
            </a:r>
          </a:p>
          <a:p>
            <a:r>
              <a:rPr lang="en-US" sz="2400" dirty="0"/>
              <a:t>State must demonstrate that it has adopted English language proficiency standards.</a:t>
            </a:r>
          </a:p>
          <a:p>
            <a:pPr lvl="1"/>
            <a:r>
              <a:rPr lang="en-US" sz="2000" dirty="0"/>
              <a:t>Aligned to state academic standards</a:t>
            </a:r>
          </a:p>
          <a:p>
            <a:pPr lvl="1"/>
            <a:r>
              <a:rPr lang="en-US" sz="2000" dirty="0"/>
              <a:t>Address different proficiency levels of English learners</a:t>
            </a:r>
          </a:p>
          <a:p>
            <a:pPr lvl="1"/>
            <a:r>
              <a:rPr lang="en-US" sz="2000" dirty="0"/>
              <a:t>Derived from four recognized domains</a:t>
            </a:r>
          </a:p>
          <a:p>
            <a:endParaRPr lang="en-US" sz="2400" dirty="0"/>
          </a:p>
          <a:p>
            <a:endParaRPr lang="en-US" dirty="0"/>
          </a:p>
          <a:p>
            <a:endParaRPr lang="en-US" dirty="0"/>
          </a:p>
        </p:txBody>
      </p:sp>
    </p:spTree>
    <p:extLst>
      <p:ext uri="{BB962C8B-B14F-4D97-AF65-F5344CB8AC3E}">
        <p14:creationId xmlns:p14="http://schemas.microsoft.com/office/powerpoint/2010/main" val="2657748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914400"/>
            <a:ext cx="8229600" cy="5486400"/>
          </a:xfrm>
        </p:spPr>
        <p:txBody>
          <a:bodyPr/>
          <a:lstStyle/>
          <a:p>
            <a:r>
              <a:rPr lang="en-US" sz="3200" dirty="0" smtClean="0"/>
              <a:t>Accountability Indicators: </a:t>
            </a:r>
          </a:p>
          <a:p>
            <a:endParaRPr lang="en-US" dirty="0"/>
          </a:p>
          <a:p>
            <a:endParaRPr lang="en-US" dirty="0" smtClean="0"/>
          </a:p>
          <a:p>
            <a:endParaRPr lang="en-US" dirty="0"/>
          </a:p>
          <a:p>
            <a:endParaRPr lang="en-US" dirty="0" smtClean="0">
              <a:solidFill>
                <a:schemeClr val="tx1"/>
              </a:solidFill>
            </a:endParaRPr>
          </a:p>
          <a:p>
            <a:r>
              <a:rPr lang="en-US" sz="2000" dirty="0" smtClean="0">
                <a:solidFill>
                  <a:schemeClr val="tx1"/>
                </a:solidFill>
              </a:rPr>
              <a:t>Academic Achievement Indicator can include growth for HS’s</a:t>
            </a:r>
          </a:p>
          <a:p>
            <a:r>
              <a:rPr lang="en-US" sz="2000" dirty="0" smtClean="0">
                <a:solidFill>
                  <a:schemeClr val="tx1"/>
                </a:solidFill>
              </a:rPr>
              <a:t>All Indicators must measure performance for all students and separately for each subgroup (Except EL Proficiency Indicator) </a:t>
            </a:r>
          </a:p>
          <a:p>
            <a:pPr lvl="1"/>
            <a:r>
              <a:rPr lang="en-US" sz="1600" dirty="0" smtClean="0">
                <a:solidFill>
                  <a:schemeClr val="tx1"/>
                </a:solidFill>
              </a:rPr>
              <a:t>Disaggregation by subgroup</a:t>
            </a:r>
          </a:p>
          <a:p>
            <a:r>
              <a:rPr lang="en-US" sz="2000" dirty="0" smtClean="0">
                <a:solidFill>
                  <a:schemeClr val="tx1"/>
                </a:solidFill>
              </a:rPr>
              <a:t>Must equally weight R/LA and mathematics</a:t>
            </a:r>
          </a:p>
          <a:p>
            <a:r>
              <a:rPr lang="en-US" sz="2000" dirty="0" smtClean="0">
                <a:solidFill>
                  <a:schemeClr val="tx1"/>
                </a:solidFill>
              </a:rPr>
              <a:t>All academic proficiency indicators and the School Quality or Student Success Indicator must aid in the meaningful differentiation                                                   of schools </a:t>
            </a:r>
          </a:p>
          <a:p>
            <a:pPr marL="0" indent="0">
              <a:buNone/>
            </a:pPr>
            <a:endParaRPr lang="en-US" sz="1600" dirty="0" smtClean="0"/>
          </a:p>
          <a:p>
            <a:endParaRPr lang="en-US" dirty="0"/>
          </a:p>
        </p:txBody>
      </p:sp>
      <p:pic>
        <p:nvPicPr>
          <p:cNvPr id="5" name="Picture 4"/>
          <p:cNvPicPr>
            <a:picLocks noChangeAspect="1"/>
          </p:cNvPicPr>
          <p:nvPr/>
        </p:nvPicPr>
        <p:blipFill>
          <a:blip r:embed="rId3"/>
          <a:stretch>
            <a:fillRect/>
          </a:stretch>
        </p:blipFill>
        <p:spPr>
          <a:xfrm>
            <a:off x="1483525" y="1600200"/>
            <a:ext cx="6176949" cy="2245896"/>
          </a:xfrm>
          <a:prstGeom prst="rect">
            <a:avLst/>
          </a:prstGeom>
        </p:spPr>
      </p:pic>
    </p:spTree>
    <p:extLst>
      <p:ext uri="{BB962C8B-B14F-4D97-AF65-F5344CB8AC3E}">
        <p14:creationId xmlns:p14="http://schemas.microsoft.com/office/powerpoint/2010/main" val="8257568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1219200"/>
            <a:ext cx="8229600" cy="4911725"/>
          </a:xfrm>
        </p:spPr>
        <p:txBody>
          <a:bodyPr/>
          <a:lstStyle/>
          <a:p>
            <a:r>
              <a:rPr lang="en-US" sz="2800" dirty="0"/>
              <a:t>School Quality or Student Success Indicator</a:t>
            </a:r>
          </a:p>
          <a:p>
            <a:pPr lvl="1"/>
            <a:r>
              <a:rPr lang="en-US" sz="2000" dirty="0" smtClean="0"/>
              <a:t>The indicator may differ by grade span </a:t>
            </a:r>
          </a:p>
          <a:p>
            <a:pPr lvl="1"/>
            <a:r>
              <a:rPr lang="en-US" sz="2000" dirty="0" smtClean="0"/>
              <a:t>Must be different from the other indicators in the system</a:t>
            </a:r>
          </a:p>
          <a:p>
            <a:pPr lvl="1"/>
            <a:r>
              <a:rPr lang="en-US" sz="2000" dirty="0" smtClean="0"/>
              <a:t>Be supported by research and likely to increase student achievement or high school graduation rate</a:t>
            </a:r>
          </a:p>
          <a:p>
            <a:pPr lvl="1"/>
            <a:r>
              <a:rPr lang="en-US" sz="2000" dirty="0" smtClean="0"/>
              <a:t>For Meaningful Differentiation, Indicator cannot be assigned a weight in overall system would change a Comprehensive Support and Improvement or Targeted Support and Improvement site identification</a:t>
            </a:r>
          </a:p>
          <a:p>
            <a:pPr lvl="2"/>
            <a:r>
              <a:rPr lang="en-US" sz="2000" dirty="0" smtClean="0"/>
              <a:t>Two exceptions for “significant progress” on certain indicators</a:t>
            </a:r>
          </a:p>
          <a:p>
            <a:pPr lvl="2"/>
            <a:endParaRPr lang="en-US" sz="1800" dirty="0" smtClean="0"/>
          </a:p>
          <a:p>
            <a:r>
              <a:rPr lang="en-US" sz="2800" dirty="0" smtClean="0"/>
              <a:t>Criteria for States to use in selecting indicators for use in the accountability system</a:t>
            </a:r>
          </a:p>
          <a:p>
            <a:pPr lvl="1"/>
            <a:r>
              <a:rPr lang="en-US" sz="2000" dirty="0" smtClean="0"/>
              <a:t>Any indicators selected by State must meet certain criteria</a:t>
            </a:r>
          </a:p>
          <a:p>
            <a:endParaRPr lang="en-US" sz="2400" dirty="0"/>
          </a:p>
          <a:p>
            <a:endParaRPr lang="en-US" dirty="0"/>
          </a:p>
        </p:txBody>
      </p:sp>
    </p:spTree>
    <p:extLst>
      <p:ext uri="{BB962C8B-B14F-4D97-AF65-F5344CB8AC3E}">
        <p14:creationId xmlns:p14="http://schemas.microsoft.com/office/powerpoint/2010/main" val="374197074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1066800"/>
            <a:ext cx="8229600" cy="5064125"/>
          </a:xfrm>
        </p:spPr>
        <p:txBody>
          <a:bodyPr/>
          <a:lstStyle/>
          <a:p>
            <a:r>
              <a:rPr lang="en-US" dirty="0" smtClean="0"/>
              <a:t>Participation Rate: Must Assess 95% of Students</a:t>
            </a:r>
          </a:p>
          <a:p>
            <a:pPr lvl="1"/>
            <a:r>
              <a:rPr lang="en-US" sz="1800" dirty="0" smtClean="0"/>
              <a:t>Applies to both all </a:t>
            </a:r>
            <a:r>
              <a:rPr lang="en-US" sz="1800" dirty="0"/>
              <a:t>students enrolled in the school – and to all students within </a:t>
            </a:r>
            <a:r>
              <a:rPr lang="en-US" sz="1800" dirty="0" smtClean="0"/>
              <a:t>each subgroup</a:t>
            </a:r>
          </a:p>
          <a:p>
            <a:pPr lvl="1"/>
            <a:r>
              <a:rPr lang="en-US" sz="1800" dirty="0" smtClean="0"/>
              <a:t>Participation </a:t>
            </a:r>
            <a:r>
              <a:rPr lang="en-US" sz="1800" dirty="0"/>
              <a:t>rates will be calculated separately on the R/LA and </a:t>
            </a:r>
            <a:r>
              <a:rPr lang="en-US" sz="1800" dirty="0" smtClean="0"/>
              <a:t>mathematics assessments.</a:t>
            </a:r>
          </a:p>
          <a:p>
            <a:pPr lvl="1"/>
            <a:r>
              <a:rPr lang="en-US" sz="1800" dirty="0" smtClean="0"/>
              <a:t>A State </a:t>
            </a:r>
            <a:r>
              <a:rPr lang="en-US" sz="1800" dirty="0"/>
              <a:t>will be required to take one of the following actions for a school that misses the 95% participation rate requirement for all students or for one or more subgroups. </a:t>
            </a:r>
            <a:endParaRPr lang="en-US" sz="1800" dirty="0" smtClean="0"/>
          </a:p>
          <a:p>
            <a:pPr lvl="2"/>
            <a:r>
              <a:rPr lang="en-US" sz="1600" dirty="0" smtClean="0"/>
              <a:t>Assign </a:t>
            </a:r>
            <a:r>
              <a:rPr lang="en-US" sz="1600" dirty="0"/>
              <a:t>a lower summative rating to the </a:t>
            </a:r>
            <a:r>
              <a:rPr lang="en-US" sz="1600" dirty="0" smtClean="0"/>
              <a:t>school</a:t>
            </a:r>
          </a:p>
          <a:p>
            <a:pPr lvl="2"/>
            <a:r>
              <a:rPr lang="en-US" sz="1600" dirty="0" smtClean="0"/>
              <a:t>Assign </a:t>
            </a:r>
            <a:r>
              <a:rPr lang="en-US" sz="1600" dirty="0"/>
              <a:t>the lowest performance level on the State’s Academic Achievement </a:t>
            </a:r>
            <a:r>
              <a:rPr lang="en-US" sz="1600" dirty="0" smtClean="0"/>
              <a:t>Indicator</a:t>
            </a:r>
          </a:p>
          <a:p>
            <a:pPr lvl="2"/>
            <a:r>
              <a:rPr lang="en-US" sz="1600" dirty="0" smtClean="0"/>
              <a:t>Identify </a:t>
            </a:r>
            <a:r>
              <a:rPr lang="en-US" sz="1600" dirty="0"/>
              <a:t>the school for Targeted Support and </a:t>
            </a:r>
            <a:r>
              <a:rPr lang="en-US" sz="1600" dirty="0" smtClean="0"/>
              <a:t>Improvement</a:t>
            </a:r>
          </a:p>
          <a:p>
            <a:pPr lvl="2"/>
            <a:r>
              <a:rPr lang="en-US" sz="1600" dirty="0" smtClean="0"/>
              <a:t>Another </a:t>
            </a:r>
            <a:r>
              <a:rPr lang="en-US" sz="1600" dirty="0"/>
              <a:t>equally rigorous State-determined action that will result in a similar outcome </a:t>
            </a:r>
            <a:r>
              <a:rPr lang="en-US" sz="1600" dirty="0" smtClean="0"/>
              <a:t>for the </a:t>
            </a:r>
            <a:r>
              <a:rPr lang="en-US" sz="1600" dirty="0"/>
              <a:t>school in the system of annual meaningful differentiation</a:t>
            </a:r>
            <a:r>
              <a:rPr lang="en-US" sz="1600" dirty="0" smtClean="0"/>
              <a:t>.</a:t>
            </a:r>
          </a:p>
          <a:p>
            <a:pPr lvl="1"/>
            <a:r>
              <a:rPr lang="en-US" sz="1800" dirty="0" smtClean="0"/>
              <a:t>District and Site Improvement Plans (Required)</a:t>
            </a:r>
          </a:p>
          <a:p>
            <a:pPr lvl="2"/>
            <a:r>
              <a:rPr lang="en-US" sz="1500" dirty="0" smtClean="0"/>
              <a:t>If District has “significant number” of schools not meeting requirement</a:t>
            </a:r>
          </a:p>
          <a:p>
            <a:pPr lvl="2"/>
            <a:r>
              <a:rPr lang="en-US" sz="1500" dirty="0" smtClean="0"/>
              <a:t>Site = District Approves	District = State Approves</a:t>
            </a:r>
          </a:p>
          <a:p>
            <a:pPr lvl="2"/>
            <a:endParaRPr lang="en-US" sz="1500" dirty="0"/>
          </a:p>
          <a:p>
            <a:endParaRPr lang="en-US" sz="1200" dirty="0"/>
          </a:p>
        </p:txBody>
      </p:sp>
    </p:spTree>
    <p:extLst>
      <p:ext uri="{BB962C8B-B14F-4D97-AF65-F5344CB8AC3E}">
        <p14:creationId xmlns:p14="http://schemas.microsoft.com/office/powerpoint/2010/main" val="42120112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52400"/>
            <a:ext cx="83820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571500" y="838200"/>
            <a:ext cx="8572500" cy="5292725"/>
          </a:xfrm>
        </p:spPr>
        <p:txBody>
          <a:bodyPr/>
          <a:lstStyle/>
          <a:p>
            <a:r>
              <a:rPr lang="en-US" dirty="0" smtClean="0"/>
              <a:t>Student Subgroups</a:t>
            </a:r>
          </a:p>
          <a:p>
            <a:pPr lvl="1"/>
            <a:r>
              <a:rPr lang="en-US" sz="1600" dirty="0" smtClean="0"/>
              <a:t>“Students from major racial or ethnic groups” means students from </a:t>
            </a:r>
            <a:r>
              <a:rPr lang="en-US" sz="1600" i="1" dirty="0" smtClean="0"/>
              <a:t>each of the </a:t>
            </a:r>
            <a:r>
              <a:rPr lang="en-US" sz="1600" i="1" u="sng" dirty="0" smtClean="0"/>
              <a:t>individual</a:t>
            </a:r>
            <a:r>
              <a:rPr lang="en-US" sz="1600" i="1" dirty="0" smtClean="0"/>
              <a:t> subgroups</a:t>
            </a:r>
          </a:p>
          <a:p>
            <a:pPr lvl="1"/>
            <a:r>
              <a:rPr lang="en-US" sz="1600" dirty="0" smtClean="0"/>
              <a:t>At the State’s discretion, allow the results of former EL’s who have exited the EL subgroup to be included on the Academic Achievement indicator within the EL subgroup for purposes of annual meaningful differentiation and identification of schools for up to four years.</a:t>
            </a:r>
          </a:p>
          <a:p>
            <a:pPr lvl="1"/>
            <a:r>
              <a:rPr lang="en-US" sz="1600" dirty="0" smtClean="0"/>
              <a:t>Incorporates ESSA flexibility in factoring recently arrived EL’s into the accountability system</a:t>
            </a:r>
          </a:p>
          <a:p>
            <a:r>
              <a:rPr lang="en-US" dirty="0" smtClean="0"/>
              <a:t>Disaggregation of Data</a:t>
            </a:r>
          </a:p>
          <a:p>
            <a:pPr lvl="1"/>
            <a:r>
              <a:rPr lang="en-US" sz="1600" dirty="0" smtClean="0"/>
              <a:t>For </a:t>
            </a:r>
            <a:r>
              <a:rPr lang="en-US" sz="1600" dirty="0"/>
              <a:t>purposes of the statewide </a:t>
            </a:r>
            <a:r>
              <a:rPr lang="en-US" sz="1600" dirty="0" smtClean="0"/>
              <a:t>accountability system, </a:t>
            </a:r>
            <a:r>
              <a:rPr lang="en-US" sz="1600" dirty="0"/>
              <a:t>a State’s N-Size may not exceed 30 students, unless </a:t>
            </a:r>
            <a:r>
              <a:rPr lang="en-US" sz="1600" dirty="0" smtClean="0"/>
              <a:t>ED approves. </a:t>
            </a:r>
          </a:p>
          <a:p>
            <a:r>
              <a:rPr lang="en-US" dirty="0" smtClean="0"/>
              <a:t>Meaningful Differentiation of Schools </a:t>
            </a:r>
          </a:p>
          <a:p>
            <a:pPr lvl="1"/>
            <a:r>
              <a:rPr lang="en-US" sz="1600" dirty="0" smtClean="0"/>
              <a:t>The </a:t>
            </a:r>
            <a:r>
              <a:rPr lang="en-US" sz="1600" dirty="0"/>
              <a:t>system must be based on all of the indicators in the State </a:t>
            </a:r>
            <a:r>
              <a:rPr lang="en-US" sz="1600" dirty="0" smtClean="0"/>
              <a:t>accountability system </a:t>
            </a:r>
            <a:r>
              <a:rPr lang="en-US" sz="1600" dirty="0"/>
              <a:t>for all students and for each subgroup of students. </a:t>
            </a:r>
            <a:endParaRPr lang="en-US" sz="1600" dirty="0" smtClean="0"/>
          </a:p>
          <a:p>
            <a:pPr lvl="1"/>
            <a:r>
              <a:rPr lang="en-US" sz="1600" dirty="0" smtClean="0"/>
              <a:t>Substantial </a:t>
            </a:r>
            <a:r>
              <a:rPr lang="en-US" sz="1600" dirty="0"/>
              <a:t>weight must be afforded </a:t>
            </a:r>
            <a:r>
              <a:rPr lang="en-US" sz="1600" dirty="0" smtClean="0"/>
              <a:t>to academic indicators</a:t>
            </a:r>
          </a:p>
          <a:p>
            <a:pPr lvl="1"/>
            <a:r>
              <a:rPr lang="en-US" sz="1600" dirty="0" smtClean="0"/>
              <a:t>Include </a:t>
            </a:r>
            <a:r>
              <a:rPr lang="en-US" sz="1600" dirty="0"/>
              <a:t>at least three distinct levels of performance for schools on each indicator that are clear and understandable to the </a:t>
            </a:r>
            <a:r>
              <a:rPr lang="en-US" sz="1600" dirty="0" smtClean="0"/>
              <a:t>public</a:t>
            </a:r>
            <a:endParaRPr lang="en-US" sz="1600" dirty="0"/>
          </a:p>
          <a:p>
            <a:pPr lvl="1"/>
            <a:r>
              <a:rPr lang="en-US" sz="1600" dirty="0"/>
              <a:t>Results in a </a:t>
            </a:r>
            <a:r>
              <a:rPr lang="en-US" sz="1600" dirty="0" smtClean="0"/>
              <a:t>single, summative </a:t>
            </a:r>
            <a:r>
              <a:rPr lang="en-US" sz="1600" dirty="0"/>
              <a:t>rating </a:t>
            </a:r>
          </a:p>
          <a:p>
            <a:pPr lvl="1"/>
            <a:r>
              <a:rPr lang="en-US" sz="1600" dirty="0"/>
              <a:t>Meet requirements to annually </a:t>
            </a:r>
            <a:r>
              <a:rPr lang="en-US" sz="1600" dirty="0" smtClean="0"/>
              <a:t>measure 95% of students</a:t>
            </a:r>
            <a:endParaRPr lang="en-US" sz="1600" dirty="0"/>
          </a:p>
          <a:p>
            <a:pPr lvl="1"/>
            <a:r>
              <a:rPr lang="en-US" sz="1600" dirty="0"/>
              <a:t>Informs the identification of schools</a:t>
            </a:r>
          </a:p>
          <a:p>
            <a:pPr lvl="1"/>
            <a:endParaRPr lang="en-US" sz="1600" dirty="0" smtClean="0"/>
          </a:p>
          <a:p>
            <a:pPr lvl="1"/>
            <a:endParaRPr lang="en-US" sz="1400" dirty="0"/>
          </a:p>
          <a:p>
            <a:endParaRPr lang="en-US" sz="1800" dirty="0" smtClean="0"/>
          </a:p>
          <a:p>
            <a:endParaRPr lang="en-US" sz="1800" dirty="0" smtClean="0"/>
          </a:p>
          <a:p>
            <a:endParaRPr lang="en-US" sz="1600" dirty="0"/>
          </a:p>
        </p:txBody>
      </p:sp>
    </p:spTree>
    <p:extLst>
      <p:ext uri="{BB962C8B-B14F-4D97-AF65-F5344CB8AC3E}">
        <p14:creationId xmlns:p14="http://schemas.microsoft.com/office/powerpoint/2010/main" val="26348671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1371600"/>
            <a:ext cx="8610600" cy="4759325"/>
          </a:xfrm>
        </p:spPr>
        <p:txBody>
          <a:bodyPr/>
          <a:lstStyle/>
          <a:p>
            <a:r>
              <a:rPr lang="en-US" dirty="0" smtClean="0"/>
              <a:t>§200.21   Comprehensive support and improvement</a:t>
            </a:r>
          </a:p>
          <a:p>
            <a:r>
              <a:rPr lang="en-US" dirty="0"/>
              <a:t>§</a:t>
            </a:r>
            <a:r>
              <a:rPr lang="en-US" dirty="0" smtClean="0"/>
              <a:t>200.22    Targeted Support and improvement</a:t>
            </a:r>
          </a:p>
          <a:p>
            <a:r>
              <a:rPr lang="en-US" dirty="0" smtClean="0"/>
              <a:t>§200.23	    State responsibilities to support continued improvement</a:t>
            </a:r>
          </a:p>
          <a:p>
            <a:pPr lvl="1"/>
            <a:r>
              <a:rPr lang="en-US" dirty="0" smtClean="0"/>
              <a:t>Includes State review of resource allocation</a:t>
            </a:r>
          </a:p>
          <a:p>
            <a:pPr lvl="1"/>
            <a:r>
              <a:rPr lang="en-US" dirty="0" smtClean="0"/>
              <a:t>Includes State responsibility for technical assistance</a:t>
            </a:r>
          </a:p>
          <a:p>
            <a:r>
              <a:rPr lang="en-US" dirty="0"/>
              <a:t>§</a:t>
            </a:r>
            <a:r>
              <a:rPr lang="en-US" dirty="0" smtClean="0"/>
              <a:t>200.24   Resources to support continued improvement </a:t>
            </a:r>
          </a:p>
          <a:p>
            <a:r>
              <a:rPr lang="en-US" dirty="0"/>
              <a:t>§</a:t>
            </a:r>
            <a:r>
              <a:rPr lang="en-US" dirty="0" smtClean="0"/>
              <a:t>200.30   Annual State report card</a:t>
            </a:r>
          </a:p>
          <a:p>
            <a:pPr lvl="1"/>
            <a:endParaRPr lang="en-US" sz="1600" dirty="0" smtClean="0"/>
          </a:p>
          <a:p>
            <a:pPr lvl="1"/>
            <a:endParaRPr lang="en-US" sz="1400" dirty="0"/>
          </a:p>
          <a:p>
            <a:endParaRPr lang="en-US" sz="1800" dirty="0" smtClean="0"/>
          </a:p>
          <a:p>
            <a:endParaRPr lang="en-US" sz="1800" dirty="0" smtClean="0"/>
          </a:p>
          <a:p>
            <a:endParaRPr lang="en-US" sz="1600" dirty="0"/>
          </a:p>
        </p:txBody>
      </p:sp>
    </p:spTree>
    <p:extLst>
      <p:ext uri="{BB962C8B-B14F-4D97-AF65-F5344CB8AC3E}">
        <p14:creationId xmlns:p14="http://schemas.microsoft.com/office/powerpoint/2010/main" val="15267340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083" y="228600"/>
            <a:ext cx="8458200" cy="7620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838200"/>
            <a:ext cx="8229600" cy="5292725"/>
          </a:xfrm>
        </p:spPr>
        <p:txBody>
          <a:bodyPr/>
          <a:lstStyle/>
          <a:p>
            <a:r>
              <a:rPr lang="en-US" sz="2400" dirty="0" smtClean="0"/>
              <a:t>Comprehensive Support and Improvement</a:t>
            </a:r>
          </a:p>
          <a:p>
            <a:r>
              <a:rPr lang="en-US" sz="1600" dirty="0" smtClean="0"/>
              <a:t>State </a:t>
            </a:r>
            <a:r>
              <a:rPr lang="en-US" sz="1600" dirty="0"/>
              <a:t>notification: State must notify no later than the beginning of the school year for which the school is identified. </a:t>
            </a:r>
          </a:p>
          <a:p>
            <a:pPr lvl="1"/>
            <a:r>
              <a:rPr lang="en-US" sz="1400" dirty="0"/>
              <a:t>District notification: District must </a:t>
            </a:r>
            <a:r>
              <a:rPr lang="en-US" sz="1400" dirty="0" smtClean="0"/>
              <a:t>“promptly” notify </a:t>
            </a:r>
            <a:r>
              <a:rPr lang="en-US" sz="1400" dirty="0"/>
              <a:t>the parents of each student enrolled in the identified school, including, at a minimum, the reason for the identification and an explanation for how parents can be involved in developing/implementing improvement </a:t>
            </a:r>
            <a:r>
              <a:rPr lang="en-US" sz="1400" dirty="0" smtClean="0"/>
              <a:t>plan. Includes specific format requirements. </a:t>
            </a:r>
          </a:p>
          <a:p>
            <a:pPr lvl="1"/>
            <a:r>
              <a:rPr lang="en-US" sz="1400" dirty="0" smtClean="0"/>
              <a:t>Conduct a needs assessment, in partnership with specific stakeholders (*Specific requirements)</a:t>
            </a:r>
          </a:p>
          <a:p>
            <a:pPr lvl="1"/>
            <a:r>
              <a:rPr lang="en-US" sz="1400" dirty="0" smtClean="0"/>
              <a:t>Develop an Improvement Plan (Informed </a:t>
            </a:r>
            <a:r>
              <a:rPr lang="en-US" sz="1400" dirty="0"/>
              <a:t>by State’s long-term goals and indicators</a:t>
            </a:r>
            <a:r>
              <a:rPr lang="en-US" sz="1400" dirty="0" smtClean="0"/>
              <a:t>)</a:t>
            </a:r>
          </a:p>
          <a:p>
            <a:pPr lvl="2"/>
            <a:r>
              <a:rPr lang="en-US" sz="1400" dirty="0" smtClean="0"/>
              <a:t>Develop a plan that will effectively increase student academic achievement and school success</a:t>
            </a:r>
            <a:endParaRPr lang="en-US" sz="1400" dirty="0"/>
          </a:p>
          <a:p>
            <a:pPr lvl="2"/>
            <a:r>
              <a:rPr lang="en-US" sz="1400" dirty="0"/>
              <a:t>Developed with stakeholders (Include </a:t>
            </a:r>
            <a:r>
              <a:rPr lang="en-US" sz="1400" dirty="0" smtClean="0"/>
              <a:t>description of how input was taken into account)</a:t>
            </a:r>
            <a:endParaRPr lang="en-US" sz="1400" dirty="0"/>
          </a:p>
          <a:p>
            <a:pPr lvl="2"/>
            <a:r>
              <a:rPr lang="en-US" sz="1400" dirty="0"/>
              <a:t>Incorporates </a:t>
            </a:r>
            <a:r>
              <a:rPr lang="en-US" sz="1400" dirty="0" smtClean="0"/>
              <a:t>school-level needs assessment results</a:t>
            </a:r>
            <a:endParaRPr lang="en-US" sz="1400" dirty="0"/>
          </a:p>
          <a:p>
            <a:pPr lvl="2"/>
            <a:r>
              <a:rPr lang="en-US" sz="1400" dirty="0" smtClean="0"/>
              <a:t>Includes one or more interventions that are: 1) Evidence-based; and </a:t>
            </a:r>
            <a:r>
              <a:rPr lang="en-US" sz="1400" dirty="0"/>
              <a:t>2) To extent practicable, supported by strongest level of evidence that is available and appropriate to meet the needs of the school. </a:t>
            </a:r>
            <a:endParaRPr lang="en-US" sz="1400" dirty="0" smtClean="0"/>
          </a:p>
          <a:p>
            <a:pPr lvl="2"/>
            <a:r>
              <a:rPr lang="en-US" sz="1400" dirty="0" smtClean="0"/>
              <a:t>Identifies/addresses </a:t>
            </a:r>
            <a:r>
              <a:rPr lang="en-US" sz="1400" dirty="0"/>
              <a:t>resource </a:t>
            </a:r>
            <a:r>
              <a:rPr lang="en-US" sz="1400" dirty="0" smtClean="0"/>
              <a:t>inequities</a:t>
            </a:r>
          </a:p>
          <a:p>
            <a:pPr lvl="3"/>
            <a:r>
              <a:rPr lang="en-US" sz="1100" dirty="0" smtClean="0"/>
              <a:t>Includes, at a minimum, a review of LEA-and school-level resources among schools, with respect to disproportionate rates of ineffective, out of field, or inexperienced teachers and per pupil expenditures of Federal, State, local funds.</a:t>
            </a:r>
            <a:endParaRPr lang="en-US" sz="1100" dirty="0"/>
          </a:p>
          <a:p>
            <a:pPr lvl="2"/>
            <a:r>
              <a:rPr lang="en-US" sz="1400" dirty="0"/>
              <a:t>Made publicly available, consistent with notice requirements</a:t>
            </a:r>
          </a:p>
          <a:p>
            <a:r>
              <a:rPr lang="en-US" sz="2100" dirty="0" smtClean="0"/>
              <a:t>Provision for a planning year</a:t>
            </a:r>
          </a:p>
          <a:p>
            <a:r>
              <a:rPr lang="en-US" sz="2100" dirty="0" smtClean="0"/>
              <a:t>Approved </a:t>
            </a:r>
            <a:r>
              <a:rPr lang="en-US" sz="2100" dirty="0"/>
              <a:t>by the school, the district, and the </a:t>
            </a:r>
            <a:r>
              <a:rPr lang="en-US" sz="2100" dirty="0" smtClean="0"/>
              <a:t>State</a:t>
            </a:r>
          </a:p>
          <a:p>
            <a:pPr lvl="2"/>
            <a:r>
              <a:rPr lang="en-US" sz="1400" dirty="0" smtClean="0"/>
              <a:t>State supports and monitors</a:t>
            </a:r>
          </a:p>
          <a:p>
            <a:pPr lvl="1"/>
            <a:endParaRPr lang="en-US" sz="1400" dirty="0" smtClean="0"/>
          </a:p>
          <a:p>
            <a:pPr lvl="1"/>
            <a:endParaRPr lang="en-US" sz="1400" dirty="0"/>
          </a:p>
          <a:p>
            <a:pPr lvl="1"/>
            <a:endParaRPr lang="en-US" dirty="0"/>
          </a:p>
        </p:txBody>
      </p:sp>
    </p:spTree>
    <p:extLst>
      <p:ext uri="{BB962C8B-B14F-4D97-AF65-F5344CB8AC3E}">
        <p14:creationId xmlns:p14="http://schemas.microsoft.com/office/powerpoint/2010/main" val="15489745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965" y="152400"/>
            <a:ext cx="84582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62455" y="838200"/>
            <a:ext cx="8229600" cy="5867400"/>
          </a:xfrm>
        </p:spPr>
        <p:txBody>
          <a:bodyPr/>
          <a:lstStyle/>
          <a:p>
            <a:r>
              <a:rPr lang="en-US" sz="2400" dirty="0" smtClean="0"/>
              <a:t>Targeted Support and Improvement</a:t>
            </a:r>
          </a:p>
          <a:p>
            <a:r>
              <a:rPr lang="en-US" sz="1800" dirty="0" smtClean="0"/>
              <a:t>State </a:t>
            </a:r>
            <a:r>
              <a:rPr lang="en-US" sz="1800" dirty="0"/>
              <a:t>notification: State must notify no later than the beginning of the school year for which the school is identified. </a:t>
            </a:r>
            <a:endParaRPr lang="en-US" sz="1800" dirty="0" smtClean="0"/>
          </a:p>
          <a:p>
            <a:r>
              <a:rPr lang="en-US" sz="1800" dirty="0" smtClean="0"/>
              <a:t>MUST INCLUDE: 1) Schools with “consistently underperforming” subgroups and “low performing subgroup receiving additional targeted support.”</a:t>
            </a:r>
            <a:endParaRPr lang="en-US" sz="1800" dirty="0"/>
          </a:p>
          <a:p>
            <a:pPr lvl="1"/>
            <a:r>
              <a:rPr lang="en-US" sz="1400" dirty="0"/>
              <a:t>District notification: District must </a:t>
            </a:r>
            <a:r>
              <a:rPr lang="en-US" sz="1400" dirty="0" smtClean="0"/>
              <a:t>“promptly” notify </a:t>
            </a:r>
            <a:r>
              <a:rPr lang="en-US" sz="1400" dirty="0"/>
              <a:t>the parents of each student enrolled in the identified school, including, at a minimum, the reason for the identification and an explanation for how parents can be involved in developing/implementing improvement </a:t>
            </a:r>
            <a:r>
              <a:rPr lang="en-US" sz="1400" dirty="0" smtClean="0"/>
              <a:t>plan. Includes specific format requirements. </a:t>
            </a:r>
          </a:p>
          <a:p>
            <a:pPr lvl="1"/>
            <a:r>
              <a:rPr lang="en-US" sz="1400" dirty="0" smtClean="0"/>
              <a:t>Develop an Improvement Plan (Informed </a:t>
            </a:r>
            <a:r>
              <a:rPr lang="en-US" sz="1400" dirty="0"/>
              <a:t>by State’s long-term goals and indicators</a:t>
            </a:r>
            <a:r>
              <a:rPr lang="en-US" sz="1400" dirty="0" smtClean="0"/>
              <a:t>)</a:t>
            </a:r>
          </a:p>
          <a:p>
            <a:pPr lvl="2"/>
            <a:r>
              <a:rPr lang="en-US" sz="1400" dirty="0" smtClean="0"/>
              <a:t>Addresses reason(s) for identification  + increases student achievement</a:t>
            </a:r>
          </a:p>
          <a:p>
            <a:pPr lvl="2"/>
            <a:r>
              <a:rPr lang="en-US" sz="1400" dirty="0" smtClean="0"/>
              <a:t>Developed in partnership with stakeholders + Description of Input</a:t>
            </a:r>
          </a:p>
          <a:p>
            <a:pPr lvl="2"/>
            <a:r>
              <a:rPr lang="en-US" sz="1400" dirty="0" smtClean="0"/>
              <a:t>If school is operating a statewide school program, must include needs assessment</a:t>
            </a:r>
          </a:p>
          <a:p>
            <a:pPr lvl="2"/>
            <a:r>
              <a:rPr lang="en-US" sz="1400" dirty="0" smtClean="0"/>
              <a:t>Include one or more interventions that are: 1) Evidence Based; and 2) To extent practicable, supported by strongest level of evidence that is available and appropriate to meet the needs of the school. </a:t>
            </a:r>
            <a:endParaRPr lang="en-US" sz="1400" dirty="0"/>
          </a:p>
          <a:p>
            <a:pPr lvl="2"/>
            <a:r>
              <a:rPr lang="en-US" sz="1400" dirty="0" smtClean="0"/>
              <a:t>Made publicly available </a:t>
            </a:r>
            <a:endParaRPr lang="en-US" sz="1100" dirty="0"/>
          </a:p>
          <a:p>
            <a:pPr lvl="2"/>
            <a:r>
              <a:rPr lang="en-US" sz="1400" dirty="0" smtClean="0"/>
              <a:t>Made </a:t>
            </a:r>
            <a:r>
              <a:rPr lang="en-US" sz="1400" dirty="0"/>
              <a:t>publicly available, consistent with notice requirements</a:t>
            </a:r>
          </a:p>
          <a:p>
            <a:pPr lvl="1"/>
            <a:r>
              <a:rPr lang="en-US" sz="1800" dirty="0" smtClean="0"/>
              <a:t>Provision for a planning year</a:t>
            </a:r>
          </a:p>
          <a:p>
            <a:pPr lvl="1"/>
            <a:r>
              <a:rPr lang="en-US" sz="1800" dirty="0" smtClean="0"/>
              <a:t>Submitted by the school, approved by the district</a:t>
            </a:r>
          </a:p>
          <a:p>
            <a:pPr lvl="2"/>
            <a:r>
              <a:rPr lang="en-US" sz="1400" dirty="0" smtClean="0"/>
              <a:t>District supports and monitors</a:t>
            </a:r>
          </a:p>
          <a:p>
            <a:pPr lvl="1"/>
            <a:endParaRPr lang="en-US" sz="1400" dirty="0" smtClean="0"/>
          </a:p>
          <a:p>
            <a:pPr lvl="1"/>
            <a:endParaRPr lang="en-US" sz="1400" dirty="0"/>
          </a:p>
          <a:p>
            <a:pPr lvl="1"/>
            <a:endParaRPr lang="en-US" dirty="0"/>
          </a:p>
        </p:txBody>
      </p:sp>
    </p:spTree>
    <p:extLst>
      <p:ext uri="{BB962C8B-B14F-4D97-AF65-F5344CB8AC3E}">
        <p14:creationId xmlns:p14="http://schemas.microsoft.com/office/powerpoint/2010/main" val="21957438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685800"/>
          </a:xfrm>
        </p:spPr>
        <p:txBody>
          <a:bodyPr/>
          <a:lstStyle/>
          <a:p>
            <a:r>
              <a:rPr lang="en-US" dirty="0" smtClean="0"/>
              <a:t>Accountability: Draft Regulations</a:t>
            </a:r>
            <a:endParaRPr lang="en-US" dirty="0"/>
          </a:p>
        </p:txBody>
      </p:sp>
      <p:sp>
        <p:nvSpPr>
          <p:cNvPr id="3" name="Content Placeholder 2"/>
          <p:cNvSpPr>
            <a:spLocks noGrp="1"/>
          </p:cNvSpPr>
          <p:nvPr>
            <p:ph idx="1"/>
          </p:nvPr>
        </p:nvSpPr>
        <p:spPr>
          <a:xfrm>
            <a:off x="457200" y="1066800"/>
            <a:ext cx="8229600" cy="5064125"/>
          </a:xfrm>
        </p:spPr>
        <p:txBody>
          <a:bodyPr/>
          <a:lstStyle/>
          <a:p>
            <a:r>
              <a:rPr lang="en-US" dirty="0" smtClean="0"/>
              <a:t>Responsibilities for oversight of plans</a:t>
            </a:r>
          </a:p>
          <a:p>
            <a:pPr lvl="1"/>
            <a:r>
              <a:rPr lang="en-US" dirty="0" smtClean="0"/>
              <a:t>Monitor implementation and provide oversight</a:t>
            </a:r>
          </a:p>
          <a:p>
            <a:pPr lvl="1"/>
            <a:r>
              <a:rPr lang="en-US" dirty="0" smtClean="0"/>
              <a:t>Authorized to take all actions necessary to ensure that each school/district implements plan in a way that meets requirements </a:t>
            </a:r>
          </a:p>
          <a:p>
            <a:pPr lvl="1"/>
            <a:r>
              <a:rPr lang="en-US" dirty="0" smtClean="0"/>
              <a:t>Periodically review</a:t>
            </a:r>
            <a:endParaRPr lang="en-US" dirty="0"/>
          </a:p>
          <a:p>
            <a:r>
              <a:rPr lang="en-US" dirty="0" smtClean="0"/>
              <a:t>Uniform Exit Criteria</a:t>
            </a:r>
          </a:p>
          <a:p>
            <a:pPr lvl="1"/>
            <a:r>
              <a:rPr lang="en-US" dirty="0" smtClean="0"/>
              <a:t>Publicly available </a:t>
            </a:r>
          </a:p>
          <a:p>
            <a:pPr lvl="1"/>
            <a:r>
              <a:rPr lang="en-US" dirty="0" smtClean="0"/>
              <a:t>Plan must be amended to include additional actions and address reasons school did not meet exit                    criteria </a:t>
            </a:r>
          </a:p>
          <a:p>
            <a:pPr lvl="1"/>
            <a:r>
              <a:rPr lang="en-US" dirty="0" smtClean="0"/>
              <a:t>Approval of new plan/ Increased monitoring</a:t>
            </a:r>
          </a:p>
          <a:p>
            <a:endParaRPr lang="en-US" dirty="0" smtClean="0"/>
          </a:p>
          <a:p>
            <a:endParaRPr lang="en-US" sz="3200" dirty="0" smtClean="0"/>
          </a:p>
          <a:p>
            <a:endParaRPr lang="en-US" sz="1800" dirty="0"/>
          </a:p>
          <a:p>
            <a:pPr lvl="1"/>
            <a:endParaRPr lang="en-US" dirty="0"/>
          </a:p>
        </p:txBody>
      </p:sp>
    </p:spTree>
    <p:extLst>
      <p:ext uri="{BB962C8B-B14F-4D97-AF65-F5344CB8AC3E}">
        <p14:creationId xmlns:p14="http://schemas.microsoft.com/office/powerpoint/2010/main" val="302881294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Meaningful Consultation of State Plan</a:t>
            </a:r>
            <a:endParaRPr lang="en-US" dirty="0"/>
          </a:p>
        </p:txBody>
      </p:sp>
      <p:sp>
        <p:nvSpPr>
          <p:cNvPr id="3" name="Content Placeholder 2"/>
          <p:cNvSpPr>
            <a:spLocks noGrp="1"/>
          </p:cNvSpPr>
          <p:nvPr>
            <p:ph idx="1"/>
          </p:nvPr>
        </p:nvSpPr>
        <p:spPr>
          <a:xfrm>
            <a:off x="457200" y="1417638"/>
            <a:ext cx="8229600" cy="4713287"/>
          </a:xfrm>
        </p:spPr>
        <p:txBody>
          <a:bodyPr/>
          <a:lstStyle/>
          <a:p>
            <a:r>
              <a:rPr lang="en-US" dirty="0" smtClean="0"/>
              <a:t>§299.13</a:t>
            </a:r>
          </a:p>
          <a:p>
            <a:pPr lvl="1"/>
            <a:r>
              <a:rPr lang="en-US" dirty="0" smtClean="0"/>
              <a:t>Requires timely and meaningful consultation with stakeholders in the development of the State plan</a:t>
            </a:r>
          </a:p>
          <a:p>
            <a:pPr lvl="2"/>
            <a:r>
              <a:rPr lang="en-US" dirty="0" smtClean="0"/>
              <a:t>Provide public notice, format and language</a:t>
            </a:r>
          </a:p>
          <a:p>
            <a:pPr lvl="2"/>
            <a:r>
              <a:rPr lang="en-US" dirty="0" smtClean="0"/>
              <a:t>Conduct outreach to, and solicit input from, individuals and entities [listed in law], of the SEA’s processes and procedures for developing and adopting the plan</a:t>
            </a:r>
          </a:p>
          <a:p>
            <a:pPr lvl="3"/>
            <a:r>
              <a:rPr lang="en-US" dirty="0" smtClean="0"/>
              <a:t>During the design and development of the plan</a:t>
            </a:r>
          </a:p>
          <a:p>
            <a:pPr lvl="3"/>
            <a:r>
              <a:rPr lang="en-US" dirty="0" smtClean="0"/>
              <a:t>Prior to the 30 day public comment period</a:t>
            </a:r>
          </a:p>
          <a:p>
            <a:pPr lvl="3"/>
            <a:r>
              <a:rPr lang="en-US" dirty="0" smtClean="0"/>
              <a:t>Prior to the submission of revisions or amendments</a:t>
            </a:r>
          </a:p>
          <a:p>
            <a:pPr lvl="2"/>
            <a:r>
              <a:rPr lang="en-US" dirty="0" smtClean="0"/>
              <a:t>Describe how consultation and public comment were taken into account</a:t>
            </a:r>
          </a:p>
          <a:p>
            <a:pPr lvl="2"/>
            <a:r>
              <a:rPr lang="en-US" dirty="0" smtClean="0"/>
              <a:t>How the SEA addressed issues and concerns</a:t>
            </a:r>
          </a:p>
          <a:p>
            <a:pPr lvl="2"/>
            <a:endParaRPr lang="en-US" dirty="0"/>
          </a:p>
        </p:txBody>
      </p:sp>
    </p:spTree>
    <p:extLst>
      <p:ext uri="{BB962C8B-B14F-4D97-AF65-F5344CB8AC3E}">
        <p14:creationId xmlns:p14="http://schemas.microsoft.com/office/powerpoint/2010/main" val="271756236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417638"/>
            <a:ext cx="8229600" cy="4713287"/>
          </a:xfrm>
        </p:spPr>
        <p:txBody>
          <a:bodyPr/>
          <a:lstStyle/>
          <a:p>
            <a:r>
              <a:rPr lang="en-US" dirty="0" smtClean="0"/>
              <a:t>Assessments must be administered to all students</a:t>
            </a:r>
          </a:p>
          <a:p>
            <a:r>
              <a:rPr lang="en-US" dirty="0" smtClean="0"/>
              <a:t>Valid and reliable, accessible to all students</a:t>
            </a:r>
          </a:p>
          <a:p>
            <a:r>
              <a:rPr lang="en-US" dirty="0" smtClean="0"/>
              <a:t>To extent practicable, be developed using principles of universal design (“Scientifically valid framework for guiding educational practice. . ..”)</a:t>
            </a:r>
          </a:p>
          <a:p>
            <a:pPr lvl="1"/>
            <a:r>
              <a:rPr lang="en-US" dirty="0" smtClean="0"/>
              <a:t>Provides flexibility in the way information is provided</a:t>
            </a:r>
          </a:p>
          <a:p>
            <a:pPr lvl="1"/>
            <a:r>
              <a:rPr lang="en-US" dirty="0" smtClean="0"/>
              <a:t>Reduces barriers to instruction, provides appropriate accommodations, supports and challenges, and maintains high achievement expectations for all students, including students with disabilities and English learners</a:t>
            </a:r>
            <a:endParaRPr lang="en-US" dirty="0"/>
          </a:p>
        </p:txBody>
      </p:sp>
    </p:spTree>
    <p:extLst>
      <p:ext uri="{BB962C8B-B14F-4D97-AF65-F5344CB8AC3E}">
        <p14:creationId xmlns:p14="http://schemas.microsoft.com/office/powerpoint/2010/main" val="1482512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655638"/>
          </a:xfrm>
        </p:spPr>
        <p:txBody>
          <a:bodyPr/>
          <a:lstStyle/>
          <a:p>
            <a:r>
              <a:rPr lang="en-US" dirty="0" smtClean="0"/>
              <a:t>Assessments </a:t>
            </a:r>
            <a:endParaRPr lang="en-US" dirty="0"/>
          </a:p>
        </p:txBody>
      </p:sp>
      <p:sp>
        <p:nvSpPr>
          <p:cNvPr id="3" name="Content Placeholder 2"/>
          <p:cNvSpPr>
            <a:spLocks noGrp="1"/>
          </p:cNvSpPr>
          <p:nvPr>
            <p:ph idx="1"/>
          </p:nvPr>
        </p:nvSpPr>
        <p:spPr>
          <a:xfrm>
            <a:off x="457200" y="1219200"/>
            <a:ext cx="8229600" cy="4911725"/>
          </a:xfrm>
        </p:spPr>
        <p:txBody>
          <a:bodyPr/>
          <a:lstStyle/>
          <a:p>
            <a:r>
              <a:rPr lang="en-US" dirty="0"/>
              <a:t>Maintains requirements in Title I for </a:t>
            </a:r>
            <a:r>
              <a:rPr lang="en-US" dirty="0" smtClean="0"/>
              <a:t>assessments that are aligned to the State’s challenging academic standards:</a:t>
            </a:r>
            <a:endParaRPr lang="en-US" dirty="0"/>
          </a:p>
          <a:p>
            <a:endParaRPr lang="en-US" dirty="0"/>
          </a:p>
        </p:txBody>
      </p:sp>
      <p:pic>
        <p:nvPicPr>
          <p:cNvPr id="5" name="Picture 4"/>
          <p:cNvPicPr>
            <a:picLocks noChangeAspect="1"/>
          </p:cNvPicPr>
          <p:nvPr/>
        </p:nvPicPr>
        <p:blipFill>
          <a:blip r:embed="rId3"/>
          <a:stretch>
            <a:fillRect/>
          </a:stretch>
        </p:blipFill>
        <p:spPr>
          <a:xfrm>
            <a:off x="743380" y="2790027"/>
            <a:ext cx="7657240" cy="3340898"/>
          </a:xfrm>
          <a:prstGeom prst="rect">
            <a:avLst/>
          </a:prstGeom>
        </p:spPr>
      </p:pic>
    </p:spTree>
    <p:extLst>
      <p:ext uri="{BB962C8B-B14F-4D97-AF65-F5344CB8AC3E}">
        <p14:creationId xmlns:p14="http://schemas.microsoft.com/office/powerpoint/2010/main" val="6717464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2" y="228600"/>
            <a:ext cx="8610600" cy="7318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152400" y="1066800"/>
            <a:ext cx="8915400" cy="5064125"/>
          </a:xfrm>
        </p:spPr>
        <p:txBody>
          <a:bodyPr/>
          <a:lstStyle/>
          <a:p>
            <a:r>
              <a:rPr lang="en-US" dirty="0" smtClean="0"/>
              <a:t>Assessments must be aligned to state standards </a:t>
            </a:r>
          </a:p>
          <a:p>
            <a:pPr lvl="1"/>
            <a:r>
              <a:rPr lang="en-US" sz="2400" dirty="0" smtClean="0"/>
              <a:t>Measure student performance</a:t>
            </a:r>
          </a:p>
          <a:p>
            <a:pPr lvl="1"/>
            <a:r>
              <a:rPr lang="en-US" sz="2400" dirty="0" smtClean="0"/>
              <a:t>Address the depth and breadth of state standards</a:t>
            </a:r>
          </a:p>
          <a:p>
            <a:r>
              <a:rPr lang="en-US" dirty="0" smtClean="0"/>
              <a:t>Regulations include new definitions:</a:t>
            </a:r>
          </a:p>
          <a:p>
            <a:pPr lvl="1"/>
            <a:r>
              <a:rPr lang="en-US" sz="2400" dirty="0" smtClean="0"/>
              <a:t>“Status as a homeless child or youth”</a:t>
            </a:r>
          </a:p>
          <a:p>
            <a:pPr lvl="1"/>
            <a:r>
              <a:rPr lang="en-US" sz="2400" dirty="0" smtClean="0"/>
              <a:t>“Child in foster care”</a:t>
            </a:r>
          </a:p>
          <a:p>
            <a:pPr lvl="1"/>
            <a:r>
              <a:rPr lang="en-US" sz="2400" dirty="0" smtClean="0"/>
              <a:t>“Student with a parent who is a member of the armed forces”</a:t>
            </a:r>
          </a:p>
          <a:p>
            <a:r>
              <a:rPr lang="en-US" dirty="0" smtClean="0"/>
              <a:t>New parental notice requirements</a:t>
            </a:r>
          </a:p>
          <a:p>
            <a:pPr lvl="1"/>
            <a:r>
              <a:rPr lang="en-US" sz="2400" dirty="0" smtClean="0"/>
              <a:t>“to the extent practicable, written in a language that parents can understand” or “orally translated for such parents” </a:t>
            </a:r>
          </a:p>
          <a:p>
            <a:pPr lvl="1"/>
            <a:r>
              <a:rPr lang="en-US" sz="2400" dirty="0" smtClean="0"/>
              <a:t>Accessible to parents with disabilities, upon                                                  request</a:t>
            </a:r>
          </a:p>
        </p:txBody>
      </p:sp>
    </p:spTree>
    <p:extLst>
      <p:ext uri="{BB962C8B-B14F-4D97-AF65-F5344CB8AC3E}">
        <p14:creationId xmlns:p14="http://schemas.microsoft.com/office/powerpoint/2010/main" val="14390410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066800"/>
            <a:ext cx="8686800" cy="5791200"/>
          </a:xfrm>
        </p:spPr>
        <p:txBody>
          <a:bodyPr/>
          <a:lstStyle/>
          <a:p>
            <a:r>
              <a:rPr lang="en-US" sz="3200" dirty="0" smtClean="0"/>
              <a:t>Locally Selected Nationally Recognized HS Assessment</a:t>
            </a:r>
          </a:p>
          <a:p>
            <a:pPr lvl="1"/>
            <a:r>
              <a:rPr lang="en-US" sz="2400" dirty="0" smtClean="0"/>
              <a:t>State determines participation (Certain requirements must be met)</a:t>
            </a:r>
          </a:p>
          <a:p>
            <a:pPr lvl="2"/>
            <a:r>
              <a:rPr lang="en-US" sz="2000" dirty="0" smtClean="0"/>
              <a:t>Assessment must allow for </a:t>
            </a:r>
            <a:r>
              <a:rPr lang="en-US" sz="2000" i="1" dirty="0" smtClean="0"/>
              <a:t>all </a:t>
            </a:r>
            <a:r>
              <a:rPr lang="en-US" sz="2000" dirty="0" smtClean="0"/>
              <a:t>appropriate accommodations</a:t>
            </a:r>
          </a:p>
          <a:p>
            <a:pPr lvl="2"/>
            <a:r>
              <a:rPr lang="en-US" sz="2000" dirty="0" smtClean="0"/>
              <a:t>Appropriate alignment w/ standards</a:t>
            </a:r>
          </a:p>
          <a:p>
            <a:pPr lvl="2"/>
            <a:r>
              <a:rPr lang="en-US" sz="2000" dirty="0" smtClean="0"/>
              <a:t>Peer Review Process/Meets requirements of section</a:t>
            </a:r>
          </a:p>
          <a:p>
            <a:pPr lvl="1"/>
            <a:r>
              <a:rPr lang="en-US" sz="2400" dirty="0" smtClean="0"/>
              <a:t>Assessment administered to all students in the district</a:t>
            </a:r>
          </a:p>
          <a:p>
            <a:pPr lvl="2"/>
            <a:r>
              <a:rPr lang="en-US" sz="2000" dirty="0" smtClean="0"/>
              <a:t>Exception for students with the most significant cognitive disabilities</a:t>
            </a:r>
          </a:p>
          <a:p>
            <a:pPr lvl="1"/>
            <a:r>
              <a:rPr lang="en-US" sz="2400" dirty="0"/>
              <a:t>Includes definition of “nationally recognized academic                                       assessment”</a:t>
            </a:r>
          </a:p>
          <a:p>
            <a:pPr lvl="1"/>
            <a:r>
              <a:rPr lang="en-US" sz="2400" dirty="0"/>
              <a:t>District must submit application to </a:t>
            </a:r>
            <a:r>
              <a:rPr lang="en-US" sz="2400" dirty="0" smtClean="0"/>
              <a:t>State</a:t>
            </a:r>
            <a:endParaRPr lang="en-US" sz="2400" dirty="0"/>
          </a:p>
          <a:p>
            <a:pPr lvl="1"/>
            <a:r>
              <a:rPr lang="en-US" sz="2400" dirty="0"/>
              <a:t>Parental notification requirements</a:t>
            </a:r>
          </a:p>
          <a:p>
            <a:pPr lvl="1"/>
            <a:endParaRPr lang="en-US" sz="2000" dirty="0" smtClean="0"/>
          </a:p>
          <a:p>
            <a:pPr lvl="1"/>
            <a:endParaRPr lang="en-US" sz="2000" dirty="0" smtClean="0"/>
          </a:p>
          <a:p>
            <a:pPr lvl="1"/>
            <a:endParaRPr lang="en-US" sz="2000" dirty="0"/>
          </a:p>
          <a:p>
            <a:pPr lvl="1"/>
            <a:endParaRPr lang="en-US" dirty="0"/>
          </a:p>
        </p:txBody>
      </p:sp>
    </p:spTree>
    <p:extLst>
      <p:ext uri="{BB962C8B-B14F-4D97-AF65-F5344CB8AC3E}">
        <p14:creationId xmlns:p14="http://schemas.microsoft.com/office/powerpoint/2010/main" val="89785095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455" y="228600"/>
            <a:ext cx="7543800" cy="7318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066800"/>
            <a:ext cx="8229600" cy="5791200"/>
          </a:xfrm>
        </p:spPr>
        <p:txBody>
          <a:bodyPr/>
          <a:lstStyle/>
          <a:p>
            <a:pPr lvl="0"/>
            <a:r>
              <a:rPr lang="en-US" sz="3200" dirty="0" smtClean="0">
                <a:solidFill>
                  <a:srgbClr val="303030">
                    <a:lumMod val="95000"/>
                    <a:lumOff val="5000"/>
                  </a:srgbClr>
                </a:solidFill>
              </a:rPr>
              <a:t>8</a:t>
            </a:r>
            <a:r>
              <a:rPr lang="en-US" sz="3200" baseline="30000" dirty="0" smtClean="0">
                <a:solidFill>
                  <a:srgbClr val="303030">
                    <a:lumMod val="95000"/>
                    <a:lumOff val="5000"/>
                  </a:srgbClr>
                </a:solidFill>
              </a:rPr>
              <a:t>th</a:t>
            </a:r>
            <a:r>
              <a:rPr lang="en-US" sz="3200" dirty="0" smtClean="0">
                <a:solidFill>
                  <a:srgbClr val="303030">
                    <a:lumMod val="95000"/>
                    <a:lumOff val="5000"/>
                  </a:srgbClr>
                </a:solidFill>
              </a:rPr>
              <a:t> </a:t>
            </a:r>
            <a:r>
              <a:rPr lang="en-US" sz="3200" dirty="0">
                <a:solidFill>
                  <a:srgbClr val="303030">
                    <a:lumMod val="95000"/>
                    <a:lumOff val="5000"/>
                  </a:srgbClr>
                </a:solidFill>
              </a:rPr>
              <a:t>Grade Exception for Advanced Mathematics</a:t>
            </a:r>
          </a:p>
          <a:p>
            <a:pPr lvl="1"/>
            <a:r>
              <a:rPr lang="en-US" sz="2000" dirty="0" smtClean="0"/>
              <a:t>8</a:t>
            </a:r>
            <a:r>
              <a:rPr lang="en-US" sz="2000" baseline="30000" dirty="0" smtClean="0"/>
              <a:t>th</a:t>
            </a:r>
            <a:r>
              <a:rPr lang="en-US" sz="2000" dirty="0" smtClean="0"/>
              <a:t> grade student </a:t>
            </a:r>
            <a:r>
              <a:rPr lang="en-US" sz="2000" dirty="0"/>
              <a:t>takes an end-of-course assessment typically administered to high school students</a:t>
            </a:r>
          </a:p>
          <a:p>
            <a:pPr lvl="1"/>
            <a:r>
              <a:rPr lang="en-US" sz="2000" dirty="0"/>
              <a:t>Student’s performance is used the year the student takes the assessment for accountability</a:t>
            </a:r>
          </a:p>
          <a:p>
            <a:pPr lvl="1"/>
            <a:r>
              <a:rPr lang="en-US" sz="2000" dirty="0"/>
              <a:t>In high school, the student takes a state administered EOC or nationally recognized assessment in high school that is more </a:t>
            </a:r>
            <a:r>
              <a:rPr lang="en-US" sz="2000" dirty="0" smtClean="0"/>
              <a:t>advanced</a:t>
            </a:r>
          </a:p>
          <a:p>
            <a:r>
              <a:rPr lang="en-US" sz="3200" dirty="0" smtClean="0"/>
              <a:t>Assessing students with disabilities</a:t>
            </a:r>
          </a:p>
          <a:p>
            <a:pPr lvl="1"/>
            <a:r>
              <a:rPr lang="en-US" sz="2000" dirty="0" smtClean="0"/>
              <a:t>Definition of students w/ disabilities includes references to IDEA, Section 504, Title II, students w/ most significant cognitive disabilities</a:t>
            </a:r>
          </a:p>
          <a:p>
            <a:pPr lvl="1"/>
            <a:r>
              <a:rPr lang="en-US" sz="2000" dirty="0" smtClean="0"/>
              <a:t>Appropriate accommodations: “such as interoperability with, and ability to use, assistive technology devices consistent                                                                with national accessibility standards. . .”</a:t>
            </a:r>
          </a:p>
          <a:p>
            <a:pPr marL="0" indent="-349250"/>
            <a:endParaRPr lang="en-US"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25297598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828" y="3810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219200"/>
            <a:ext cx="8229600" cy="5638800"/>
          </a:xfrm>
        </p:spPr>
        <p:txBody>
          <a:bodyPr/>
          <a:lstStyle/>
          <a:p>
            <a:r>
              <a:rPr lang="en-US" sz="3200" dirty="0" smtClean="0"/>
              <a:t>Assessing students with disabilities (cont . . .)</a:t>
            </a:r>
          </a:p>
          <a:p>
            <a:pPr lvl="1"/>
            <a:r>
              <a:rPr lang="en-US" sz="2200" dirty="0" smtClean="0"/>
              <a:t>State must develop and disseminate information to schools and parents to promote appropriate use of accommodations</a:t>
            </a:r>
          </a:p>
          <a:p>
            <a:pPr lvl="2"/>
            <a:r>
              <a:rPr lang="en-US" sz="1700" dirty="0" smtClean="0"/>
              <a:t>Broadly includes academic instruction and assessments</a:t>
            </a:r>
          </a:p>
          <a:p>
            <a:pPr lvl="1"/>
            <a:r>
              <a:rPr lang="en-US" sz="2200" dirty="0" smtClean="0"/>
              <a:t>Ensure general/special education teachers, paraprofessionals, support staff receive training “to administer assessments and know how to administer, including, if necessary, alternate assessments. . .”</a:t>
            </a:r>
          </a:p>
          <a:p>
            <a:pPr lvl="1"/>
            <a:r>
              <a:rPr lang="en-US" sz="2200" dirty="0" smtClean="0"/>
              <a:t>State must ensure use of accommodations “does not deny a student with a disability the opportunity to participate in the assessment and any of the benefits from participation in the assessment that are offered to students without disabilities.”</a:t>
            </a:r>
          </a:p>
          <a:p>
            <a:endParaRPr lang="en-US"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10738422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8080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036638"/>
            <a:ext cx="8229600" cy="5821362"/>
          </a:xfrm>
        </p:spPr>
        <p:txBody>
          <a:bodyPr/>
          <a:lstStyle/>
          <a:p>
            <a:r>
              <a:rPr lang="en-US" sz="3200" dirty="0" smtClean="0"/>
              <a:t>Students with the most significant cognitive disabilities</a:t>
            </a:r>
          </a:p>
          <a:p>
            <a:pPr lvl="1"/>
            <a:r>
              <a:rPr lang="en-US" sz="2400" dirty="0" smtClean="0"/>
              <a:t>Does not include a definition, but each state must develop a definition that meets specific criteria *</a:t>
            </a:r>
          </a:p>
          <a:p>
            <a:pPr lvl="1"/>
            <a:r>
              <a:rPr lang="en-US" sz="2400" dirty="0" smtClean="0"/>
              <a:t>Alternate Assessments</a:t>
            </a:r>
          </a:p>
          <a:p>
            <a:pPr lvl="2"/>
            <a:r>
              <a:rPr lang="en-US" sz="2100" dirty="0" smtClean="0"/>
              <a:t>Aligned to State alternate academic achievement standards</a:t>
            </a:r>
          </a:p>
          <a:p>
            <a:pPr lvl="2"/>
            <a:r>
              <a:rPr lang="en-US" sz="2100" dirty="0" smtClean="0"/>
              <a:t>Does include 1% cap on </a:t>
            </a:r>
            <a:r>
              <a:rPr lang="en-US" sz="2100" i="1" dirty="0" smtClean="0"/>
              <a:t>administration of alternate achievement assessment</a:t>
            </a:r>
          </a:p>
          <a:p>
            <a:pPr lvl="3"/>
            <a:r>
              <a:rPr lang="en-US" sz="1800" dirty="0" smtClean="0"/>
              <a:t>The State cannot prohibit an LEA from assessing more than 1%</a:t>
            </a:r>
          </a:p>
          <a:p>
            <a:pPr lvl="3"/>
            <a:r>
              <a:rPr lang="en-US" sz="1800" dirty="0" smtClean="0"/>
              <a:t>The State CAN require a district to submit information justifying the need to assess more than 1%</a:t>
            </a:r>
          </a:p>
          <a:p>
            <a:pPr lvl="3"/>
            <a:r>
              <a:rPr lang="en-US" sz="1800" dirty="0" smtClean="0"/>
              <a:t>State must provide appropriate oversight of districts required to submit information (Previous bullet)</a:t>
            </a:r>
          </a:p>
          <a:p>
            <a:pPr lvl="3"/>
            <a:r>
              <a:rPr lang="en-US" sz="1800" dirty="0" smtClean="0"/>
              <a:t>State must make information publicly available (Previous                               bullet)</a:t>
            </a:r>
          </a:p>
          <a:p>
            <a:pPr lvl="2"/>
            <a:endParaRPr lang="en-US" sz="21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25733104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960438"/>
            <a:ext cx="8610600" cy="5897562"/>
          </a:xfrm>
        </p:spPr>
        <p:txBody>
          <a:bodyPr/>
          <a:lstStyle/>
          <a:p>
            <a:r>
              <a:rPr lang="en-US" sz="3200" dirty="0" smtClean="0"/>
              <a:t>A State may request a waiver of the 1% Cap</a:t>
            </a:r>
          </a:p>
          <a:p>
            <a:pPr lvl="1"/>
            <a:r>
              <a:rPr lang="en-US" sz="2000" dirty="0" smtClean="0"/>
              <a:t>Applies to any assessment</a:t>
            </a:r>
          </a:p>
          <a:p>
            <a:pPr lvl="1"/>
            <a:r>
              <a:rPr lang="en-US" sz="2000" dirty="0" smtClean="0"/>
              <a:t>Waiver valid for 1 year</a:t>
            </a:r>
          </a:p>
          <a:p>
            <a:pPr lvl="1"/>
            <a:r>
              <a:rPr lang="en-US" sz="2000" dirty="0" smtClean="0"/>
              <a:t>The request:</a:t>
            </a:r>
          </a:p>
          <a:p>
            <a:pPr lvl="2"/>
            <a:r>
              <a:rPr lang="en-US" sz="1900" dirty="0" smtClean="0"/>
              <a:t>Must be submitted 90 days </a:t>
            </a:r>
            <a:r>
              <a:rPr lang="en-US" sz="1900" i="1" dirty="0" smtClean="0"/>
              <a:t>prior</a:t>
            </a:r>
            <a:r>
              <a:rPr lang="en-US" sz="1900" dirty="0" smtClean="0"/>
              <a:t> to the start of the 1</a:t>
            </a:r>
            <a:r>
              <a:rPr lang="en-US" sz="1900" baseline="30000" dirty="0" smtClean="0"/>
              <a:t>st</a:t>
            </a:r>
            <a:r>
              <a:rPr lang="en-US" sz="1900" dirty="0" smtClean="0"/>
              <a:t> testing window</a:t>
            </a:r>
          </a:p>
          <a:p>
            <a:pPr lvl="2"/>
            <a:r>
              <a:rPr lang="en-US" sz="1900" dirty="0" smtClean="0"/>
              <a:t>State-level data from previous and current school year “to show”:</a:t>
            </a:r>
          </a:p>
          <a:p>
            <a:pPr lvl="3"/>
            <a:r>
              <a:rPr lang="en-US" sz="1900" dirty="0" smtClean="0"/>
              <a:t>Number and percentage of students in each subgroup assessed w/ AAA</a:t>
            </a:r>
          </a:p>
          <a:p>
            <a:pPr lvl="3"/>
            <a:r>
              <a:rPr lang="en-US" sz="1900" dirty="0" smtClean="0"/>
              <a:t>That the State measured the achievement of 95% of all students </a:t>
            </a:r>
            <a:r>
              <a:rPr lang="en-US" sz="1900" i="1" dirty="0" smtClean="0"/>
              <a:t>and </a:t>
            </a:r>
            <a:r>
              <a:rPr lang="en-US" sz="1900" dirty="0" smtClean="0"/>
              <a:t>students with disabilities</a:t>
            </a:r>
          </a:p>
          <a:p>
            <a:pPr lvl="3"/>
            <a:r>
              <a:rPr lang="en-US" sz="1900" dirty="0" smtClean="0"/>
              <a:t>Assurance that State has verified that each LEA that will exceed the cap “or will significantly contribute” to the State exceeding the cap has:</a:t>
            </a:r>
          </a:p>
          <a:p>
            <a:pPr lvl="4"/>
            <a:r>
              <a:rPr lang="en-US" sz="1900" dirty="0" smtClean="0"/>
              <a:t>- Followed the State’s guidelines adopted (per proposed regulations)</a:t>
            </a:r>
          </a:p>
          <a:p>
            <a:pPr lvl="4"/>
            <a:r>
              <a:rPr lang="en-US" sz="1900" dirty="0" smtClean="0"/>
              <a:t>- Will not significantly increase from prior year, unless district demonstrates higher prevalence of students enrolled in school</a:t>
            </a:r>
          </a:p>
          <a:p>
            <a:pPr lvl="4"/>
            <a:r>
              <a:rPr lang="en-US" sz="1900" dirty="0" smtClean="0"/>
              <a:t>- Will address disproportionality in number/                                        percentage in any particular subgroup</a:t>
            </a:r>
          </a:p>
          <a:p>
            <a:pPr lvl="3"/>
            <a:endParaRPr lang="en-US" sz="1800" dirty="0" smtClean="0"/>
          </a:p>
          <a:p>
            <a:pPr lvl="1"/>
            <a:endParaRPr lang="en-US" sz="27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99143744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884238"/>
            <a:ext cx="8229600" cy="5973762"/>
          </a:xfrm>
        </p:spPr>
        <p:txBody>
          <a:bodyPr/>
          <a:lstStyle/>
          <a:p>
            <a:pPr lvl="2"/>
            <a:r>
              <a:rPr lang="en-US" sz="1800" dirty="0" smtClean="0"/>
              <a:t>The State must include a plan and a timeline</a:t>
            </a:r>
          </a:p>
          <a:p>
            <a:pPr lvl="3"/>
            <a:r>
              <a:rPr lang="en-US" sz="1800" dirty="0" smtClean="0"/>
              <a:t>How it will improve implementation of guidelines</a:t>
            </a:r>
          </a:p>
          <a:p>
            <a:pPr lvl="3"/>
            <a:r>
              <a:rPr lang="en-US" sz="1800" dirty="0" smtClean="0"/>
              <a:t>Additional steps to support and provide appropriate oversight</a:t>
            </a:r>
          </a:p>
          <a:p>
            <a:pPr lvl="3"/>
            <a:r>
              <a:rPr lang="en-US" sz="1800" dirty="0" smtClean="0"/>
              <a:t>Describe how it will monitor</a:t>
            </a:r>
          </a:p>
          <a:p>
            <a:pPr lvl="3"/>
            <a:r>
              <a:rPr lang="en-US" sz="1800" dirty="0" smtClean="0"/>
              <a:t>Training</a:t>
            </a:r>
          </a:p>
          <a:p>
            <a:pPr lvl="3"/>
            <a:r>
              <a:rPr lang="en-US" sz="1800" dirty="0" smtClean="0"/>
              <a:t>Address disproportionality</a:t>
            </a:r>
          </a:p>
          <a:p>
            <a:pPr lvl="1"/>
            <a:r>
              <a:rPr lang="en-US" sz="2000" dirty="0" smtClean="0"/>
              <a:t>If the State is requesting an extension of an existing waiver, must demonstrate progress on each component of waiver request</a:t>
            </a:r>
          </a:p>
          <a:p>
            <a:pPr lvl="1"/>
            <a:r>
              <a:rPr lang="en-US" sz="2000" dirty="0" smtClean="0"/>
              <a:t>State must report separately to ED number and % of students with disabilities taking:</a:t>
            </a:r>
          </a:p>
          <a:p>
            <a:pPr lvl="2"/>
            <a:r>
              <a:rPr lang="en-US" sz="1800" dirty="0" smtClean="0"/>
              <a:t>General assessments</a:t>
            </a:r>
          </a:p>
          <a:p>
            <a:pPr lvl="2"/>
            <a:r>
              <a:rPr lang="en-US" sz="1800" dirty="0" smtClean="0"/>
              <a:t>General assessments w/ accommodations</a:t>
            </a:r>
          </a:p>
          <a:p>
            <a:pPr lvl="2"/>
            <a:r>
              <a:rPr lang="en-US" sz="1800" dirty="0" smtClean="0"/>
              <a:t>Alternate assessment</a:t>
            </a:r>
          </a:p>
          <a:p>
            <a:pPr lvl="1"/>
            <a:r>
              <a:rPr lang="en-US" sz="2000" dirty="0" smtClean="0"/>
              <a:t>Specific State training for teachers paraprofessionals that work with students w/ the most significant cognitive disabilities </a:t>
            </a:r>
          </a:p>
          <a:p>
            <a:pPr lvl="2"/>
            <a:r>
              <a:rPr lang="en-US" sz="1700" dirty="0" smtClean="0"/>
              <a:t>Monitoring requirements</a:t>
            </a:r>
          </a:p>
          <a:p>
            <a:pPr lvl="2"/>
            <a:endParaRPr lang="en-US" sz="1800" dirty="0" smtClean="0"/>
          </a:p>
          <a:p>
            <a:pPr lvl="1"/>
            <a:endParaRPr lang="en-US" sz="2400" dirty="0" smtClean="0"/>
          </a:p>
          <a:p>
            <a:pPr lvl="1"/>
            <a:endParaRPr lang="en-US" sz="2700" dirty="0" smtClean="0"/>
          </a:p>
          <a:p>
            <a:pPr marL="931863" lvl="3" indent="-342900"/>
            <a:endParaRPr lang="en-US"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312379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318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960438"/>
            <a:ext cx="8610600" cy="5897562"/>
          </a:xfrm>
        </p:spPr>
        <p:txBody>
          <a:bodyPr/>
          <a:lstStyle/>
          <a:p>
            <a:r>
              <a:rPr lang="en-US" sz="3200" dirty="0" smtClean="0"/>
              <a:t>English learners (EL’s)</a:t>
            </a:r>
          </a:p>
          <a:p>
            <a:pPr lvl="1"/>
            <a:r>
              <a:rPr lang="en-US" sz="2400" dirty="0" smtClean="0"/>
              <a:t>State must assess EL’s in a valid and reliable manner </a:t>
            </a:r>
            <a:r>
              <a:rPr lang="en-US" sz="2400" i="1" dirty="0" smtClean="0"/>
              <a:t>that includes:</a:t>
            </a:r>
          </a:p>
          <a:p>
            <a:pPr lvl="2"/>
            <a:r>
              <a:rPr lang="en-US" sz="1800" dirty="0" smtClean="0"/>
              <a:t>Appropriate accommodations w/ respect to EL status, </a:t>
            </a:r>
            <a:r>
              <a:rPr lang="en-US" sz="1800" i="1" dirty="0" smtClean="0"/>
              <a:t>and</a:t>
            </a:r>
          </a:p>
          <a:p>
            <a:pPr lvl="2"/>
            <a:r>
              <a:rPr lang="en-US" sz="1800" dirty="0" smtClean="0"/>
              <a:t>“To the extent practicable, assessments in the language and form most likely to yield accurate and reliable information on what those students know and can do to determine the students’ mastery of skills in academic content areas until the students have achieved English language proficiency”</a:t>
            </a:r>
          </a:p>
          <a:p>
            <a:pPr lvl="1"/>
            <a:r>
              <a:rPr lang="en-US" sz="2100" dirty="0" smtClean="0"/>
              <a:t>State must, in its State Plan</a:t>
            </a:r>
          </a:p>
          <a:p>
            <a:pPr lvl="2"/>
            <a:r>
              <a:rPr lang="en-US" sz="1800" dirty="0" smtClean="0"/>
              <a:t>Provide a definition for “languages other than English that are present to a significant extent in the participating student population” (CERTAIN CRITERIA)</a:t>
            </a:r>
          </a:p>
          <a:p>
            <a:pPr lvl="2"/>
            <a:r>
              <a:rPr lang="en-US" sz="1800" dirty="0" smtClean="0"/>
              <a:t>Identify existing assessments in languages other than English, specify grades/content areas</a:t>
            </a:r>
          </a:p>
          <a:p>
            <a:pPr lvl="2"/>
            <a:r>
              <a:rPr lang="en-US" sz="1800" dirty="0" smtClean="0"/>
              <a:t>“Describe how it will make every effort to develop assessments, at a minimum, in language other than English that are present to a significant                                                      extent of the participating student population.”</a:t>
            </a:r>
          </a:p>
          <a:p>
            <a:pPr lvl="2"/>
            <a:endParaRPr lang="en-US" sz="18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29185176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924" y="1524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808038"/>
            <a:ext cx="8610600" cy="6049962"/>
          </a:xfrm>
        </p:spPr>
        <p:txBody>
          <a:bodyPr/>
          <a:lstStyle/>
          <a:p>
            <a:pPr lvl="2"/>
            <a:r>
              <a:rPr lang="en-US" sz="1800" dirty="0" smtClean="0"/>
              <a:t>Ensure that the use of appropriate accommodations does not deny an EL:</a:t>
            </a:r>
          </a:p>
          <a:p>
            <a:pPr lvl="3"/>
            <a:r>
              <a:rPr lang="en-US" sz="1500" dirty="0" smtClean="0"/>
              <a:t>The opportunity to participate in the assessment; and </a:t>
            </a:r>
          </a:p>
          <a:p>
            <a:pPr lvl="3"/>
            <a:r>
              <a:rPr lang="en-US" sz="1500" dirty="0" smtClean="0"/>
              <a:t>Any of the benefits from participation in the assessment that are afforded to students who are not EL’s.</a:t>
            </a:r>
          </a:p>
          <a:p>
            <a:r>
              <a:rPr lang="en-US" sz="2100" dirty="0" smtClean="0"/>
              <a:t>Assessing in English</a:t>
            </a:r>
          </a:p>
          <a:p>
            <a:pPr lvl="1"/>
            <a:r>
              <a:rPr lang="en-US" sz="2100" dirty="0" smtClean="0"/>
              <a:t>If student has attended schools in U.S. or in Native American language schools, (excluding Puerto Rico) for 3 or more consecutive years, must assess in English</a:t>
            </a:r>
          </a:p>
          <a:p>
            <a:pPr lvl="2"/>
            <a:r>
              <a:rPr lang="en-US" sz="1800" dirty="0" smtClean="0"/>
              <a:t>May assess for 2 additional years in native language if district determines, on a case-by-case basis, that student has not attained a level of English proficiency that will yield valid and reliable information</a:t>
            </a:r>
          </a:p>
          <a:p>
            <a:pPr lvl="2"/>
            <a:r>
              <a:rPr lang="en-US" sz="1800" dirty="0" smtClean="0"/>
              <a:t>Does not permit an exemption from participating in State assessment system</a:t>
            </a:r>
          </a:p>
          <a:p>
            <a:r>
              <a:rPr lang="en-US" sz="2100" dirty="0" smtClean="0"/>
              <a:t>State must develop uniform system of assessing English language proficiency (Reading, Writing, Speaking, Listening)</a:t>
            </a:r>
          </a:p>
          <a:p>
            <a:pPr lvl="1"/>
            <a:r>
              <a:rPr lang="en-US" sz="2100" dirty="0" smtClean="0"/>
              <a:t>Appropriate accommodations</a:t>
            </a:r>
          </a:p>
          <a:p>
            <a:pPr lvl="1"/>
            <a:r>
              <a:rPr lang="en-US" sz="2100" dirty="0" smtClean="0"/>
              <a:t>Alternate English language proficiency assessment                                         for EL students w/ most significant cognitive disabilities</a:t>
            </a:r>
          </a:p>
          <a:p>
            <a:pPr lvl="1"/>
            <a:endParaRPr lang="en-US" sz="2100" dirty="0" smtClean="0"/>
          </a:p>
          <a:p>
            <a:pPr lvl="1"/>
            <a:endParaRPr lang="en-US" sz="21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414246684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6556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1066800"/>
            <a:ext cx="8610600" cy="5791200"/>
          </a:xfrm>
        </p:spPr>
        <p:txBody>
          <a:bodyPr/>
          <a:lstStyle/>
          <a:p>
            <a:pPr lvl="1"/>
            <a:r>
              <a:rPr lang="en-US" sz="1900" dirty="0" smtClean="0"/>
              <a:t>English language proficiency assessment aligned to English language proficiency standards</a:t>
            </a:r>
          </a:p>
          <a:p>
            <a:r>
              <a:rPr lang="en-US" sz="3200" dirty="0" smtClean="0"/>
              <a:t>Recently arrived EL’s (Similar to NCLB)</a:t>
            </a:r>
          </a:p>
          <a:p>
            <a:pPr lvl="1"/>
            <a:r>
              <a:rPr lang="en-US" sz="2000" dirty="0" smtClean="0"/>
              <a:t>Includes definition</a:t>
            </a:r>
          </a:p>
          <a:p>
            <a:pPr lvl="1"/>
            <a:r>
              <a:rPr lang="en-US" sz="2000" dirty="0" smtClean="0"/>
              <a:t>May exempt from one administration of the State’s R/LA assessment</a:t>
            </a:r>
          </a:p>
          <a:p>
            <a:pPr lvl="1"/>
            <a:r>
              <a:rPr lang="en-US" sz="2000" dirty="0" smtClean="0"/>
              <a:t>If a State does not assess recently arrived EL’s on the R/LA assessment, State must count the year in which the assessment would have been administered as the first of the 3 years in which student may take assessment in native language</a:t>
            </a:r>
          </a:p>
          <a:p>
            <a:pPr lvl="1"/>
            <a:r>
              <a:rPr lang="en-US" sz="2000" dirty="0" smtClean="0"/>
              <a:t>States must report on State/district report cards the number of recently arrived EL’s not assessed on State assessment</a:t>
            </a:r>
          </a:p>
          <a:p>
            <a:pPr lvl="1"/>
            <a:r>
              <a:rPr lang="en-US" sz="2000" dirty="0" smtClean="0"/>
              <a:t>Districts must continue to provide appropriate instruction – in order for student to attain English language proficiency, as well as grade-level content knowledge</a:t>
            </a:r>
          </a:p>
          <a:p>
            <a:pPr lvl="1"/>
            <a:r>
              <a:rPr lang="en-US" sz="2000" dirty="0" smtClean="0"/>
              <a:t>Testing provisions for EL’s/English proficiency                                               assessments requirements apply </a:t>
            </a:r>
          </a:p>
          <a:p>
            <a:pPr lvl="1"/>
            <a:endParaRPr lang="en-US" sz="2100" dirty="0" smtClean="0"/>
          </a:p>
          <a:p>
            <a:pPr lvl="1"/>
            <a:endParaRPr lang="en-US" sz="21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746223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655638"/>
          </a:xfrm>
        </p:spPr>
        <p:txBody>
          <a:bodyPr/>
          <a:lstStyle/>
          <a:p>
            <a:r>
              <a:rPr lang="en-US" dirty="0" smtClean="0"/>
              <a:t>Assessments</a:t>
            </a:r>
            <a:endParaRPr lang="en-US" dirty="0"/>
          </a:p>
        </p:txBody>
      </p:sp>
      <p:sp>
        <p:nvSpPr>
          <p:cNvPr id="3" name="Content Placeholder 2"/>
          <p:cNvSpPr>
            <a:spLocks noGrp="1"/>
          </p:cNvSpPr>
          <p:nvPr>
            <p:ph idx="1"/>
          </p:nvPr>
        </p:nvSpPr>
        <p:spPr>
          <a:xfrm>
            <a:off x="457200" y="808038"/>
            <a:ext cx="8229600" cy="5322887"/>
          </a:xfrm>
        </p:spPr>
        <p:txBody>
          <a:bodyPr/>
          <a:lstStyle/>
          <a:p>
            <a:r>
              <a:rPr lang="en-US" sz="2600" dirty="0"/>
              <a:t>ESSA retains the requirement that states annually measure the achievement of not less than 95% of all students and 95% of all students in each subgroup. </a:t>
            </a:r>
            <a:endParaRPr lang="en-US" sz="2600" dirty="0" smtClean="0"/>
          </a:p>
          <a:p>
            <a:pPr lvl="1"/>
            <a:r>
              <a:rPr lang="en-US" sz="2400" dirty="0" smtClean="0"/>
              <a:t>Defers to local and state policies regarding opting out of assessments</a:t>
            </a:r>
          </a:p>
          <a:p>
            <a:r>
              <a:rPr lang="en-US" sz="2600" dirty="0" smtClean="0"/>
              <a:t>Districts </a:t>
            </a:r>
            <a:r>
              <a:rPr lang="en-US" sz="2600" dirty="0"/>
              <a:t>must notify parents at the beginning of each year that upon request, the district will provide information on any State or district policy on student participation in assessments, including a policy, procedure or parental right to opt out, where applicable. </a:t>
            </a:r>
            <a:endParaRPr lang="en-US" sz="2600" dirty="0" smtClean="0"/>
          </a:p>
          <a:p>
            <a:r>
              <a:rPr lang="en-US" sz="2600" dirty="0" smtClean="0"/>
              <a:t>Districts must publicly post information on all required assessments, including time spent on assessments, for each grade</a:t>
            </a:r>
          </a:p>
          <a:p>
            <a:pPr lvl="1"/>
            <a:endParaRPr lang="en-US" sz="2400" dirty="0"/>
          </a:p>
          <a:p>
            <a:endParaRPr lang="en-US" dirty="0"/>
          </a:p>
        </p:txBody>
      </p:sp>
    </p:spTree>
    <p:extLst>
      <p:ext uri="{BB962C8B-B14F-4D97-AF65-F5344CB8AC3E}">
        <p14:creationId xmlns:p14="http://schemas.microsoft.com/office/powerpoint/2010/main" val="244215267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731838"/>
          </a:xfrm>
        </p:spPr>
        <p:txBody>
          <a:bodyPr/>
          <a:lstStyle/>
          <a:p>
            <a:r>
              <a:rPr lang="en-US" dirty="0" smtClean="0"/>
              <a:t>Assessment: Draft Regulations</a:t>
            </a:r>
            <a:endParaRPr lang="en-US" dirty="0"/>
          </a:p>
        </p:txBody>
      </p:sp>
      <p:sp>
        <p:nvSpPr>
          <p:cNvPr id="3" name="Content Placeholder 2"/>
          <p:cNvSpPr>
            <a:spLocks noGrp="1"/>
          </p:cNvSpPr>
          <p:nvPr>
            <p:ph idx="1"/>
          </p:nvPr>
        </p:nvSpPr>
        <p:spPr>
          <a:xfrm>
            <a:off x="457200" y="838200"/>
            <a:ext cx="8610600" cy="6019800"/>
          </a:xfrm>
        </p:spPr>
        <p:txBody>
          <a:bodyPr/>
          <a:lstStyle/>
          <a:p>
            <a:pPr marL="344487" lvl="1" indent="0">
              <a:buNone/>
            </a:pPr>
            <a:endParaRPr lang="en-US" sz="2800" dirty="0" smtClean="0"/>
          </a:p>
          <a:p>
            <a:pPr lvl="1"/>
            <a:r>
              <a:rPr lang="en-US" sz="2800" dirty="0" smtClean="0"/>
              <a:t>The </a:t>
            </a:r>
            <a:r>
              <a:rPr lang="en-US" sz="2800" dirty="0"/>
              <a:t>negotiated rulemaking committee </a:t>
            </a:r>
            <a:r>
              <a:rPr lang="en-US" sz="2800" dirty="0" smtClean="0"/>
              <a:t>reached a consensus </a:t>
            </a:r>
            <a:r>
              <a:rPr lang="en-US" sz="2800" dirty="0"/>
              <a:t>on the proposed assessment regulations</a:t>
            </a:r>
          </a:p>
          <a:p>
            <a:pPr lvl="2"/>
            <a:r>
              <a:rPr lang="en-US" sz="2500" dirty="0"/>
              <a:t>ED is bound to the consensus-based </a:t>
            </a:r>
            <a:r>
              <a:rPr lang="en-US" sz="2500" dirty="0" smtClean="0"/>
              <a:t>language</a:t>
            </a:r>
          </a:p>
          <a:p>
            <a:pPr lvl="2"/>
            <a:r>
              <a:rPr lang="en-US" sz="2500" dirty="0" smtClean="0"/>
              <a:t>Final consensus-based regulatory language: </a:t>
            </a:r>
          </a:p>
          <a:p>
            <a:pPr lvl="3"/>
            <a:r>
              <a:rPr lang="en-US" sz="2200" dirty="0"/>
              <a:t>http://www2.ed.gov/policy/elsec/leg/essa/index.html</a:t>
            </a:r>
          </a:p>
          <a:p>
            <a:pPr lvl="2"/>
            <a:r>
              <a:rPr lang="en-US" sz="2500" dirty="0"/>
              <a:t>ED will forward regulations </a:t>
            </a:r>
            <a:r>
              <a:rPr lang="en-US" sz="2500" dirty="0" smtClean="0"/>
              <a:t>to the Office of Management and Budget (OMB) for publication</a:t>
            </a:r>
          </a:p>
          <a:p>
            <a:pPr lvl="3"/>
            <a:r>
              <a:rPr lang="en-US" sz="2200" dirty="0" smtClean="0"/>
              <a:t>Notice of Proposed Rulemaking (NPRM)</a:t>
            </a:r>
            <a:endParaRPr lang="en-US" sz="2200" dirty="0"/>
          </a:p>
          <a:p>
            <a:pPr lvl="3"/>
            <a:r>
              <a:rPr lang="en-US" sz="2200" dirty="0"/>
              <a:t>OMB has regulations (*Not yet published)</a:t>
            </a:r>
          </a:p>
          <a:p>
            <a:pPr lvl="2"/>
            <a:r>
              <a:rPr lang="en-US" sz="2500" dirty="0" smtClean="0"/>
              <a:t>Upon publication, 60 day public comment/review                   period</a:t>
            </a:r>
            <a:endParaRPr lang="en-US" sz="2100" dirty="0" smtClean="0"/>
          </a:p>
          <a:p>
            <a:pPr lvl="1"/>
            <a:endParaRPr lang="en-US" sz="2100" dirty="0" smtClean="0"/>
          </a:p>
          <a:p>
            <a:pPr marL="638175" lvl="2" indent="-342900">
              <a:buClr>
                <a:srgbClr val="C00000"/>
              </a:buClr>
            </a:pPr>
            <a:endParaRPr lang="en-US" sz="2000" dirty="0"/>
          </a:p>
          <a:p>
            <a:pPr marL="638175" lvl="2" indent="-342900">
              <a:buClr>
                <a:srgbClr val="C00000"/>
              </a:buClr>
            </a:pPr>
            <a:endParaRPr lang="en-US" sz="1700" dirty="0" smtClean="0"/>
          </a:p>
          <a:p>
            <a:pPr marL="638175" lvl="2" indent="-342900">
              <a:buClr>
                <a:srgbClr val="C00000"/>
              </a:buClr>
            </a:pPr>
            <a:endParaRPr lang="en-US" sz="1700" dirty="0"/>
          </a:p>
          <a:p>
            <a:endParaRPr lang="en-US" dirty="0"/>
          </a:p>
        </p:txBody>
      </p:sp>
    </p:spTree>
    <p:extLst>
      <p:ext uri="{BB962C8B-B14F-4D97-AF65-F5344CB8AC3E}">
        <p14:creationId xmlns:p14="http://schemas.microsoft.com/office/powerpoint/2010/main" val="422717734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808038"/>
          </a:xfrm>
        </p:spPr>
        <p:txBody>
          <a:bodyPr/>
          <a:lstStyle/>
          <a:p>
            <a:r>
              <a:rPr lang="en-US" dirty="0" smtClean="0"/>
              <a:t>SNS/ Proposed Regulations</a:t>
            </a:r>
            <a:endParaRPr lang="en-US" dirty="0"/>
          </a:p>
        </p:txBody>
      </p:sp>
      <p:sp>
        <p:nvSpPr>
          <p:cNvPr id="3" name="Content Placeholder 2"/>
          <p:cNvSpPr>
            <a:spLocks noGrp="1"/>
          </p:cNvSpPr>
          <p:nvPr>
            <p:ph idx="1"/>
          </p:nvPr>
        </p:nvSpPr>
        <p:spPr>
          <a:xfrm>
            <a:off x="457200" y="960438"/>
            <a:ext cx="8229600" cy="5170487"/>
          </a:xfrm>
        </p:spPr>
        <p:txBody>
          <a:bodyPr/>
          <a:lstStyle/>
          <a:p>
            <a:pPr marL="285750" indent="-285750">
              <a:buFont typeface="Wingdings" panose="05000000000000000000" pitchFamily="2" charset="2"/>
              <a:buChar char="§"/>
            </a:pPr>
            <a:r>
              <a:rPr lang="en-US" sz="2400" dirty="0">
                <a:cs typeface="Arial" panose="020B0604020202020204" pitchFamily="34" charset="0"/>
              </a:rPr>
              <a:t>The requirement: What is supplement, not supplant? (SNS)</a:t>
            </a:r>
          </a:p>
          <a:p>
            <a:pPr marL="285750" indent="-285750">
              <a:buFont typeface="Wingdings" panose="05000000000000000000" pitchFamily="2" charset="2"/>
              <a:buChar char="§"/>
            </a:pPr>
            <a:endParaRPr lang="en-US" sz="2400" dirty="0">
              <a:cs typeface="Arial" panose="020B0604020202020204" pitchFamily="34" charset="0"/>
            </a:endParaRPr>
          </a:p>
          <a:p>
            <a:pPr marL="285750" indent="-285750">
              <a:buFont typeface="Wingdings" panose="05000000000000000000" pitchFamily="2" charset="2"/>
              <a:buChar char="§"/>
            </a:pPr>
            <a:r>
              <a:rPr lang="en-US" sz="2400" dirty="0">
                <a:cs typeface="Arial" panose="020B0604020202020204" pitchFamily="34" charset="0"/>
              </a:rPr>
              <a:t>ESSA changes to supplement, not supplant requirements:</a:t>
            </a:r>
          </a:p>
          <a:p>
            <a:pPr marL="742950" lvl="1" indent="-285750">
              <a:buFont typeface="Wingdings" panose="05000000000000000000" pitchFamily="2" charset="2"/>
              <a:buChar char="§"/>
            </a:pPr>
            <a:r>
              <a:rPr lang="en-US" sz="2000" dirty="0">
                <a:cs typeface="Arial" panose="020B0604020202020204" pitchFamily="34" charset="0"/>
              </a:rPr>
              <a:t>Eliminates previously used conditions for determining violations in non-schoolwide programs</a:t>
            </a:r>
          </a:p>
          <a:p>
            <a:pPr marL="742950" lvl="1" indent="-285750">
              <a:buFont typeface="Wingdings" panose="05000000000000000000" pitchFamily="2" charset="2"/>
              <a:buChar char="§"/>
            </a:pPr>
            <a:r>
              <a:rPr lang="en-US" sz="2000" dirty="0">
                <a:cs typeface="Arial" panose="020B0604020202020204" pitchFamily="34" charset="0"/>
              </a:rPr>
              <a:t>Applies more flexible “schoolwide program” requirements to all Title I schools</a:t>
            </a:r>
          </a:p>
          <a:p>
            <a:pPr marL="742950" lvl="1" indent="-285750">
              <a:buFont typeface="Wingdings" panose="05000000000000000000" pitchFamily="2" charset="2"/>
              <a:buChar char="§"/>
            </a:pPr>
            <a:r>
              <a:rPr lang="en-US" sz="2000" dirty="0">
                <a:cs typeface="Arial" panose="020B0604020202020204" pitchFamily="34" charset="0"/>
              </a:rPr>
              <a:t>Districts are no longer required to identify that a specific service or cost is supplemental</a:t>
            </a:r>
          </a:p>
          <a:p>
            <a:pPr marL="742950" lvl="1" indent="-285750">
              <a:buFont typeface="Wingdings" panose="05000000000000000000" pitchFamily="2" charset="2"/>
              <a:buChar char="§"/>
            </a:pPr>
            <a:r>
              <a:rPr lang="en-US" sz="2000" dirty="0">
                <a:cs typeface="Arial" panose="020B0604020202020204" pitchFamily="34" charset="0"/>
              </a:rPr>
              <a:t>District demonstrates compliance through district-determined methodology</a:t>
            </a:r>
          </a:p>
          <a:p>
            <a:pPr marL="742950" lvl="1" indent="-285750">
              <a:buFont typeface="Wingdings" panose="05000000000000000000" pitchFamily="2" charset="2"/>
              <a:buChar char="§"/>
            </a:pPr>
            <a:r>
              <a:rPr lang="en-US" sz="2000" dirty="0">
                <a:cs typeface="Arial" panose="020B0604020202020204" pitchFamily="34" charset="0"/>
              </a:rPr>
              <a:t>ESSA incorporates NCLB language: “Nothing in this title shall be construed to mandate equalized spending per pupil for a State, local educational agency, or school.”</a:t>
            </a:r>
          </a:p>
          <a:p>
            <a:pPr marL="742950" lvl="1" indent="-285750">
              <a:buFont typeface="Wingdings" panose="05000000000000000000" pitchFamily="2" charset="2"/>
              <a:buChar char="§"/>
            </a:pPr>
            <a:r>
              <a:rPr lang="en-US" sz="2000" dirty="0">
                <a:cs typeface="Arial" panose="020B0604020202020204" pitchFamily="34" charset="0"/>
              </a:rPr>
              <a:t>Methodology must ensure that Title I schools receive all of the State and local funds it would have received if it had received </a:t>
            </a:r>
            <a:r>
              <a:rPr lang="en-US" sz="2000" dirty="0" smtClean="0">
                <a:cs typeface="Arial" panose="020B0604020202020204" pitchFamily="34" charset="0"/>
              </a:rPr>
              <a:t>                                                  no </a:t>
            </a:r>
            <a:r>
              <a:rPr lang="en-US" sz="2000" dirty="0">
                <a:cs typeface="Arial" panose="020B0604020202020204" pitchFamily="34" charset="0"/>
              </a:rPr>
              <a:t>Title I funds</a:t>
            </a:r>
            <a:endParaRPr lang="en-US" sz="2000" dirty="0"/>
          </a:p>
          <a:p>
            <a:endParaRPr lang="en-US" dirty="0"/>
          </a:p>
        </p:txBody>
      </p:sp>
    </p:spTree>
    <p:extLst>
      <p:ext uri="{BB962C8B-B14F-4D97-AF65-F5344CB8AC3E}">
        <p14:creationId xmlns:p14="http://schemas.microsoft.com/office/powerpoint/2010/main" val="1303762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543800" cy="808038"/>
          </a:xfrm>
        </p:spPr>
        <p:txBody>
          <a:bodyPr/>
          <a:lstStyle/>
          <a:p>
            <a:r>
              <a:rPr lang="en-US" dirty="0" smtClean="0"/>
              <a:t>SNS/ Proposed Regulations</a:t>
            </a:r>
            <a:endParaRPr lang="en-US" dirty="0"/>
          </a:p>
        </p:txBody>
      </p:sp>
      <p:sp>
        <p:nvSpPr>
          <p:cNvPr id="3" name="Content Placeholder 2"/>
          <p:cNvSpPr>
            <a:spLocks noGrp="1"/>
          </p:cNvSpPr>
          <p:nvPr>
            <p:ph idx="1"/>
          </p:nvPr>
        </p:nvSpPr>
        <p:spPr>
          <a:xfrm>
            <a:off x="457200" y="960438"/>
            <a:ext cx="8229600" cy="5170487"/>
          </a:xfrm>
        </p:spPr>
        <p:txBody>
          <a:bodyPr/>
          <a:lstStyle/>
          <a:p>
            <a:r>
              <a:rPr lang="en-US" sz="2400" dirty="0" smtClean="0"/>
              <a:t>District </a:t>
            </a:r>
            <a:r>
              <a:rPr lang="en-US" sz="2400" dirty="0"/>
              <a:t>chooses methodology</a:t>
            </a:r>
          </a:p>
          <a:p>
            <a:pPr lvl="1"/>
            <a:r>
              <a:rPr lang="en-US" sz="2000" dirty="0"/>
              <a:t>Districts are not required to identify that an individual cost or service supported with Title I funds is supplemental </a:t>
            </a:r>
          </a:p>
          <a:p>
            <a:pPr lvl="1"/>
            <a:r>
              <a:rPr lang="en-US" sz="2000" dirty="0"/>
              <a:t>District also not required to provide services through a particular instructional method or in a particular instructional setting</a:t>
            </a:r>
          </a:p>
          <a:p>
            <a:r>
              <a:rPr lang="en-US" sz="2400" dirty="0"/>
              <a:t>Districts can comply on District must spend an amount of state and local funds per pupil in Title I schools that is equal to or greater than the average per pupil expenditure in non-Title I schools</a:t>
            </a:r>
          </a:p>
          <a:p>
            <a:pPr lvl="1"/>
            <a:r>
              <a:rPr lang="en-US" sz="1800" dirty="0"/>
              <a:t>Allocation would include staff positions</a:t>
            </a:r>
          </a:p>
          <a:p>
            <a:pPr lvl="1"/>
            <a:r>
              <a:rPr lang="en-US" sz="1800" dirty="0"/>
              <a:t>District comply on districtwide or grade-span basis</a:t>
            </a:r>
          </a:p>
          <a:p>
            <a:pPr lvl="1"/>
            <a:r>
              <a:rPr lang="en-US" sz="1800" dirty="0"/>
              <a:t>Exceptions for single school districts/Districts w/ no Title I sites</a:t>
            </a:r>
          </a:p>
          <a:p>
            <a:pPr lvl="1"/>
            <a:r>
              <a:rPr lang="en-US" sz="1800" dirty="0"/>
              <a:t>Discretion to exclude very small schools/programs serve same purpose</a:t>
            </a:r>
          </a:p>
          <a:p>
            <a:pPr lvl="1"/>
            <a:r>
              <a:rPr lang="en-US" sz="1800" dirty="0" smtClean="0"/>
              <a:t>Failure to meet “equal to or greater” test = non-compliance</a:t>
            </a:r>
          </a:p>
          <a:p>
            <a:pPr lvl="1"/>
            <a:r>
              <a:rPr lang="en-US" sz="1800" dirty="0" smtClean="0"/>
              <a:t>District </a:t>
            </a:r>
            <a:r>
              <a:rPr lang="en-US" sz="1800" dirty="0"/>
              <a:t>will not be out of compliance unless unable to meet </a:t>
            </a:r>
            <a:r>
              <a:rPr lang="en-US" sz="1800" dirty="0" smtClean="0"/>
              <a:t>                                                              requirements </a:t>
            </a:r>
            <a:r>
              <a:rPr lang="en-US" sz="1800" dirty="0"/>
              <a:t>for one of three preceding years</a:t>
            </a:r>
          </a:p>
          <a:p>
            <a:endParaRPr lang="en-US" dirty="0"/>
          </a:p>
        </p:txBody>
      </p:sp>
    </p:spTree>
    <p:extLst>
      <p:ext uri="{BB962C8B-B14F-4D97-AF65-F5344CB8AC3E}">
        <p14:creationId xmlns:p14="http://schemas.microsoft.com/office/powerpoint/2010/main" val="35620481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SNS/ Proposed Regulations</a:t>
            </a:r>
            <a:endParaRPr lang="en-US" dirty="0"/>
          </a:p>
        </p:txBody>
      </p:sp>
      <p:sp>
        <p:nvSpPr>
          <p:cNvPr id="3" name="Content Placeholder 2"/>
          <p:cNvSpPr>
            <a:spLocks noGrp="1"/>
          </p:cNvSpPr>
          <p:nvPr>
            <p:ph idx="1"/>
          </p:nvPr>
        </p:nvSpPr>
        <p:spPr>
          <a:xfrm>
            <a:off x="457200" y="1417638"/>
            <a:ext cx="8229600" cy="4713287"/>
          </a:xfrm>
        </p:spPr>
        <p:txBody>
          <a:bodyPr/>
          <a:lstStyle/>
          <a:p>
            <a:r>
              <a:rPr lang="en-US" sz="2400" dirty="0"/>
              <a:t>Negotiated rulemaking committee was unable to reach a consensus on ED’s proposed regulations</a:t>
            </a:r>
          </a:p>
          <a:p>
            <a:r>
              <a:rPr lang="en-US" sz="2400" dirty="0"/>
              <a:t>What happens next?</a:t>
            </a:r>
          </a:p>
          <a:p>
            <a:pPr lvl="1"/>
            <a:r>
              <a:rPr lang="en-US" sz="2400" dirty="0"/>
              <a:t>ED may proceed with regulations in </a:t>
            </a:r>
            <a:r>
              <a:rPr lang="en-US" sz="2400" i="1" dirty="0"/>
              <a:t>any form</a:t>
            </a:r>
          </a:p>
          <a:p>
            <a:pPr lvl="1"/>
            <a:r>
              <a:rPr lang="en-US" sz="2400" dirty="0"/>
              <a:t>ED not bound by negotiations</a:t>
            </a:r>
          </a:p>
          <a:p>
            <a:pPr lvl="1"/>
            <a:r>
              <a:rPr lang="en-US" sz="2400" dirty="0"/>
              <a:t>ED will send regulations to the Office of Management and Budget (OMB) to publish in Federal Register</a:t>
            </a:r>
          </a:p>
          <a:p>
            <a:pPr lvl="2"/>
            <a:r>
              <a:rPr lang="en-US" sz="2100" dirty="0" smtClean="0"/>
              <a:t>Regulations </a:t>
            </a:r>
            <a:r>
              <a:rPr lang="en-US" sz="2100" dirty="0"/>
              <a:t>will be open for public comment/review for 60 </a:t>
            </a:r>
            <a:r>
              <a:rPr lang="en-US" sz="2100" dirty="0" smtClean="0"/>
              <a:t>days</a:t>
            </a:r>
          </a:p>
          <a:p>
            <a:pPr lvl="2"/>
            <a:endParaRPr lang="en-US" sz="2100" dirty="0"/>
          </a:p>
          <a:p>
            <a:r>
              <a:rPr lang="en-US" sz="2800" dirty="0" smtClean="0"/>
              <a:t>Possible Congressional </a:t>
            </a:r>
            <a:r>
              <a:rPr lang="en-US" sz="2800" dirty="0"/>
              <a:t>action</a:t>
            </a:r>
          </a:p>
          <a:p>
            <a:endParaRPr lang="en-US" dirty="0"/>
          </a:p>
        </p:txBody>
      </p:sp>
    </p:spTree>
    <p:extLst>
      <p:ext uri="{BB962C8B-B14F-4D97-AF65-F5344CB8AC3E}">
        <p14:creationId xmlns:p14="http://schemas.microsoft.com/office/powerpoint/2010/main" val="33052562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9828" y="1676400"/>
            <a:ext cx="5904657" cy="2450976"/>
          </a:xfrm>
        </p:spPr>
        <p:txBody>
          <a:bodyPr/>
          <a:lstStyle/>
          <a:p>
            <a:r>
              <a:rPr lang="en-US" dirty="0" smtClean="0"/>
              <a:t>State Implementation</a:t>
            </a:r>
            <a:endParaRPr lang="en-US" dirty="0"/>
          </a:p>
        </p:txBody>
      </p:sp>
    </p:spTree>
    <p:extLst>
      <p:ext uri="{BB962C8B-B14F-4D97-AF65-F5344CB8AC3E}">
        <p14:creationId xmlns:p14="http://schemas.microsoft.com/office/powerpoint/2010/main" val="40396937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543800" cy="808038"/>
          </a:xfrm>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19583271"/>
              </p:ext>
            </p:extLst>
          </p:nvPr>
        </p:nvGraphicFramePr>
        <p:xfrm>
          <a:off x="304800" y="266555"/>
          <a:ext cx="8534400" cy="6515244"/>
        </p:xfrm>
        <a:graphic>
          <a:graphicData uri="http://schemas.openxmlformats.org/drawingml/2006/table">
            <a:tbl>
              <a:tblPr firstRow="1" bandRow="1">
                <a:tableStyleId>{5C22544A-7EE6-4342-B048-85BDC9FD1C3A}</a:tableStyleId>
              </a:tblPr>
              <a:tblGrid>
                <a:gridCol w="8534400"/>
              </a:tblGrid>
              <a:tr h="487515">
                <a:tc>
                  <a:txBody>
                    <a:bodyPr/>
                    <a:lstStyle/>
                    <a:p>
                      <a:pPr algn="ctr"/>
                      <a:r>
                        <a:rPr lang="en-US" dirty="0" smtClean="0"/>
                        <a:t>State Implementation </a:t>
                      </a:r>
                      <a:endParaRPr lang="en-US" dirty="0"/>
                    </a:p>
                  </a:txBody>
                  <a:tcPr/>
                </a:tc>
              </a:tr>
              <a:tr h="3072963">
                <a:tc>
                  <a:txBody>
                    <a:bodyPr/>
                    <a:lstStyle/>
                    <a:p>
                      <a:pPr algn="l"/>
                      <a:r>
                        <a:rPr lang="en-US" b="1" dirty="0" smtClean="0"/>
                        <a:t>1) Development of the State Plan</a:t>
                      </a:r>
                      <a:r>
                        <a:rPr lang="en-US" b="1" baseline="0" dirty="0" smtClean="0"/>
                        <a:t>           -  Developed in consultation w/               </a:t>
                      </a:r>
                    </a:p>
                    <a:p>
                      <a:pPr algn="l"/>
                      <a:r>
                        <a:rPr lang="en-US" b="1" baseline="0" dirty="0" smtClean="0"/>
                        <a:t>                                                                      stakeholders</a:t>
                      </a:r>
                    </a:p>
                    <a:p>
                      <a:pPr marL="285750" indent="-285750" algn="l">
                        <a:buFontTx/>
                        <a:buChar char="-"/>
                      </a:pPr>
                      <a:r>
                        <a:rPr lang="en-US" baseline="0" dirty="0" smtClean="0"/>
                        <a:t>State standards                                         - Identification of schools/districts</a:t>
                      </a:r>
                    </a:p>
                    <a:p>
                      <a:pPr marL="285750" indent="-285750" algn="l">
                        <a:buFontTx/>
                        <a:buChar char="-"/>
                      </a:pPr>
                      <a:r>
                        <a:rPr lang="en-US" baseline="0" dirty="0" smtClean="0"/>
                        <a:t>Assessment System                                   - Support/oversight of CSI/TSI schools </a:t>
                      </a:r>
                    </a:p>
                    <a:p>
                      <a:pPr marL="285750" indent="-285750" algn="l">
                        <a:buFontTx/>
                        <a:buChar char="-"/>
                      </a:pPr>
                      <a:r>
                        <a:rPr lang="en-US" baseline="0" dirty="0" smtClean="0"/>
                        <a:t>System of Reporting (report cards)            - Support to districts : Early Childhood P’s     </a:t>
                      </a:r>
                    </a:p>
                    <a:p>
                      <a:pPr marL="285750" indent="-285750" algn="l">
                        <a:buFontTx/>
                        <a:buChar char="-"/>
                      </a:pPr>
                      <a:r>
                        <a:rPr lang="en-US" baseline="0" dirty="0" smtClean="0"/>
                        <a:t>Meaningful Differentiation                          - How low-income/minoring students                                       </a:t>
                      </a:r>
                    </a:p>
                    <a:p>
                      <a:pPr marL="0" indent="0" algn="l">
                        <a:buFontTx/>
                        <a:buNone/>
                      </a:pPr>
                      <a:r>
                        <a:rPr lang="en-US" baseline="0" dirty="0" smtClean="0"/>
                        <a:t>-   How SEA will support districts in meeting     enrolled in schools will not be served by                   </a:t>
                      </a:r>
                    </a:p>
                    <a:p>
                      <a:pPr marL="0" indent="0" algn="l">
                        <a:buFontTx/>
                        <a:buNone/>
                      </a:pPr>
                      <a:r>
                        <a:rPr lang="en-US" baseline="0" dirty="0" smtClean="0"/>
                        <a:t>    the needs of all students                               disproportionate rates by ineffective/out          </a:t>
                      </a:r>
                    </a:p>
                    <a:p>
                      <a:pPr marL="285750" indent="-285750" algn="l">
                        <a:buFontTx/>
                        <a:buChar char="-"/>
                      </a:pPr>
                      <a:r>
                        <a:rPr lang="en-US" baseline="0" dirty="0" smtClean="0"/>
                        <a:t>Services to homeless and foster youth          of field teachers</a:t>
                      </a:r>
                    </a:p>
                    <a:p>
                      <a:pPr marL="285750" indent="-285750" algn="l">
                        <a:buFontTx/>
                        <a:buChar char="-"/>
                      </a:pPr>
                      <a:r>
                        <a:rPr lang="en-US" baseline="0" dirty="0" smtClean="0"/>
                        <a:t>Several assurances </a:t>
                      </a:r>
                    </a:p>
                  </a:txBody>
                  <a:tcPr/>
                </a:tc>
              </a:tr>
              <a:tr h="1288662">
                <a:tc>
                  <a:txBody>
                    <a:bodyPr/>
                    <a:lstStyle/>
                    <a:p>
                      <a:pPr algn="l"/>
                      <a:r>
                        <a:rPr lang="en-US" b="1" dirty="0" smtClean="0"/>
                        <a:t>2) Identify</a:t>
                      </a:r>
                      <a:r>
                        <a:rPr lang="en-US" b="1" baseline="0" dirty="0" smtClean="0"/>
                        <a:t> programmatic challenges</a:t>
                      </a:r>
                    </a:p>
                    <a:p>
                      <a:pPr marL="285750" indent="-285750" algn="l">
                        <a:buFontTx/>
                        <a:buChar char="-"/>
                      </a:pPr>
                      <a:r>
                        <a:rPr lang="en-US" b="0" baseline="0" dirty="0" smtClean="0"/>
                        <a:t>Systems/procedures put in place to carry out services/requirements, based on State Plan</a:t>
                      </a:r>
                    </a:p>
                    <a:p>
                      <a:pPr marL="0" indent="0" algn="l">
                        <a:buFontTx/>
                        <a:buNone/>
                      </a:pPr>
                      <a:r>
                        <a:rPr lang="en-US" b="0" baseline="0" dirty="0" smtClean="0"/>
                        <a:t>(Example:  Data system?  Report cards?)</a:t>
                      </a:r>
                    </a:p>
                  </a:txBody>
                  <a:tcPr/>
                </a:tc>
              </a:tr>
              <a:tr h="693895">
                <a:tc>
                  <a:txBody>
                    <a:bodyPr/>
                    <a:lstStyle/>
                    <a:p>
                      <a:pPr algn="l"/>
                      <a:r>
                        <a:rPr lang="en-US" b="1" dirty="0" smtClean="0"/>
                        <a:t>3)</a:t>
                      </a:r>
                      <a:r>
                        <a:rPr lang="en-US" b="1" baseline="0" dirty="0" smtClean="0"/>
                        <a:t> Plan for required services</a:t>
                      </a:r>
                      <a:endParaRPr lang="en-US" b="1" baseline="0" dirty="0"/>
                    </a:p>
                    <a:p>
                      <a:pPr algn="l"/>
                      <a:r>
                        <a:rPr lang="en-US" b="0" baseline="0" dirty="0" smtClean="0"/>
                        <a:t>- Private school ombudsman          - Assessment audits             -State reservation of funds</a:t>
                      </a:r>
                    </a:p>
                  </a:txBody>
                  <a:tcPr/>
                </a:tc>
              </a:tr>
              <a:tr h="972209">
                <a:tc>
                  <a:txBody>
                    <a:bodyPr/>
                    <a:lstStyle/>
                    <a:p>
                      <a:pPr algn="l"/>
                      <a:r>
                        <a:rPr lang="en-US" b="1" dirty="0" smtClean="0"/>
                        <a:t>4)</a:t>
                      </a:r>
                      <a:r>
                        <a:rPr lang="en-US" b="1" baseline="0" dirty="0" smtClean="0"/>
                        <a:t> Will State participate in ESSA programs?</a:t>
                      </a:r>
                    </a:p>
                    <a:p>
                      <a:pPr marL="285750" indent="-285750" algn="l">
                        <a:buFontTx/>
                        <a:buChar char="-"/>
                      </a:pPr>
                      <a:r>
                        <a:rPr lang="en-US" b="0" baseline="0" dirty="0" smtClean="0"/>
                        <a:t>Innovative Assessment Accountability Demonstration Authority (Pilot)</a:t>
                      </a:r>
                    </a:p>
                    <a:p>
                      <a:pPr marL="285750" indent="-285750" algn="l">
                        <a:buFontTx/>
                        <a:buChar char="-"/>
                      </a:pPr>
                      <a:r>
                        <a:rPr lang="en-US" b="0" baseline="0" dirty="0" smtClean="0"/>
                        <a:t>Supporting Effective Leadership Grants</a:t>
                      </a:r>
                      <a:endParaRPr lang="en-US" b="0" dirty="0"/>
                    </a:p>
                  </a:txBody>
                  <a:tcPr/>
                </a:tc>
              </a:tr>
            </a:tbl>
          </a:graphicData>
        </a:graphic>
      </p:graphicFrame>
    </p:spTree>
    <p:extLst>
      <p:ext uri="{BB962C8B-B14F-4D97-AF65-F5344CB8AC3E}">
        <p14:creationId xmlns:p14="http://schemas.microsoft.com/office/powerpoint/2010/main" val="39909370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9828" y="1676400"/>
            <a:ext cx="5904657" cy="2450976"/>
          </a:xfrm>
        </p:spPr>
        <p:txBody>
          <a:bodyPr/>
          <a:lstStyle/>
          <a:p>
            <a:r>
              <a:rPr lang="en-US" dirty="0" smtClean="0"/>
              <a:t>District Implementation</a:t>
            </a:r>
            <a:endParaRPr lang="en-US" dirty="0"/>
          </a:p>
        </p:txBody>
      </p:sp>
    </p:spTree>
    <p:extLst>
      <p:ext uri="{BB962C8B-B14F-4D97-AF65-F5344CB8AC3E}">
        <p14:creationId xmlns:p14="http://schemas.microsoft.com/office/powerpoint/2010/main" val="1124679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093784308"/>
              </p:ext>
            </p:extLst>
          </p:nvPr>
        </p:nvGraphicFramePr>
        <p:xfrm>
          <a:off x="228600" y="304800"/>
          <a:ext cx="8686800" cy="5486400"/>
        </p:xfrm>
        <a:graphic>
          <a:graphicData uri="http://schemas.openxmlformats.org/drawingml/2006/table">
            <a:tbl>
              <a:tblPr firstRow="1" bandRow="1">
                <a:tableStyleId>{5C22544A-7EE6-4342-B048-85BDC9FD1C3A}</a:tableStyleId>
              </a:tblPr>
              <a:tblGrid>
                <a:gridCol w="8686800"/>
              </a:tblGrid>
              <a:tr h="353885">
                <a:tc>
                  <a:txBody>
                    <a:bodyPr/>
                    <a:lstStyle/>
                    <a:p>
                      <a:pPr algn="ctr"/>
                      <a:r>
                        <a:rPr lang="en-US" dirty="0" smtClean="0"/>
                        <a:t>District Implementation </a:t>
                      </a:r>
                      <a:endParaRPr lang="en-US" dirty="0"/>
                    </a:p>
                  </a:txBody>
                  <a:tcPr/>
                </a:tc>
              </a:tr>
              <a:tr h="884714">
                <a:tc>
                  <a:txBody>
                    <a:bodyPr/>
                    <a:lstStyle/>
                    <a:p>
                      <a:pPr marL="342900" indent="-342900" algn="l">
                        <a:buAutoNum type="arabicParenR"/>
                      </a:pPr>
                      <a:r>
                        <a:rPr lang="en-US" b="1" dirty="0" smtClean="0"/>
                        <a:t>Development of the State Plan</a:t>
                      </a:r>
                      <a:r>
                        <a:rPr lang="en-US" b="1" baseline="0" dirty="0" smtClean="0"/>
                        <a:t>                                                                                 -   Work with the SEA/State-level leaders to develop the State plan</a:t>
                      </a:r>
                    </a:p>
                    <a:p>
                      <a:pPr marL="0" indent="0" algn="l">
                        <a:buNone/>
                      </a:pPr>
                      <a:r>
                        <a:rPr lang="en-US" b="1" baseline="0" dirty="0" smtClean="0"/>
                        <a:t>      -  Be involved in the process!        </a:t>
                      </a:r>
                    </a:p>
                  </a:txBody>
                  <a:tcPr/>
                </a:tc>
              </a:tr>
              <a:tr h="4069683">
                <a:tc>
                  <a:txBody>
                    <a:bodyPr/>
                    <a:lstStyle/>
                    <a:p>
                      <a:pPr algn="l"/>
                      <a:r>
                        <a:rPr lang="en-US" b="1" dirty="0" smtClean="0"/>
                        <a:t>2)</a:t>
                      </a:r>
                      <a:r>
                        <a:rPr lang="en-US" b="1" baseline="0" dirty="0" smtClean="0"/>
                        <a:t> Plan for required notifications and required services          </a:t>
                      </a:r>
                    </a:p>
                    <a:p>
                      <a:pPr marL="285750" indent="-285750" algn="l">
                        <a:buFontTx/>
                        <a:buChar char="-"/>
                      </a:pPr>
                      <a:r>
                        <a:rPr lang="en-US" b="0" baseline="0" dirty="0" smtClean="0"/>
                        <a:t>Information regarding teacher qualifications                                 </a:t>
                      </a:r>
                    </a:p>
                    <a:p>
                      <a:pPr marL="285750" indent="-285750" algn="l">
                        <a:buFontTx/>
                        <a:buChar char="-"/>
                      </a:pPr>
                      <a:r>
                        <a:rPr lang="en-US" b="0" baseline="0" dirty="0" smtClean="0"/>
                        <a:t>Information on the level of achievement/academic growth</a:t>
                      </a:r>
                    </a:p>
                    <a:p>
                      <a:pPr marL="285750" indent="-285750" algn="l">
                        <a:buFontTx/>
                        <a:buChar char="-"/>
                      </a:pPr>
                      <a:r>
                        <a:rPr lang="en-US" b="0" baseline="0" dirty="0" smtClean="0"/>
                        <a:t>Timely notice if student has been taught for 4/more consecutive weeks by teacher who does not meet applicable certification requirements </a:t>
                      </a:r>
                    </a:p>
                    <a:p>
                      <a:pPr marL="285750" indent="-285750" algn="l">
                        <a:buFontTx/>
                        <a:buChar char="-"/>
                      </a:pPr>
                      <a:r>
                        <a:rPr lang="en-US" b="0" baseline="0" dirty="0" smtClean="0"/>
                        <a:t>Parent may request info on student participation in assessment/St. or Local policy/procedures, </a:t>
                      </a:r>
                      <a:r>
                        <a:rPr lang="en-US" b="0" baseline="0" dirty="0" err="1" smtClean="0"/>
                        <a:t>etc</a:t>
                      </a:r>
                      <a:r>
                        <a:rPr lang="en-US" b="0" baseline="0" dirty="0" smtClean="0"/>
                        <a:t> . . .</a:t>
                      </a:r>
                    </a:p>
                    <a:p>
                      <a:pPr marL="285750" indent="-285750" algn="l">
                        <a:buFontTx/>
                        <a:buChar char="-"/>
                      </a:pPr>
                      <a:r>
                        <a:rPr lang="en-US" b="0" baseline="0" dirty="0" smtClean="0"/>
                        <a:t>On website, for each grade served, information on assessments required by the State (Subject matter assessed; purpose and use; source of requirement; overall time tested, etc.)</a:t>
                      </a:r>
                    </a:p>
                    <a:p>
                      <a:pPr marL="285750" indent="-285750" algn="l">
                        <a:buFontTx/>
                        <a:buChar char="-"/>
                      </a:pPr>
                      <a:r>
                        <a:rPr lang="en-US" b="0" baseline="0" dirty="0" smtClean="0"/>
                        <a:t>EL parental notifications (Reasons for identification, current level of proficiency, how program will meet needs of student, exit requirements, </a:t>
                      </a:r>
                      <a:r>
                        <a:rPr lang="en-US" b="0" baseline="0" dirty="0" err="1" smtClean="0"/>
                        <a:t>etc</a:t>
                      </a:r>
                      <a:r>
                        <a:rPr lang="en-US" b="0" baseline="0" dirty="0" smtClean="0"/>
                        <a:t> . . .)</a:t>
                      </a:r>
                    </a:p>
                    <a:p>
                      <a:pPr marL="285750" indent="-285750" algn="l">
                        <a:buFontTx/>
                        <a:buChar char="-"/>
                      </a:pPr>
                      <a:r>
                        <a:rPr lang="en-US" b="0" baseline="0" dirty="0" smtClean="0"/>
                        <a:t>Implement an effective way to reach parents of EL students</a:t>
                      </a:r>
                    </a:p>
                    <a:p>
                      <a:pPr marL="285750" indent="-285750" algn="l">
                        <a:buFontTx/>
                        <a:buChar char="-"/>
                      </a:pPr>
                      <a:r>
                        <a:rPr lang="en-US" b="0" baseline="0" dirty="0" smtClean="0"/>
                        <a:t>Responsibilities to private school students</a:t>
                      </a:r>
                      <a:endParaRPr lang="en-US" b="0" dirty="0" smtClean="0"/>
                    </a:p>
                    <a:p>
                      <a:pPr algn="l"/>
                      <a:endParaRPr lang="en-US" baseline="0" dirty="0" smtClean="0"/>
                    </a:p>
                  </a:txBody>
                  <a:tcPr/>
                </a:tc>
              </a:tr>
            </a:tbl>
          </a:graphicData>
        </a:graphic>
      </p:graphicFrame>
    </p:spTree>
    <p:extLst>
      <p:ext uri="{BB962C8B-B14F-4D97-AF65-F5344CB8AC3E}">
        <p14:creationId xmlns:p14="http://schemas.microsoft.com/office/powerpoint/2010/main" val="34077266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543800" cy="808038"/>
          </a:xfrm>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45237826"/>
              </p:ext>
            </p:extLst>
          </p:nvPr>
        </p:nvGraphicFramePr>
        <p:xfrm>
          <a:off x="304800" y="762000"/>
          <a:ext cx="8686800" cy="5052716"/>
        </p:xfrm>
        <a:graphic>
          <a:graphicData uri="http://schemas.openxmlformats.org/drawingml/2006/table">
            <a:tbl>
              <a:tblPr firstRow="1" bandRow="1">
                <a:tableStyleId>{5C22544A-7EE6-4342-B048-85BDC9FD1C3A}</a:tableStyleId>
              </a:tblPr>
              <a:tblGrid>
                <a:gridCol w="8686800"/>
              </a:tblGrid>
              <a:tr h="353874">
                <a:tc>
                  <a:txBody>
                    <a:bodyPr/>
                    <a:lstStyle/>
                    <a:p>
                      <a:pPr algn="ctr"/>
                      <a:r>
                        <a:rPr lang="en-US" dirty="0" smtClean="0"/>
                        <a:t>District Implementation </a:t>
                      </a:r>
                      <a:endParaRPr lang="en-US" dirty="0"/>
                    </a:p>
                  </a:txBody>
                  <a:tcPr/>
                </a:tc>
              </a:tr>
              <a:tr h="2834640">
                <a:tc>
                  <a:txBody>
                    <a:bodyPr/>
                    <a:lstStyle/>
                    <a:p>
                      <a:pPr algn="l"/>
                      <a:r>
                        <a:rPr lang="en-US" b="1" baseline="0" dirty="0" smtClean="0"/>
                        <a:t>3</a:t>
                      </a:r>
                      <a:r>
                        <a:rPr lang="en-US" b="1" dirty="0" smtClean="0"/>
                        <a:t>)</a:t>
                      </a:r>
                      <a:r>
                        <a:rPr lang="en-US" b="1" baseline="0" dirty="0" smtClean="0"/>
                        <a:t> Development of District Plan (For submission to State)</a:t>
                      </a:r>
                    </a:p>
                    <a:p>
                      <a:pPr marL="285750" indent="-285750" algn="l">
                        <a:buFontTx/>
                        <a:buChar char="-"/>
                      </a:pPr>
                      <a:r>
                        <a:rPr lang="en-US" baseline="0" dirty="0" smtClean="0"/>
                        <a:t>Developed in consultation w/ stakeholders      - Identification of students most in need</a:t>
                      </a:r>
                    </a:p>
                    <a:p>
                      <a:pPr marL="285750" indent="-285750" algn="l">
                        <a:buFontTx/>
                        <a:buChar char="-"/>
                      </a:pPr>
                      <a:r>
                        <a:rPr lang="en-US" baseline="0" dirty="0" smtClean="0"/>
                        <a:t>High quality education/close gaps                    - Facilitate effective transitions</a:t>
                      </a:r>
                    </a:p>
                    <a:p>
                      <a:pPr marL="285750" indent="-285750" algn="l">
                        <a:buFontTx/>
                        <a:buChar char="-"/>
                      </a:pPr>
                      <a:r>
                        <a:rPr lang="en-US" baseline="0" dirty="0" smtClean="0"/>
                        <a:t>Monitor progress                                           - Reduce overuse of discipline/removal </a:t>
                      </a:r>
                    </a:p>
                    <a:p>
                      <a:pPr marL="285750" indent="-285750" algn="l">
                        <a:buFontTx/>
                        <a:buChar char="-"/>
                      </a:pPr>
                      <a:r>
                        <a:rPr lang="en-US" baseline="0" dirty="0" smtClean="0"/>
                        <a:t>Identify and address disparities                          (may include identification/support)</a:t>
                      </a:r>
                    </a:p>
                    <a:p>
                      <a:pPr marL="285750" indent="-285750" algn="l">
                        <a:buFontTx/>
                        <a:buChar char="-"/>
                      </a:pPr>
                      <a:r>
                        <a:rPr lang="en-US" baseline="0" dirty="0" smtClean="0"/>
                        <a:t>The poverty criteria district will use                - Coordinate CTE programs/work-</a:t>
                      </a:r>
                    </a:p>
                    <a:p>
                      <a:pPr marL="285750" indent="-285750" algn="l">
                        <a:buFontTx/>
                        <a:buChar char="-"/>
                      </a:pPr>
                      <a:r>
                        <a:rPr lang="en-US" baseline="0" dirty="0" smtClean="0"/>
                        <a:t>Carry out all responsibilities                              based programs</a:t>
                      </a:r>
                    </a:p>
                    <a:p>
                      <a:pPr marL="285750" indent="-285750" algn="l">
                        <a:buFontTx/>
                        <a:buChar char="-"/>
                      </a:pPr>
                      <a:r>
                        <a:rPr lang="en-US" baseline="0" dirty="0" smtClean="0"/>
                        <a:t>Services the district will provide to homeless/foster</a:t>
                      </a:r>
                    </a:p>
                    <a:p>
                      <a:pPr marL="285750" indent="-285750" algn="l">
                        <a:buFontTx/>
                        <a:buChar char="-"/>
                      </a:pPr>
                      <a:r>
                        <a:rPr lang="en-US" baseline="0" dirty="0" smtClean="0"/>
                        <a:t>Implement effective parent/family engagement  - Includes assurances</a:t>
                      </a:r>
                    </a:p>
                  </a:txBody>
                  <a:tcPr/>
                </a:tc>
              </a:tr>
              <a:tr h="569896">
                <a:tc>
                  <a:txBody>
                    <a:bodyPr/>
                    <a:lstStyle/>
                    <a:p>
                      <a:pPr algn="l"/>
                      <a:r>
                        <a:rPr lang="en-US" b="1" baseline="0" dirty="0" smtClean="0"/>
                        <a:t>4) District report card</a:t>
                      </a:r>
                    </a:p>
                    <a:p>
                      <a:pPr marL="285750" indent="-285750" algn="l">
                        <a:buFontTx/>
                        <a:buChar char="-"/>
                      </a:pPr>
                      <a:r>
                        <a:rPr lang="en-US" b="0" baseline="0" dirty="0" smtClean="0"/>
                        <a:t>Capacity to publish in a manner that meets statutory requirements? </a:t>
                      </a:r>
                    </a:p>
                    <a:p>
                      <a:pPr marL="285750" indent="-285750" algn="l">
                        <a:buFontTx/>
                        <a:buChar char="-"/>
                      </a:pPr>
                      <a:r>
                        <a:rPr lang="en-US" b="0" baseline="0" dirty="0" smtClean="0"/>
                        <a:t>Does state publish?</a:t>
                      </a:r>
                    </a:p>
                  </a:txBody>
                  <a:tcPr/>
                </a:tc>
              </a:tr>
              <a:tr h="93791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5) Begin making plans, if applicable, for development of Comprehensive Support and Improvement Plan/Targeted Support and Improvement Plan</a:t>
                      </a:r>
                    </a:p>
                    <a:p>
                      <a:pPr algn="l"/>
                      <a:endParaRPr lang="en-US" b="1" baseline="0" dirty="0" smtClean="0"/>
                    </a:p>
                  </a:txBody>
                  <a:tcPr/>
                </a:tc>
              </a:tr>
            </a:tbl>
          </a:graphicData>
        </a:graphic>
      </p:graphicFrame>
    </p:spTree>
    <p:extLst>
      <p:ext uri="{BB962C8B-B14F-4D97-AF65-F5344CB8AC3E}">
        <p14:creationId xmlns:p14="http://schemas.microsoft.com/office/powerpoint/2010/main" val="3611145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smtClean="0">
                <a:hlinkClick r:id="rId3"/>
              </a:rPr>
              <a:t>mzola@nsba.org</a:t>
            </a:r>
          </a:p>
          <a:p>
            <a:r>
              <a:rPr lang="en-US" dirty="0" smtClean="0">
                <a:solidFill>
                  <a:schemeClr val="tx1"/>
                </a:solidFill>
              </a:rPr>
              <a:t>703-838-6720</a:t>
            </a:r>
            <a:endParaRPr lang="en-US" dirty="0" smtClean="0">
              <a:solidFill>
                <a:schemeClr val="tx1"/>
              </a:solidFill>
              <a:hlinkClick r:id="rId3"/>
            </a:endParaRPr>
          </a:p>
          <a:p>
            <a:endParaRPr lang="en-US" dirty="0" smtClean="0">
              <a:hlinkClick r:id="rId3"/>
            </a:endParaRPr>
          </a:p>
          <a:p>
            <a:r>
              <a:rPr lang="en-US" dirty="0" smtClean="0">
                <a:hlinkClick r:id="rId3"/>
              </a:rPr>
              <a:t>krichey@nsba.org</a:t>
            </a:r>
            <a:endParaRPr lang="en-US" dirty="0" smtClean="0"/>
          </a:p>
          <a:p>
            <a:r>
              <a:rPr lang="en-US" dirty="0" smtClean="0"/>
              <a:t>703-838-6766</a:t>
            </a:r>
            <a:endParaRPr lang="en-US" dirty="0"/>
          </a:p>
        </p:txBody>
      </p:sp>
    </p:spTree>
    <p:extLst>
      <p:ext uri="{BB962C8B-B14F-4D97-AF65-F5344CB8AC3E}">
        <p14:creationId xmlns:p14="http://schemas.microsoft.com/office/powerpoint/2010/main" val="301063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635" y="370937"/>
            <a:ext cx="7543800" cy="655638"/>
          </a:xfrm>
        </p:spPr>
        <p:txBody>
          <a:bodyPr/>
          <a:lstStyle/>
          <a:p>
            <a:r>
              <a:rPr lang="en-US" dirty="0" smtClean="0"/>
              <a:t>Assessments	</a:t>
            </a:r>
            <a:endParaRPr lang="en-US" dirty="0"/>
          </a:p>
        </p:txBody>
      </p:sp>
      <p:pic>
        <p:nvPicPr>
          <p:cNvPr id="4" name="Content Placeholder 3"/>
          <p:cNvPicPr>
            <a:picLocks noGrp="1" noChangeAspect="1"/>
          </p:cNvPicPr>
          <p:nvPr>
            <p:ph idx="1"/>
          </p:nvPr>
        </p:nvPicPr>
        <p:blipFill>
          <a:blip r:embed="rId3"/>
          <a:stretch>
            <a:fillRect/>
          </a:stretch>
        </p:blipFill>
        <p:spPr>
          <a:xfrm>
            <a:off x="609600" y="2514600"/>
            <a:ext cx="7657240" cy="1707028"/>
          </a:xfrm>
          <a:prstGeom prst="rect">
            <a:avLst/>
          </a:prstGeom>
        </p:spPr>
      </p:pic>
      <p:sp>
        <p:nvSpPr>
          <p:cNvPr id="5" name="TextBox 4"/>
          <p:cNvSpPr txBox="1"/>
          <p:nvPr/>
        </p:nvSpPr>
        <p:spPr>
          <a:xfrm>
            <a:off x="457200" y="1066800"/>
            <a:ext cx="8077200" cy="5262979"/>
          </a:xfrm>
          <a:prstGeom prst="rect">
            <a:avLst/>
          </a:prstGeom>
          <a:noFill/>
        </p:spPr>
        <p:txBody>
          <a:bodyPr wrap="square" rtlCol="0">
            <a:spAutoFit/>
          </a:bodyPr>
          <a:lstStyle/>
          <a:p>
            <a:pPr marL="342900" indent="-342900">
              <a:buFont typeface="Wingdings" panose="05000000000000000000" pitchFamily="2" charset="2"/>
              <a:buChar char="§"/>
            </a:pPr>
            <a:r>
              <a:rPr lang="en-US" dirty="0" smtClean="0"/>
              <a:t>States and districts must continue to collect and report disaggregated data</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smtClean="0"/>
          </a:p>
          <a:p>
            <a:endParaRPr lang="en-US" dirty="0" smtClean="0"/>
          </a:p>
          <a:p>
            <a:endParaRPr lang="en-US" dirty="0"/>
          </a:p>
          <a:p>
            <a:endParaRPr lang="en-US" dirty="0" smtClean="0"/>
          </a:p>
          <a:p>
            <a:pPr marL="342900" indent="-342900">
              <a:buFont typeface="Wingdings" panose="05000000000000000000" pitchFamily="2" charset="2"/>
              <a:buChar char="§"/>
            </a:pPr>
            <a:endParaRPr lang="en-US" dirty="0"/>
          </a:p>
          <a:p>
            <a:endParaRPr lang="en-US" dirty="0"/>
          </a:p>
          <a:p>
            <a:pPr marL="342900" indent="-342900">
              <a:buFont typeface="Wingdings" panose="05000000000000000000" pitchFamily="2" charset="2"/>
              <a:buChar char="§"/>
            </a:pPr>
            <a:r>
              <a:rPr lang="en-US" dirty="0" smtClean="0"/>
              <a:t>Addition of three new subgroups for </a:t>
            </a:r>
            <a:r>
              <a:rPr lang="en-US" i="1" dirty="0" smtClean="0"/>
              <a:t>reporting purposes only:</a:t>
            </a:r>
          </a:p>
          <a:p>
            <a:pPr marL="800100" lvl="1" indent="-342900">
              <a:buFont typeface="Wingdings" panose="05000000000000000000" pitchFamily="2" charset="2"/>
              <a:buChar char="§"/>
            </a:pPr>
            <a:r>
              <a:rPr lang="en-US" dirty="0" smtClean="0"/>
              <a:t>Students who are homeless</a:t>
            </a:r>
          </a:p>
          <a:p>
            <a:pPr marL="800100" lvl="1" indent="-342900">
              <a:buFont typeface="Wingdings" panose="05000000000000000000" pitchFamily="2" charset="2"/>
              <a:buChar char="§"/>
            </a:pPr>
            <a:r>
              <a:rPr lang="en-US" dirty="0" smtClean="0"/>
              <a:t>Students in foster care</a:t>
            </a:r>
          </a:p>
          <a:p>
            <a:pPr marL="800100" lvl="1" indent="-342900">
              <a:buFont typeface="Wingdings" panose="05000000000000000000" pitchFamily="2" charset="2"/>
              <a:buChar char="§"/>
            </a:pPr>
            <a:r>
              <a:rPr lang="en-US" dirty="0" smtClean="0"/>
              <a:t>Students with parents in the armed forces</a:t>
            </a:r>
            <a:endParaRPr lang="en-US" dirty="0"/>
          </a:p>
        </p:txBody>
      </p:sp>
    </p:spTree>
    <p:extLst>
      <p:ext uri="{BB962C8B-B14F-4D97-AF65-F5344CB8AC3E}">
        <p14:creationId xmlns:p14="http://schemas.microsoft.com/office/powerpoint/2010/main" val="41679434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9828" y="1752600"/>
            <a:ext cx="5900644" cy="3894584"/>
          </a:xfrm>
        </p:spPr>
        <p:txBody>
          <a:bodyPr/>
          <a:lstStyle/>
          <a:p>
            <a:pPr algn="ctr"/>
            <a:r>
              <a:rPr lang="en-US" dirty="0"/>
              <a:t>Working with and through our State Associations, to advocate for equity and excellence in public education through school board leadership</a:t>
            </a:r>
            <a:r>
              <a:rPr lang="en-US" dirty="0" smtClean="0"/>
              <a:t>.</a:t>
            </a:r>
          </a:p>
          <a:p>
            <a:pPr algn="ctr"/>
            <a:endParaRPr lang="en-US" dirty="0"/>
          </a:p>
          <a:p>
            <a:pPr algn="ctr"/>
            <a:r>
              <a:rPr lang="en-US" dirty="0" smtClean="0"/>
              <a:t>www.nsba.org</a:t>
            </a:r>
            <a:endParaRPr lang="en-US" dirty="0"/>
          </a:p>
        </p:txBody>
      </p:sp>
      <p:sp>
        <p:nvSpPr>
          <p:cNvPr id="4" name="TextBox 3"/>
          <p:cNvSpPr txBox="1"/>
          <p:nvPr/>
        </p:nvSpPr>
        <p:spPr>
          <a:xfrm>
            <a:off x="533400" y="6172200"/>
            <a:ext cx="5638800" cy="338554"/>
          </a:xfrm>
          <a:prstGeom prst="rect">
            <a:avLst/>
          </a:prstGeom>
          <a:noFill/>
        </p:spPr>
        <p:txBody>
          <a:bodyPr wrap="square" rtlCol="0">
            <a:spAutoFit/>
          </a:bodyPr>
          <a:lstStyle/>
          <a:p>
            <a:r>
              <a:rPr lang="en-US" sz="1600" dirty="0" smtClean="0"/>
              <a:t>© National School Boards Association</a:t>
            </a:r>
            <a:endParaRPr lang="en-US" sz="1600" dirty="0"/>
          </a:p>
        </p:txBody>
      </p:sp>
    </p:spTree>
    <p:extLst>
      <p:ext uri="{BB962C8B-B14F-4D97-AF65-F5344CB8AC3E}">
        <p14:creationId xmlns:p14="http://schemas.microsoft.com/office/powerpoint/2010/main" val="2900017319"/>
      </p:ext>
    </p:extLst>
  </p:cSld>
  <p:clrMapOvr>
    <a:masterClrMapping/>
  </p:clrMapOvr>
</p:sld>
</file>

<file path=ppt/theme/theme1.xml><?xml version="1.0" encoding="utf-8"?>
<a:theme xmlns:a="http://schemas.openxmlformats.org/drawingml/2006/main" name="Network">
  <a:themeElements>
    <a:clrScheme name="New NBSA Color Scheme">
      <a:dk1>
        <a:srgbClr val="303030"/>
      </a:dk1>
      <a:lt1>
        <a:sysClr val="window" lastClr="FFFFFF"/>
      </a:lt1>
      <a:dk2>
        <a:srgbClr val="343434"/>
      </a:dk2>
      <a:lt2>
        <a:srgbClr val="F8F8F8"/>
      </a:lt2>
      <a:accent1>
        <a:srgbClr val="C00000"/>
      </a:accent1>
      <a:accent2>
        <a:srgbClr val="000080"/>
      </a:accent2>
      <a:accent3>
        <a:srgbClr val="004080"/>
      </a:accent3>
      <a:accent4>
        <a:srgbClr val="808080"/>
      </a:accent4>
      <a:accent5>
        <a:srgbClr val="C00000"/>
      </a:accent5>
      <a:accent6>
        <a:srgbClr val="17365D"/>
      </a:accent6>
      <a:hlink>
        <a:srgbClr val="1155A3"/>
      </a:hlink>
      <a:folHlink>
        <a:srgbClr val="4C4C4C"/>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23" charset="0"/>
            <a:ea typeface="ヒラギノ角ゴ Pro W3" pitchFamily="-123" charset="-128"/>
            <a:cs typeface="ヒラギノ角ゴ Pro W3" pitchFamily="-12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23" charset="0"/>
            <a:ea typeface="ヒラギノ角ゴ Pro W3" pitchFamily="-123" charset="-128"/>
            <a:cs typeface="ヒラギノ角ゴ Pro W3" pitchFamily="-123" charset="-128"/>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4117</TotalTime>
  <Words>8153</Words>
  <Application>Microsoft Office PowerPoint</Application>
  <PresentationFormat>On-screen Show (4:3)</PresentationFormat>
  <Paragraphs>885</Paragraphs>
  <Slides>90</Slides>
  <Notes>89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90</vt:i4>
      </vt:variant>
    </vt:vector>
  </HeadingPairs>
  <TitlesOfParts>
    <vt:vector size="100" baseType="lpstr">
      <vt:lpstr>ＭＳ Ｐゴシック</vt:lpstr>
      <vt:lpstr>Arial</vt:lpstr>
      <vt:lpstr>Arial Black</vt:lpstr>
      <vt:lpstr>Calibri</vt:lpstr>
      <vt:lpstr>Gill Sans</vt:lpstr>
      <vt:lpstr>Gill Sans MT</vt:lpstr>
      <vt:lpstr>Times New Roman</vt:lpstr>
      <vt:lpstr>Wingdings</vt:lpstr>
      <vt:lpstr>ヒラギノ角ゴ Pro W3</vt:lpstr>
      <vt:lpstr>Network</vt:lpstr>
      <vt:lpstr>   Every Student Succeeds Act (ESSA) Update</vt:lpstr>
      <vt:lpstr>Title I</vt:lpstr>
      <vt:lpstr>State Plan</vt:lpstr>
      <vt:lpstr>State Plan</vt:lpstr>
      <vt:lpstr>State Academic Standards</vt:lpstr>
      <vt:lpstr>State Academic Standards</vt:lpstr>
      <vt:lpstr>Assessments </vt:lpstr>
      <vt:lpstr>Assessments</vt:lpstr>
      <vt:lpstr>Assessments </vt:lpstr>
      <vt:lpstr>Assessments </vt:lpstr>
      <vt:lpstr>State Report Card</vt:lpstr>
      <vt:lpstr>District Report Card</vt:lpstr>
      <vt:lpstr>Accountability System</vt:lpstr>
      <vt:lpstr>Accountability System</vt:lpstr>
      <vt:lpstr>School Improvement</vt:lpstr>
      <vt:lpstr>School Improvement</vt:lpstr>
      <vt:lpstr>Title II</vt:lpstr>
      <vt:lpstr>Teacher and Leader Programs </vt:lpstr>
      <vt:lpstr>Teacher and Leader Programs</vt:lpstr>
      <vt:lpstr>Teacher and Leader Programs</vt:lpstr>
      <vt:lpstr>Teacher and Leader Programs</vt:lpstr>
      <vt:lpstr>Teacher and Leader Programs</vt:lpstr>
      <vt:lpstr>Title III</vt:lpstr>
      <vt:lpstr>Instruction/Assessment  of EL’s </vt:lpstr>
      <vt:lpstr>Instruction/Assessment of EL’s</vt:lpstr>
      <vt:lpstr>Title IV</vt:lpstr>
      <vt:lpstr>21st Century School Program</vt:lpstr>
      <vt:lpstr>21st Century School Program</vt:lpstr>
      <vt:lpstr>21st Century School Program</vt:lpstr>
      <vt:lpstr>Title VIII</vt:lpstr>
      <vt:lpstr>§8541 Local Governance </vt:lpstr>
      <vt:lpstr>Prohibition on Aiding and Abetting Sexual Abuse</vt:lpstr>
      <vt:lpstr>District/School Waiver Request</vt:lpstr>
      <vt:lpstr>Participation by Private School Children/Teachers</vt:lpstr>
      <vt:lpstr>General Information</vt:lpstr>
      <vt:lpstr>Title IX </vt:lpstr>
      <vt:lpstr>Students Who Are Homeless</vt:lpstr>
      <vt:lpstr>Students Who Are Homeless</vt:lpstr>
      <vt:lpstr>Students Who Are Homeless</vt:lpstr>
      <vt:lpstr>Students in Foster Care</vt:lpstr>
      <vt:lpstr>Students in Foster Care</vt:lpstr>
      <vt:lpstr>Transition Information </vt:lpstr>
      <vt:lpstr>Full Implementation of ESSA: 2017-2018 School Year</vt:lpstr>
      <vt:lpstr>Transition Overview </vt:lpstr>
      <vt:lpstr>Transition Overview</vt:lpstr>
      <vt:lpstr>Transition Overview</vt:lpstr>
      <vt:lpstr>Transition Overview:       2016-17 Waived Provisions </vt:lpstr>
      <vt:lpstr>Transition Overview:  2016-17 Additional Waived Provisions </vt:lpstr>
      <vt:lpstr>Transition Overview   2016-17 Additional Waived Provisions   </vt:lpstr>
      <vt:lpstr>States Must Still . . . .                 (Related to these specific issues)</vt:lpstr>
      <vt:lpstr>Full Implementation of ESSA: 2017-2018 School Year</vt:lpstr>
      <vt:lpstr>ED Implementation Update</vt:lpstr>
      <vt:lpstr>ED’s Most Recent Implementation Efforts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Accountability: Draft Regulations</vt:lpstr>
      <vt:lpstr>Meaningful Consultation of State Plan</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Assessment: Draft Regulations</vt:lpstr>
      <vt:lpstr>SNS/ Proposed Regulations</vt:lpstr>
      <vt:lpstr>SNS/ Proposed Regulations</vt:lpstr>
      <vt:lpstr>SNS/ Proposed Regulations</vt:lpstr>
      <vt:lpstr>State Implementation</vt:lpstr>
      <vt:lpstr>PowerPoint Presentation</vt:lpstr>
      <vt:lpstr>District Implementation</vt:lpstr>
      <vt:lpstr>PowerPoint Presentation</vt:lpstr>
      <vt:lpstr>PowerPoint Presentation</vt:lpstr>
      <vt:lpstr>Questions?</vt:lpstr>
      <vt:lpstr>PowerPoint Presentation</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Association MEMBERS</dc:title>
  <dc:creator>Lenovo User</dc:creator>
  <cp:lastModifiedBy>Brandon Hardle</cp:lastModifiedBy>
  <cp:revision>285</cp:revision>
  <cp:lastPrinted>2016-06-20T20:29:17Z</cp:lastPrinted>
  <dcterms:created xsi:type="dcterms:W3CDTF">2010-06-08T18:08:46Z</dcterms:created>
  <dcterms:modified xsi:type="dcterms:W3CDTF">2016-06-22T16:03:30Z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FolderId">
    <vt:lpwstr/>
  </property>
  <property fmtid="{D5CDD505-2E9C-101B-9397-08002B2CF9AE}" pid="3" name="Offisync_SaveTime">
    <vt:lpwstr/>
  </property>
  <property fmtid="{D5CDD505-2E9C-101B-9397-08002B2CF9AE}" pid="4" name="Offisync_IsSaved">
    <vt:lpwstr>False</vt:lpwstr>
  </property>
  <property fmtid="{D5CDD505-2E9C-101B-9397-08002B2CF9AE}" pid="5" name="Offisync_UniqueId">
    <vt:lpwstr>188092;21542168</vt:lpwstr>
  </property>
  <property fmtid="{D5CDD505-2E9C-101B-9397-08002B2CF9AE}" pid="6" name="CentralDesktop_MDAdded">
    <vt:lpwstr>True</vt:lpwstr>
  </property>
  <property fmtid="{D5CDD505-2E9C-101B-9397-08002B2CF9AE}" pid="7" name="Offisync_FileTitle">
    <vt:lpwstr/>
  </property>
  <property fmtid="{D5CDD505-2E9C-101B-9397-08002B2CF9AE}" pid="8" name="Offisync_UpdateToken">
    <vt:lpwstr>2013-07-02T15:40:15-0400</vt:lpwstr>
  </property>
  <property fmtid="{D5CDD505-2E9C-101B-9397-08002B2CF9AE}" pid="9" name="Offisync_ProviderName">
    <vt:lpwstr>Central Desktop</vt:lpwstr>
  </property>
</Properties>
</file>