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147047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826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9989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8214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6806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4836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Know you vision &amp; be able to articulate it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CUES legislative dinner, day on the hill, invitations</a:t>
            </a:r>
            <a:r>
              <a:rPr lang="en-US" baseline="0" dirty="0" smtClean="0"/>
              <a:t> to visit schools/programs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What Counts –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Superintendent and President may provide press release rather than have media fish for info</a:t>
            </a:r>
          </a:p>
          <a:p>
            <a:pPr lvl="0">
              <a:spcBef>
                <a:spcPts val="0"/>
              </a:spcBef>
              <a:buNone/>
            </a:pPr>
            <a:r>
              <a:rPr lang="en-US" dirty="0" smtClean="0"/>
              <a:t>Bring community together</a:t>
            </a:r>
            <a:r>
              <a:rPr lang="en-US" baseline="0" dirty="0" smtClean="0"/>
              <a:t> – team (ALERT, LIC,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)</a:t>
            </a:r>
            <a:endParaRPr dirty="0"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5261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039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No</a:t>
            </a:r>
            <a:r>
              <a:rPr lang="en-US" baseline="0" dirty="0" smtClean="0"/>
              <a:t> surprises at board meeting – bring up concerns before so the superintendent, business admin. or board president can research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Be attentive at board meetings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Finance training provided online through USBA as part of the MBA program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41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1339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727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395287" y="404812"/>
            <a:ext cx="8353425" cy="936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“What Position Do You Play?”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684212" y="1268412"/>
            <a:ext cx="7632699" cy="576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Role &amp; Responsibilities of a School Board Member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1187450" y="3068636"/>
            <a:ext cx="4105275" cy="923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USBA New Board Member Workshop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December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3, 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“Take Me Out to the Ballgame”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1187450" y="6165850"/>
            <a:ext cx="6624637" cy="5222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TEAMWORK 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makes </a:t>
            </a:r>
            <a:r>
              <a:rPr lang="en-US" sz="2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TEAM WORK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4160224" y="4581525"/>
            <a:ext cx="4732800" cy="107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John Burton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Alpine School District Board President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Linda Hanks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Juab School District Board President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198774"/>
            <a:ext cx="8229600" cy="1008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Questions &amp; Discussion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680901" y="1776585"/>
            <a:ext cx="3558666" cy="359905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2800" dirty="0" smtClean="0"/>
              <a:t>As </a:t>
            </a:r>
            <a:r>
              <a:rPr lang="en-US" sz="2800" dirty="0"/>
              <a:t>a board member, you have no power alone.  You are one voice on the board and you only have power </a:t>
            </a:r>
            <a:r>
              <a:rPr lang="en-US" sz="2800" dirty="0" smtClean="0"/>
              <a:t>when acting as </a:t>
            </a:r>
            <a:r>
              <a:rPr lang="en-US" sz="2800" dirty="0"/>
              <a:t>a board.</a:t>
            </a:r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349" y="1206774"/>
            <a:ext cx="3459509" cy="4678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23850" y="260350"/>
            <a:ext cx="8445500" cy="72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Tips for New Board Members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23850" y="1239837"/>
            <a:ext cx="8447087" cy="4781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Listen &amp; Learn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Questions for Understanding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 To Know Veteran Board Members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Understand the reasons for processes and procedures before criticizing or pushing for changes.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 the “Big Picture Understanding” of the district.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Detach from special interest groups or agendas.  Board members represent the whole district.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 relationships of trust with the other board members.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Enjoy serving on the board and contributing to the community.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127799"/>
            <a:ext cx="8229600" cy="937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800" b="1" dirty="0" smtClean="0">
                <a:solidFill>
                  <a:srgbClr val="FFFFFF"/>
                </a:solidFill>
              </a:rPr>
              <a:t>Responsibilities</a:t>
            </a:r>
            <a:endParaRPr lang="en-US" sz="3800" b="1" dirty="0">
              <a:solidFill>
                <a:srgbClr val="FFFFFF"/>
              </a:solidFill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467285"/>
            <a:ext cx="8229600" cy="402649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/>
              <a:t>Continuous </a:t>
            </a:r>
            <a:r>
              <a:rPr lang="en-US" dirty="0" smtClean="0"/>
              <a:t>Improvement</a:t>
            </a:r>
            <a:endParaRPr lang="en-US" dirty="0"/>
          </a:p>
          <a:p>
            <a:pPr lvl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/>
              <a:t>Advocacy</a:t>
            </a:r>
          </a:p>
          <a:p>
            <a:pPr lvl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/>
              <a:t>Community Engagement</a:t>
            </a:r>
          </a:p>
          <a:p>
            <a:pPr lvl="0" algn="ctr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/>
              <a:t>Accountability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/>
              <a:t>Foundation for Effective Governance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184475" y="207700"/>
            <a:ext cx="5892600" cy="72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Continuous Improvement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23850" y="1239837"/>
            <a:ext cx="8447087" cy="4781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Conferences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  USBA Annual Conference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  NSBA Annual Conference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/>
              <a:t>	*  Other conferences (state or national)</a:t>
            </a:r>
          </a:p>
          <a:p>
            <a:pPr marL="342900" marR="0" lvl="0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Trainings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  New Board Member Training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  Leadership Academy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  USBA Regional Trainings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  Open Meeting Law (USBA Site)</a:t>
            </a:r>
          </a:p>
          <a:p>
            <a:pPr marL="342900" marR="0" lvl="0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Master Boards Award (USBA Site)</a:t>
            </a:r>
          </a:p>
          <a:p>
            <a:pPr marL="342900" marR="0" lvl="0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/>
              <a:t>Board Book Study 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6077075" y="56800"/>
            <a:ext cx="2995800" cy="102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800" i="1" dirty="0">
                <a:solidFill>
                  <a:srgbClr val="FFFFFF"/>
                </a:solidFill>
              </a:rPr>
              <a:t>Paying attention to the quality of what we do to ensure student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1718075" y="105575"/>
            <a:ext cx="2740500" cy="82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Advocacy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23850" y="1348875"/>
            <a:ext cx="8447100" cy="4643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“Elevator Message” - </a:t>
            </a:r>
            <a:r>
              <a:rPr lang="en-US" sz="2000" dirty="0"/>
              <a:t>positive outcomes in your district or in the state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Build relationships with local/state legislators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Meet with local/state leaders regularly</a:t>
            </a:r>
            <a:r>
              <a:rPr lang="en-US" sz="2000" dirty="0"/>
              <a:t> (community, business, government, ecclesiastical,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Build relationship with local media outlets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Use Social Media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Participate in public </a:t>
            </a:r>
            <a:r>
              <a:rPr lang="en-US" sz="2400" dirty="0" err="1"/>
              <a:t>ed</a:t>
            </a:r>
            <a:r>
              <a:rPr lang="en-US" sz="2400" dirty="0"/>
              <a:t> advocacy groups </a:t>
            </a:r>
            <a:r>
              <a:rPr lang="en-US" sz="2000" dirty="0"/>
              <a:t>(Education First, </a:t>
            </a:r>
            <a:r>
              <a:rPr lang="en-US" sz="2000" dirty="0" err="1"/>
              <a:t>Utahns</a:t>
            </a:r>
            <a:r>
              <a:rPr lang="en-US" sz="2000" dirty="0"/>
              <a:t> for Public Schools, PTA,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Participate in local agency coalitions &amp; Partnerships to advocate for quality public education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Arial"/>
              <a:buNone/>
            </a:pPr>
            <a:endParaRPr sz="2400" dirty="0"/>
          </a:p>
        </p:txBody>
      </p:sp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756575" y="157175"/>
            <a:ext cx="3379200" cy="72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800" i="1" dirty="0">
                <a:solidFill>
                  <a:schemeClr val="lt1"/>
                </a:solidFill>
              </a:rPr>
              <a:t>School Board Members should be an advocate for public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109613" y="260350"/>
            <a:ext cx="5778900" cy="72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Community Engagement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23850" y="1392226"/>
            <a:ext cx="8447100" cy="4368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2400"/>
              <a:t>District Community Council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School Community Councils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PTA/PTO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City Officials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Local Legislators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Lions, Rotary, Kiwanis Clubs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Ecclesiastical Groups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Senior Citizens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School Visits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Administrative Selections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What Counts Process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6009864" y="71000"/>
            <a:ext cx="3030761" cy="909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800" i="1" dirty="0">
                <a:solidFill>
                  <a:srgbClr val="FFFFFF"/>
                </a:solidFill>
              </a:rPr>
              <a:t> School board members should foster good relations with stakeholders in the district community</a:t>
            </a:r>
            <a:r>
              <a:rPr lang="en-US" sz="1400" i="1" dirty="0">
                <a:solidFill>
                  <a:srgbClr val="FFFFFF"/>
                </a:solidFill>
              </a:rPr>
              <a:t>. 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947525" y="6137475"/>
            <a:ext cx="5200500" cy="72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i="1">
                <a:solidFill>
                  <a:schemeClr val="dk1"/>
                </a:solidFill>
              </a:rPr>
              <a:t>Collaboration occurs when people come together to solve problems or create new and better ways of achieving desired results based on trust and mutual respect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005400" y="185575"/>
            <a:ext cx="3410400" cy="72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Accountability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23850" y="1239837"/>
            <a:ext cx="8447087" cy="4781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 sz="2400" dirty="0"/>
              <a:t>Receive training and understand board member responsibilities for school community council oversight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Attend required meetings on-time and well-prepared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Complete School Finance Training: approve &amp; monitor financial reports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As a board create a strategic plan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Assure compliance with regular policy and procedure review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Reward/Recognize staff and students at board meetings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Use data from “What Counts” or stakeholder surveys to structure goals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714000" y="0"/>
            <a:ext cx="4259400" cy="10485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800" i="1" dirty="0">
                <a:solidFill>
                  <a:schemeClr val="lt1"/>
                </a:solidFill>
              </a:rPr>
              <a:t>Local school  boards are held accountable for student performance, fiscal responsibility and commitments made to the state and community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23850" y="260350"/>
            <a:ext cx="8445600" cy="72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Foundation of Effective Governance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23100" y="2359825"/>
            <a:ext cx="8447100" cy="298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Superintendent &amp; Business Administrator Appointments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Superintendent &amp; Business Administrator Evaluations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Board Policies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Mission, Vision, Values &amp; Goals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Board Handbook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Code of Conduct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Parliamentary Procedure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Procedures for training new board members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  <p:sp>
        <p:nvSpPr>
          <p:cNvPr id="136" name="Shape 136"/>
          <p:cNvSpPr txBox="1"/>
          <p:nvPr/>
        </p:nvSpPr>
        <p:spPr>
          <a:xfrm>
            <a:off x="937125" y="1097000"/>
            <a:ext cx="7184700" cy="10000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1800" i="1" dirty="0"/>
              <a:t>School Boards provide leadership through governance that will create the conditions under which excellent student achievement can be attained.  Boards should set the model for excellence.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23850" y="260350"/>
            <a:ext cx="8445500" cy="72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Time Commitment of Board Members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23850" y="1239837"/>
            <a:ext cx="8447087" cy="4781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Board Meeting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Board Study Sessions or Work Sessions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Closed Session-</a:t>
            </a:r>
            <a:r>
              <a:rPr lang="en-US" sz="2200" dirty="0" smtClean="0"/>
              <a:t>Personnel (character &amp; competence), </a:t>
            </a:r>
          </a:p>
          <a:p>
            <a:pPr lvl="0" indent="0" rtl="0">
              <a:spcBef>
                <a:spcPts val="0"/>
              </a:spcBef>
              <a:buSzPct val="10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Property</a:t>
            </a:r>
            <a:r>
              <a:rPr lang="en-US" sz="2200" dirty="0"/>
              <a:t>, Matters of Litigation, Collective Bargaining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Superintendent Meetings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Board Trainings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Staff/Board Committees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Assignments with USBA, UHSAA, MATC, Etc.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Community Meetings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Region &amp; Council PTA/PTO Meetings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District Leadership Seminars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District and School Community Councils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Employee Feedback Meetings</a:t>
            </a:r>
          </a:p>
          <a:p>
            <a:pPr lvl="0" indent="38100" rtl="0">
              <a:spcBef>
                <a:spcPts val="0"/>
              </a:spcBef>
              <a:buSzPct val="100000"/>
            </a:pPr>
            <a:r>
              <a:rPr lang="en-US" sz="2200" dirty="0"/>
              <a:t>Regular Meetings w/Legislators, Mayors, City Administrators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659</Words>
  <Application>Microsoft Office PowerPoint</Application>
  <PresentationFormat>On-screen Show (4:3)</PresentationFormat>
  <Paragraphs>105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Diseño predeterminado</vt:lpstr>
      <vt:lpstr>PowerPoint Presentation</vt:lpstr>
      <vt:lpstr>Tips for New Board Members</vt:lpstr>
      <vt:lpstr>Responsibilities</vt:lpstr>
      <vt:lpstr>Continuous Improvement</vt:lpstr>
      <vt:lpstr>Advocacy</vt:lpstr>
      <vt:lpstr>Community Engagement</vt:lpstr>
      <vt:lpstr>Accountability</vt:lpstr>
      <vt:lpstr>Foundation of Effective Governance</vt:lpstr>
      <vt:lpstr>Time Commitment of Board Members</vt:lpstr>
      <vt:lpstr>Questions &amp;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Hardle</dc:creator>
  <cp:lastModifiedBy>Brandon Hardle</cp:lastModifiedBy>
  <cp:revision>6</cp:revision>
  <dcterms:modified xsi:type="dcterms:W3CDTF">2016-12-05T15:41:54Z</dcterms:modified>
</cp:coreProperties>
</file>