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465" r:id="rId2"/>
    <p:sldId id="510" r:id="rId3"/>
    <p:sldId id="511" r:id="rId4"/>
    <p:sldId id="460" r:id="rId5"/>
    <p:sldId id="513" r:id="rId6"/>
    <p:sldId id="531" r:id="rId7"/>
    <p:sldId id="514" r:id="rId8"/>
    <p:sldId id="512" r:id="rId9"/>
    <p:sldId id="468" r:id="rId10"/>
    <p:sldId id="469" r:id="rId11"/>
    <p:sldId id="471" r:id="rId12"/>
    <p:sldId id="472" r:id="rId13"/>
    <p:sldId id="477" r:id="rId14"/>
    <p:sldId id="478" r:id="rId15"/>
    <p:sldId id="515" r:id="rId16"/>
    <p:sldId id="517" r:id="rId17"/>
    <p:sldId id="480" r:id="rId18"/>
    <p:sldId id="481" r:id="rId19"/>
    <p:sldId id="518" r:id="rId20"/>
    <p:sldId id="520" r:id="rId21"/>
    <p:sldId id="521" r:id="rId22"/>
    <p:sldId id="519" r:id="rId23"/>
    <p:sldId id="483" r:id="rId24"/>
    <p:sldId id="484" r:id="rId25"/>
    <p:sldId id="485" r:id="rId26"/>
    <p:sldId id="479" r:id="rId27"/>
    <p:sldId id="486" r:id="rId28"/>
    <p:sldId id="487" r:id="rId29"/>
    <p:sldId id="424" r:id="rId30"/>
    <p:sldId id="425" r:id="rId31"/>
    <p:sldId id="426" r:id="rId32"/>
    <p:sldId id="458" r:id="rId33"/>
    <p:sldId id="459" r:id="rId34"/>
    <p:sldId id="438" r:id="rId35"/>
    <p:sldId id="440" r:id="rId36"/>
    <p:sldId id="491" r:id="rId37"/>
    <p:sldId id="490" r:id="rId38"/>
    <p:sldId id="489" r:id="rId39"/>
    <p:sldId id="495" r:id="rId40"/>
    <p:sldId id="448" r:id="rId41"/>
    <p:sldId id="450" r:id="rId42"/>
    <p:sldId id="533" r:id="rId43"/>
    <p:sldId id="532" r:id="rId44"/>
    <p:sldId id="530" r:id="rId45"/>
    <p:sldId id="522" r:id="rId46"/>
    <p:sldId id="523" r:id="rId47"/>
    <p:sldId id="524" r:id="rId48"/>
    <p:sldId id="525" r:id="rId49"/>
    <p:sldId id="526" r:id="rId50"/>
    <p:sldId id="527" r:id="rId51"/>
    <p:sldId id="528" r:id="rId52"/>
  </p:sldIdLst>
  <p:sldSz cx="9144000" cy="6858000" type="screen4x3"/>
  <p:notesSz cx="70866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ke K. Rasmusson" initials="" lastIdx="0" clrIdx="6"/>
  <p:cmAuthor id="1" name="Natalie Ivory" initials="NI" lastIdx="75" clrIdx="0">
    <p:extLst/>
  </p:cmAuthor>
  <p:cmAuthor id="2" name="Kaliko Oligo" initials="KO" lastIdx="8" clrIdx="1">
    <p:extLst/>
  </p:cmAuthor>
  <p:cmAuthor id="3" name="Eric Peterson" initials="EP" lastIdx="44" clrIdx="2">
    <p:extLst/>
  </p:cmAuthor>
  <p:cmAuthor id="4" name="Nichole Daufeldt" initials="ND" lastIdx="3" clrIdx="3">
    <p:extLst/>
  </p:cmAuthor>
  <p:cmAuthor id="5" name="Lorri Jensen" initials="LJ" lastIdx="4" clrIdx="4">
    <p:extLst/>
  </p:cmAuthor>
  <p:cmAuthor id="6" name="Stephanie Rompot" initials="SR" lastIdx="9"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B23"/>
    <a:srgbClr val="E42A22"/>
    <a:srgbClr val="1E4C7E"/>
    <a:srgbClr val="000000"/>
    <a:srgbClr val="FDF9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90085" autoAdjust="0"/>
  </p:normalViewPr>
  <p:slideViewPr>
    <p:cSldViewPr snapToGrid="0" snapToObjects="1">
      <p:cViewPr varScale="1">
        <p:scale>
          <a:sx n="80" d="100"/>
          <a:sy n="80" d="100"/>
        </p:scale>
        <p:origin x="123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294A3A50-C567-6B40-BB51-97A47391D233}" type="datetimeFigureOut">
              <a:rPr lang="en-US" smtClean="0"/>
              <a:t>1/2/2018</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C133CF0F-3FC8-334C-9FAF-938CEF1A43C0}" type="slidenum">
              <a:rPr lang="en-US" smtClean="0"/>
              <a:t>‹#›</a:t>
            </a:fld>
            <a:endParaRPr lang="en-US" dirty="0"/>
          </a:p>
        </p:txBody>
      </p:sp>
    </p:spTree>
    <p:extLst>
      <p:ext uri="{BB962C8B-B14F-4D97-AF65-F5344CB8AC3E}">
        <p14:creationId xmlns:p14="http://schemas.microsoft.com/office/powerpoint/2010/main" val="41401587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3208">
              <a:defRPr/>
            </a:pPr>
            <a:r>
              <a:rPr lang="en-US" dirty="0" smtClean="0"/>
              <a:t>5 Minutes</a:t>
            </a:r>
          </a:p>
          <a:p>
            <a:pPr defTabSz="953208">
              <a:defRPr/>
            </a:pPr>
            <a:endParaRPr lang="en-US" dirty="0" smtClean="0"/>
          </a:p>
          <a:p>
            <a:pPr defTabSz="953208">
              <a:defRPr/>
            </a:pPr>
            <a:r>
              <a:rPr lang="en-US" dirty="0" smtClean="0"/>
              <a:t>ACT </a:t>
            </a:r>
            <a:r>
              <a:rPr lang="en-US" dirty="0"/>
              <a:t>is a mission-driven, nonprofit organization dedicated to helping people achieve education and workplace success. </a:t>
            </a:r>
            <a:endParaRPr lang="en-US" dirty="0" smtClean="0"/>
          </a:p>
          <a:p>
            <a:pPr defTabSz="953208">
              <a:defRPr/>
            </a:pPr>
            <a:endParaRPr lang="en-US" b="1" dirty="0">
              <a:solidFill>
                <a:schemeClr val="bg1"/>
              </a:solidFill>
            </a:endParaRPr>
          </a:p>
          <a:p>
            <a:r>
              <a:rPr lang="en-US" b="1" dirty="0">
                <a:solidFill>
                  <a:schemeClr val="bg1"/>
                </a:solidFill>
              </a:rPr>
              <a:t>Mission-Driven</a:t>
            </a:r>
          </a:p>
          <a:p>
            <a:pPr defTabSz="953208">
              <a:defRPr/>
            </a:pPr>
            <a:r>
              <a:rPr lang="en-US" dirty="0" smtClean="0">
                <a:latin typeface="Arial" panose="020B0604020202020204" pitchFamily="34" charset="0"/>
                <a:cs typeface="Arial" panose="020B0604020202020204" pitchFamily="34" charset="0"/>
              </a:rPr>
              <a:t>We serve students, parents, teachers, counselors, job seekers, policymakers and more, to boost lifelong learning and potential for success in schools and workplaces around the world.</a:t>
            </a:r>
            <a:r>
              <a:rPr lang="en-US" baseline="0" dirty="0" smtClean="0">
                <a:latin typeface="Arial" panose="020B0604020202020204" pitchFamily="34" charset="0"/>
                <a:cs typeface="Arial" panose="020B0604020202020204" pitchFamily="34" charset="0"/>
              </a:rPr>
              <a:t> We’re passionate about making a difference in all we do. Each year, we reach millions in all 50 states and in more than 130 countries.</a:t>
            </a:r>
          </a:p>
          <a:p>
            <a:pPr marL="178726" indent="-178726" defTabSz="953208">
              <a:buFont typeface="Arial" panose="020B0604020202020204" pitchFamily="34" charset="0"/>
              <a:buChar char="•"/>
              <a:defRPr/>
            </a:pPr>
            <a:r>
              <a:rPr lang="en-US" dirty="0"/>
              <a:t>Not measuring, but </a:t>
            </a:r>
            <a:r>
              <a:rPr lang="en-US" dirty="0">
                <a:solidFill>
                  <a:srgbClr val="C00000"/>
                </a:solidFill>
              </a:rPr>
              <a:t>helping</a:t>
            </a:r>
          </a:p>
          <a:p>
            <a:pPr marL="178726" indent="-178726" defTabSz="953208">
              <a:buFont typeface="Arial" panose="020B0604020202020204" pitchFamily="34" charset="0"/>
              <a:buChar char="•"/>
              <a:defRPr/>
            </a:pPr>
            <a:r>
              <a:rPr lang="en-US" dirty="0"/>
              <a:t>Not U.S. 11</a:t>
            </a:r>
            <a:r>
              <a:rPr lang="en-US" baseline="30000" dirty="0"/>
              <a:t>th</a:t>
            </a:r>
            <a:r>
              <a:rPr lang="en-US" dirty="0"/>
              <a:t> graders, but </a:t>
            </a:r>
            <a:r>
              <a:rPr lang="en-US" dirty="0">
                <a:solidFill>
                  <a:srgbClr val="C00000"/>
                </a:solidFill>
              </a:rPr>
              <a:t>people</a:t>
            </a:r>
          </a:p>
          <a:p>
            <a:pPr marL="178726" indent="-178726" defTabSz="953208">
              <a:buFont typeface="Arial" panose="020B0604020202020204" pitchFamily="34" charset="0"/>
              <a:buChar char="•"/>
              <a:defRPr/>
            </a:pPr>
            <a:r>
              <a:rPr lang="en-US" dirty="0"/>
              <a:t>Not aptitude, but </a:t>
            </a:r>
            <a:r>
              <a:rPr lang="en-US" dirty="0">
                <a:solidFill>
                  <a:srgbClr val="C00000"/>
                </a:solidFill>
              </a:rPr>
              <a:t>achievement </a:t>
            </a:r>
          </a:p>
          <a:p>
            <a:pPr marL="178726" indent="-178726" defTabSz="953208">
              <a:buFont typeface="Arial" panose="020B0604020202020204" pitchFamily="34" charset="0"/>
              <a:buChar char="•"/>
              <a:defRPr/>
            </a:pPr>
            <a:r>
              <a:rPr lang="en-US" dirty="0"/>
              <a:t>Both education </a:t>
            </a:r>
            <a:r>
              <a:rPr lang="en-US" i="1" u="sng" dirty="0">
                <a:solidFill>
                  <a:srgbClr val="C00000"/>
                </a:solidFill>
              </a:rPr>
              <a:t>and</a:t>
            </a:r>
            <a:r>
              <a:rPr lang="en-US" dirty="0">
                <a:solidFill>
                  <a:srgbClr val="C00000"/>
                </a:solidFill>
              </a:rPr>
              <a:t> </a:t>
            </a:r>
            <a:r>
              <a:rPr lang="en-US" dirty="0"/>
              <a:t>workplace</a:t>
            </a:r>
            <a:endParaRPr lang="en-US" dirty="0">
              <a:solidFill>
                <a:srgbClr val="C00000"/>
              </a:solidFill>
            </a:endParaRPr>
          </a:p>
          <a:p>
            <a:pPr marL="178726" indent="-178726" defTabSz="953208">
              <a:buFont typeface="Arial" panose="020B0604020202020204" pitchFamily="34" charset="0"/>
              <a:buChar char="•"/>
              <a:defRPr/>
            </a:pPr>
            <a:r>
              <a:rPr lang="en-US" dirty="0">
                <a:solidFill>
                  <a:srgbClr val="C00000"/>
                </a:solidFill>
              </a:rPr>
              <a:t>Success</a:t>
            </a:r>
            <a:r>
              <a:rPr lang="en-US" dirty="0"/>
              <a:t> on their terms, not ours</a:t>
            </a:r>
            <a:endParaRPr lang="en-US" sz="800" dirty="0"/>
          </a:p>
          <a:p>
            <a:r>
              <a:rPr lang="en-US" dirty="0">
                <a:solidFill>
                  <a:schemeClr val="bg1"/>
                </a:solidFill>
              </a:rPr>
              <a:t/>
            </a:r>
            <a:br>
              <a:rPr lang="en-US" dirty="0">
                <a:solidFill>
                  <a:schemeClr val="bg1"/>
                </a:solidFill>
              </a:rPr>
            </a:br>
            <a:r>
              <a:rPr lang="en-US" b="1" dirty="0">
                <a:solidFill>
                  <a:schemeClr val="bg1"/>
                </a:solidFill>
              </a:rPr>
              <a:t>Research-based </a:t>
            </a:r>
          </a:p>
          <a:p>
            <a:r>
              <a:rPr lang="en-US" baseline="0" dirty="0" smtClean="0"/>
              <a:t>Research lies at the heart of everything we do.</a:t>
            </a:r>
          </a:p>
          <a:p>
            <a:endParaRPr lang="en-US" baseline="0" dirty="0" smtClean="0"/>
          </a:p>
          <a:p>
            <a:pPr marL="178726" indent="-178726">
              <a:buFont typeface="Arial" panose="020B0604020202020204" pitchFamily="34" charset="0"/>
              <a:buChar char="•"/>
            </a:pPr>
            <a:r>
              <a:rPr lang="en-US" b="1" baseline="0" dirty="0" smtClean="0"/>
              <a:t>Readiness Matters: </a:t>
            </a:r>
            <a:r>
              <a:rPr lang="en-US" b="0" baseline="0" dirty="0" smtClean="0"/>
              <a:t>We are the only organization with decades of data showing individual performance relative to empirically derived standards of education and workplace achievements. ACT’s College and Career Readiness Standards are the backbone of ACT assessments, which describe the essential skills and knowledge students need to become ready for college and career. </a:t>
            </a:r>
          </a:p>
          <a:p>
            <a:endParaRPr lang="en-US" b="1" baseline="0" dirty="0" smtClean="0"/>
          </a:p>
          <a:p>
            <a:pPr marL="178726" indent="-178726">
              <a:buFont typeface="Arial" panose="020B0604020202020204" pitchFamily="34" charset="0"/>
              <a:buChar char="•"/>
            </a:pPr>
            <a:r>
              <a:rPr lang="en-US" b="1" baseline="0" dirty="0" smtClean="0"/>
              <a:t>Early-monitoring Matters: </a:t>
            </a:r>
            <a:r>
              <a:rPr lang="en-US" b="0" baseline="0" dirty="0" smtClean="0"/>
              <a:t>We have proven that early monitoring of readiness is associated with increased college success. Students who are better prepared academically for college have a greater chance of persisting in college and completing a degree. ACT research supports that early monitoring is also associated with college enrollment and college achievement.</a:t>
            </a:r>
            <a:endParaRPr lang="en-US" b="1" baseline="0" dirty="0" smtClean="0"/>
          </a:p>
          <a:p>
            <a:pPr marL="178726" indent="-178726">
              <a:buFont typeface="Arial" panose="020B0604020202020204" pitchFamily="34" charset="0"/>
              <a:buChar char="•"/>
            </a:pPr>
            <a:endParaRPr lang="en-US" b="1" baseline="0" dirty="0" smtClean="0"/>
          </a:p>
          <a:p>
            <a:pPr marL="178726" indent="-178726">
              <a:buFont typeface="Arial" panose="020B0604020202020204" pitchFamily="34" charset="0"/>
              <a:buChar char="•"/>
            </a:pPr>
            <a:r>
              <a:rPr lang="en-US" b="1" baseline="0" dirty="0" smtClean="0"/>
              <a:t>Multiple Dimensions Matter: </a:t>
            </a:r>
            <a:r>
              <a:rPr lang="en-US" b="0" baseline="0" dirty="0" smtClean="0"/>
              <a:t>We know that success in school and the workplace is multidimensional. The ACT Holistic Framework provides a more integrated picture of education and work readiness from kindergarten to career with its inclusion of cross-cutting capabilities, behavioral skills, and education and career navigation, in addition to more traditionally measured core academic skills. We know that all of these skills can be measured, developed and improved upon with early intervention</a:t>
            </a:r>
            <a:endParaRPr lang="en-US" dirty="0" smtClean="0"/>
          </a:p>
          <a:p>
            <a:endParaRPr lang="en-US" dirty="0">
              <a:solidFill>
                <a:schemeClr val="bg1"/>
              </a:solidFill>
            </a:endParaRPr>
          </a:p>
          <a:p>
            <a:r>
              <a:rPr lang="en-US" b="1" dirty="0">
                <a:solidFill>
                  <a:schemeClr val="bg1"/>
                </a:solidFill>
              </a:rPr>
              <a:t>Nonprofit</a:t>
            </a:r>
          </a:p>
          <a:p>
            <a:pPr defTabSz="953208">
              <a:defRPr/>
            </a:pPr>
            <a:r>
              <a:rPr lang="en-US" dirty="0" smtClean="0">
                <a:solidFill>
                  <a:schemeClr val="bg1"/>
                </a:solidFill>
              </a:rPr>
              <a:t>We do everything we can to level the playing field for everyone, regardless of needs, backgrounds, or resources.</a:t>
            </a:r>
          </a:p>
          <a:p>
            <a:pPr defTabSz="953208">
              <a:defRPr/>
            </a:pPr>
            <a:endParaRPr lang="en-US" dirty="0">
              <a:solidFill>
                <a:schemeClr val="tx1"/>
              </a:solidFill>
            </a:endParaRPr>
          </a:p>
          <a:p>
            <a:pPr defTabSz="953208">
              <a:defRPr/>
            </a:pPr>
            <a:r>
              <a:rPr lang="en-US" dirty="0"/>
              <a:t>Through purposeful investments, employee engagement, and thoughtful advocacy</a:t>
            </a:r>
            <a:r>
              <a:rPr lang="en-US" b="0" dirty="0"/>
              <a:t>,</a:t>
            </a:r>
            <a:r>
              <a:rPr lang="en-US" b="1" dirty="0"/>
              <a:t> the Center for Equity in Learning</a:t>
            </a:r>
            <a:r>
              <a:rPr lang="en-US" dirty="0"/>
              <a:t> supports innovative partnerships, initiatives, campaigns, and programs that help people succeed in education and the workplace.</a:t>
            </a:r>
            <a:endParaRPr lang="en-US" sz="1600" dirty="0"/>
          </a:p>
          <a:p>
            <a:pPr defTabSz="953208">
              <a:defRPr/>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22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cs typeface="Aharoni" panose="02010803020104030203" pitchFamily="2" charset="-79"/>
              </a:rPr>
              <a:t>It is essential to understand that the tests are based on the ACT National Curriculum Survey, not the College and Career Readiness Standards, a common misunderstanding. The ACT National Curriculum Survey drives the test content.</a:t>
            </a:r>
          </a:p>
          <a:p>
            <a:endParaRPr lang="en-US" dirty="0"/>
          </a:p>
        </p:txBody>
      </p:sp>
      <p:sp>
        <p:nvSpPr>
          <p:cNvPr id="4" name="Slide Number Placeholder 3"/>
          <p:cNvSpPr>
            <a:spLocks noGrp="1"/>
          </p:cNvSpPr>
          <p:nvPr>
            <p:ph type="sldNum" sz="quarter" idx="10"/>
          </p:nvPr>
        </p:nvSpPr>
        <p:spPr/>
        <p:txBody>
          <a:bodyPr/>
          <a:lstStyle/>
          <a:p>
            <a:fld id="{C133CF0F-3FC8-334C-9FAF-938CEF1A43C0}" type="slidenum">
              <a:rPr lang="en-US" smtClean="0"/>
              <a:t>9</a:t>
            </a:fld>
            <a:endParaRPr lang="en-US" dirty="0"/>
          </a:p>
        </p:txBody>
      </p:sp>
    </p:spTree>
    <p:extLst>
      <p:ext uri="{BB962C8B-B14F-4D97-AF65-F5344CB8AC3E}">
        <p14:creationId xmlns:p14="http://schemas.microsoft.com/office/powerpoint/2010/main" val="164142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17</a:t>
            </a:fld>
            <a:endParaRPr lang="en-US"/>
          </a:p>
        </p:txBody>
      </p:sp>
    </p:spTree>
    <p:extLst>
      <p:ext uri="{BB962C8B-B14F-4D97-AF65-F5344CB8AC3E}">
        <p14:creationId xmlns:p14="http://schemas.microsoft.com/office/powerpoint/2010/main" val="221562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18</a:t>
            </a:fld>
            <a:endParaRPr lang="en-US"/>
          </a:p>
        </p:txBody>
      </p:sp>
    </p:spTree>
    <p:extLst>
      <p:ext uri="{BB962C8B-B14F-4D97-AF65-F5344CB8AC3E}">
        <p14:creationId xmlns:p14="http://schemas.microsoft.com/office/powerpoint/2010/main" val="7116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3CF0F-3FC8-334C-9FAF-938CEF1A43C0}" type="slidenum">
              <a:rPr lang="en-US" smtClean="0"/>
              <a:t>34</a:t>
            </a:fld>
            <a:endParaRPr lang="en-US" dirty="0"/>
          </a:p>
        </p:txBody>
      </p:sp>
    </p:spTree>
    <p:extLst>
      <p:ext uri="{BB962C8B-B14F-4D97-AF65-F5344CB8AC3E}">
        <p14:creationId xmlns:p14="http://schemas.microsoft.com/office/powerpoint/2010/main" val="81629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3CF0F-3FC8-334C-9FAF-938CEF1A43C0}" type="slidenum">
              <a:rPr lang="en-US" smtClean="0"/>
              <a:t>35</a:t>
            </a:fld>
            <a:endParaRPr lang="en-US" dirty="0"/>
          </a:p>
        </p:txBody>
      </p:sp>
    </p:spTree>
    <p:extLst>
      <p:ext uri="{BB962C8B-B14F-4D97-AF65-F5344CB8AC3E}">
        <p14:creationId xmlns:p14="http://schemas.microsoft.com/office/powerpoint/2010/main" val="23116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3CF0F-3FC8-334C-9FAF-938CEF1A43C0}" type="slidenum">
              <a:rPr lang="en-US" smtClean="0"/>
              <a:t>40</a:t>
            </a:fld>
            <a:endParaRPr lang="en-US" dirty="0"/>
          </a:p>
        </p:txBody>
      </p:sp>
    </p:spTree>
    <p:extLst>
      <p:ext uri="{BB962C8B-B14F-4D97-AF65-F5344CB8AC3E}">
        <p14:creationId xmlns:p14="http://schemas.microsoft.com/office/powerpoint/2010/main" val="6658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3CF0F-3FC8-334C-9FAF-938CEF1A43C0}" type="slidenum">
              <a:rPr lang="en-US" smtClean="0"/>
              <a:t>41</a:t>
            </a:fld>
            <a:endParaRPr lang="en-US" dirty="0"/>
          </a:p>
        </p:txBody>
      </p:sp>
    </p:spTree>
    <p:extLst>
      <p:ext uri="{BB962C8B-B14F-4D97-AF65-F5344CB8AC3E}">
        <p14:creationId xmlns:p14="http://schemas.microsoft.com/office/powerpoint/2010/main" val="93101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42</a:t>
            </a:fld>
            <a:endParaRPr lang="en-US"/>
          </a:p>
        </p:txBody>
      </p:sp>
    </p:spTree>
    <p:extLst>
      <p:ext uri="{BB962C8B-B14F-4D97-AF65-F5344CB8AC3E}">
        <p14:creationId xmlns:p14="http://schemas.microsoft.com/office/powerpoint/2010/main" val="1081441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3966882" y="6108262"/>
            <a:ext cx="469220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sp>
        <p:nvSpPr>
          <p:cNvPr id="6" name="Text Placeholder 17"/>
          <p:cNvSpPr>
            <a:spLocks noGrp="1"/>
          </p:cNvSpPr>
          <p:nvPr>
            <p:ph type="body" sz="quarter" idx="12" hasCustomPrompt="1"/>
          </p:nvPr>
        </p:nvSpPr>
        <p:spPr>
          <a:xfrm>
            <a:off x="426356" y="427198"/>
            <a:ext cx="25527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13" name="Text Placeholder 15"/>
          <p:cNvSpPr>
            <a:spLocks noGrp="1"/>
          </p:cNvSpPr>
          <p:nvPr>
            <p:ph type="body" sz="quarter" idx="11" hasCustomPrompt="1"/>
          </p:nvPr>
        </p:nvSpPr>
        <p:spPr>
          <a:xfrm>
            <a:off x="426357" y="2678568"/>
            <a:ext cx="6072051" cy="834923"/>
          </a:xfrm>
          <a:prstGeom prst="rect">
            <a:avLst/>
          </a:prstGeom>
        </p:spPr>
        <p:txBody>
          <a:bodyPr vert="horz" lIns="0" tIns="0" rIns="0" bIns="0"/>
          <a:lstStyle>
            <a:lvl1pPr marL="0" indent="0">
              <a:spcBef>
                <a:spcPts val="0"/>
              </a:spcBef>
              <a:buFontTx/>
              <a:buNone/>
              <a:defRPr sz="2800" b="1" i="0">
                <a:solidFill>
                  <a:srgbClr val="E31B23"/>
                </a:solidFill>
                <a:latin typeface="Arial Bold"/>
                <a:cs typeface="Arial Bold"/>
              </a:defRPr>
            </a:lvl1pPr>
          </a:lstStyle>
          <a:p>
            <a:pPr lvl="0"/>
            <a:r>
              <a:rPr lang="en-US" dirty="0"/>
              <a:t>Click to edit headline style</a:t>
            </a:r>
          </a:p>
        </p:txBody>
      </p:sp>
      <p:sp>
        <p:nvSpPr>
          <p:cNvPr id="14" name="Text Placeholder 17"/>
          <p:cNvSpPr>
            <a:spLocks noGrp="1"/>
          </p:cNvSpPr>
          <p:nvPr>
            <p:ph type="body" sz="quarter" idx="13" hasCustomPrompt="1"/>
          </p:nvPr>
        </p:nvSpPr>
        <p:spPr>
          <a:xfrm>
            <a:off x="426356" y="3586447"/>
            <a:ext cx="2552700" cy="544513"/>
          </a:xfrm>
          <a:prstGeom prst="rect">
            <a:avLst/>
          </a:prstGeom>
        </p:spPr>
        <p:txBody>
          <a:bodyPr vert="horz" lIns="0" tIns="0" rIns="0" bIns="0"/>
          <a:lstStyle>
            <a:lvl1pPr marL="0" indent="0">
              <a:buFontTx/>
              <a:buNone/>
              <a:defRPr sz="1400" b="0" i="0">
                <a:solidFill>
                  <a:srgbClr val="002D62"/>
                </a:solidFill>
                <a:latin typeface="Arial"/>
                <a:cs typeface="Arial"/>
              </a:defRPr>
            </a:lvl1pPr>
          </a:lstStyle>
          <a:p>
            <a:pPr lvl="0"/>
            <a:r>
              <a:rPr lang="en-US" dirty="0"/>
              <a:t>Click to edit subhead styles</a:t>
            </a:r>
          </a:p>
        </p:txBody>
      </p:sp>
      <p:pic>
        <p:nvPicPr>
          <p:cNvPr id="7" name="Picture 6" descr="ACT You. Empowered. horiz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359" y="5929587"/>
            <a:ext cx="3439916" cy="433252"/>
          </a:xfrm>
          <a:prstGeom prst="rect">
            <a:avLst/>
          </a:prstGeom>
        </p:spPr>
      </p:pic>
    </p:spTree>
    <p:extLst>
      <p:ext uri="{BB962C8B-B14F-4D97-AF65-F5344CB8AC3E}">
        <p14:creationId xmlns:p14="http://schemas.microsoft.com/office/powerpoint/2010/main" val="413042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7" name="Rectangle 6"/>
          <p:cNvSpPr/>
          <p:nvPr/>
        </p:nvSpPr>
        <p:spPr>
          <a:xfrm>
            <a:off x="1" y="762000"/>
            <a:ext cx="288036"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7975602" y="6356351"/>
            <a:ext cx="1148195" cy="365125"/>
          </a:xfrm>
          <a:prstGeom prst="rect">
            <a:avLst/>
          </a:prstGeom>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689" y="6356350"/>
            <a:ext cx="828000" cy="285536"/>
          </a:xfrm>
          <a:prstGeom prst="rect">
            <a:avLst/>
          </a:prstGeom>
        </p:spPr>
      </p:pic>
      <p:sp>
        <p:nvSpPr>
          <p:cNvPr id="8" name="Rectangle 7"/>
          <p:cNvSpPr/>
          <p:nvPr userDrawn="1"/>
        </p:nvSpPr>
        <p:spPr>
          <a:xfrm>
            <a:off x="6554823"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6740863" y="1123837"/>
            <a:ext cx="2210612" cy="4601183"/>
          </a:xfrm>
          <a:prstGeom prst="rect">
            <a:avLst/>
          </a:prstGeom>
        </p:spPr>
        <p:txBody>
          <a:bodyPr/>
          <a:lstStyle/>
          <a:p>
            <a:r>
              <a:rPr lang="en-US" smtClean="0"/>
              <a:t>Click to edit Master title style</a:t>
            </a:r>
            <a:endParaRPr lang="en-US" dirty="0"/>
          </a:p>
        </p:txBody>
      </p:sp>
      <p:sp>
        <p:nvSpPr>
          <p:cNvPr id="14" name="Content Placeholder 2"/>
          <p:cNvSpPr>
            <a:spLocks noGrp="1"/>
          </p:cNvSpPr>
          <p:nvPr>
            <p:ph idx="1"/>
          </p:nvPr>
        </p:nvSpPr>
        <p:spPr>
          <a:xfrm>
            <a:off x="678230" y="864107"/>
            <a:ext cx="5486400" cy="5120640"/>
          </a:xfrm>
          <a:prstGeom prst="rect">
            <a:avLst/>
          </a:prstGeom>
        </p:spPr>
        <p:txBody>
          <a:bodyPr/>
          <a:lstStyle>
            <a:lvl1pPr marL="0" indent="0">
              <a:buNone/>
              <a:defRPr/>
            </a:lvl1pPr>
            <a:lvl2pPr>
              <a:buClr>
                <a:schemeClr val="bg2">
                  <a:lumMod val="25000"/>
                </a:schemeClr>
              </a:buClr>
              <a:defRPr/>
            </a:lvl2pPr>
            <a:lvl3pPr marL="857250" indent="-137160">
              <a:buClr>
                <a:schemeClr val="bg2">
                  <a:lumMod val="25000"/>
                </a:schemeClr>
              </a:buClr>
              <a:buFont typeface="Courier New" panose="02070309020205020404" pitchFamily="49" charset="0"/>
              <a:buChar char="o"/>
              <a:defRPr/>
            </a:lvl3pPr>
            <a:lvl4pPr marL="1200150" indent="-13716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13908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689" y="1123838"/>
            <a:ext cx="2210612" cy="460118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05667" y="864108"/>
            <a:ext cx="5382684" cy="5120640"/>
          </a:xfrm>
          <a:prstGeom prst="rect">
            <a:avLst/>
          </a:prstGeom>
        </p:spPr>
        <p:txBody>
          <a:bodyPr/>
          <a:lstStyle>
            <a:lvl1pPr marL="0" indent="0">
              <a:buNone/>
              <a:defRPr/>
            </a:lvl1pPr>
            <a:lvl2pPr>
              <a:buClr>
                <a:schemeClr val="bg2">
                  <a:lumMod val="25000"/>
                </a:schemeClr>
              </a:buClr>
              <a:defRPr/>
            </a:lvl2pPr>
            <a:lvl3pPr marL="857250" indent="-137160">
              <a:buClr>
                <a:schemeClr val="bg2">
                  <a:lumMod val="25000"/>
                </a:schemeClr>
              </a:buClr>
              <a:buFont typeface="Courier New" panose="02070309020205020404" pitchFamily="49" charset="0"/>
              <a:buChar char="o"/>
              <a:defRPr/>
            </a:lvl3pPr>
            <a:lvl4pPr marL="1200150" indent="-13716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975602" y="6356351"/>
            <a:ext cx="1148195" cy="365125"/>
          </a:xfrm>
          <a:prstGeom prst="rect">
            <a:avLst/>
          </a:prstGeo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9250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26356" y="1904538"/>
            <a:ext cx="8229600" cy="3151909"/>
          </a:xfrm>
          <a:prstGeom prst="rect">
            <a:avLst/>
          </a:prstGeom>
        </p:spPr>
        <p:txBody>
          <a:bodyPr/>
          <a:lstStyle>
            <a:lvl1pPr>
              <a:buClr>
                <a:srgbClr val="E31B23"/>
              </a:buClr>
              <a:defRPr>
                <a:solidFill>
                  <a:srgbClr val="002D62"/>
                </a:solidFill>
                <a:latin typeface="Arial"/>
                <a:cs typeface="Arial"/>
              </a:defRPr>
            </a:lvl1pPr>
            <a:lvl2pPr>
              <a:defRPr>
                <a:solidFill>
                  <a:srgbClr val="002D62"/>
                </a:solidFill>
                <a:latin typeface="Arial"/>
                <a:cs typeface="Arial"/>
              </a:defRPr>
            </a:lvl2pPr>
            <a:lvl3pPr>
              <a:buClr>
                <a:srgbClr val="E31B23"/>
              </a:buClr>
              <a:defRPr>
                <a:solidFill>
                  <a:srgbClr val="002D62"/>
                </a:solidFill>
                <a:latin typeface="Arial"/>
                <a:cs typeface="Arial"/>
              </a:defRPr>
            </a:lvl3pPr>
            <a:lvl4pPr>
              <a:defRPr>
                <a:solidFill>
                  <a:srgbClr val="002D62"/>
                </a:solidFill>
                <a:latin typeface="Arial"/>
                <a:cs typeface="Arial"/>
              </a:defRPr>
            </a:lvl4pPr>
            <a:lvl5pPr>
              <a:buClr>
                <a:srgbClr val="E31B23"/>
              </a:buClr>
              <a:defRPr>
                <a:solidFill>
                  <a:srgbClr val="002D6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7"/>
          <p:cNvSpPr>
            <a:spLocks noGrp="1"/>
          </p:cNvSpPr>
          <p:nvPr>
            <p:ph type="body" sz="quarter" idx="12" hasCustomPrompt="1"/>
          </p:nvPr>
        </p:nvSpPr>
        <p:spPr>
          <a:xfrm>
            <a:off x="426356" y="808183"/>
            <a:ext cx="25527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7" name="Text Placeholder 15"/>
          <p:cNvSpPr>
            <a:spLocks noGrp="1"/>
          </p:cNvSpPr>
          <p:nvPr>
            <p:ph type="body" sz="quarter" idx="11" hasCustomPrompt="1"/>
          </p:nvPr>
        </p:nvSpPr>
        <p:spPr>
          <a:xfrm>
            <a:off x="426357" y="425451"/>
            <a:ext cx="5150098" cy="359642"/>
          </a:xfrm>
          <a:prstGeom prst="rect">
            <a:avLst/>
          </a:prstGeom>
        </p:spPr>
        <p:txBody>
          <a:bodyPr vert="horz" lIns="0" tIns="0" rIns="0" bIns="0"/>
          <a:lstStyle>
            <a:lvl1pPr marL="0" indent="0">
              <a:spcBef>
                <a:spcPts val="0"/>
              </a:spcBef>
              <a:buFontTx/>
              <a:buNone/>
              <a:defRPr sz="2000" b="1" i="0">
                <a:solidFill>
                  <a:srgbClr val="002D62"/>
                </a:solidFill>
                <a:latin typeface="Arial Bold"/>
                <a:cs typeface="Arial Bold"/>
              </a:defRPr>
            </a:lvl1pPr>
          </a:lstStyle>
          <a:p>
            <a:pPr lvl="0"/>
            <a:r>
              <a:rPr lang="en-US" dirty="0"/>
              <a:t>Click to edit headline style</a:t>
            </a:r>
          </a:p>
        </p:txBody>
      </p:sp>
      <p:sp>
        <p:nvSpPr>
          <p:cNvPr id="14" name="Rectangle 13"/>
          <p:cNvSpPr/>
          <p:nvPr userDrawn="1"/>
        </p:nvSpPr>
        <p:spPr>
          <a:xfrm>
            <a:off x="2921000" y="6266564"/>
            <a:ext cx="5765801"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sp>
        <p:nvSpPr>
          <p:cNvPr id="15" name="Slide Number Placeholder 5"/>
          <p:cNvSpPr txBox="1">
            <a:spLocks/>
          </p:cNvSpPr>
          <p:nvPr userDrawn="1"/>
        </p:nvSpPr>
        <p:spPr>
          <a:xfrm>
            <a:off x="8458200" y="6284968"/>
            <a:ext cx="2286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1" i="0" smtClean="0">
                <a:solidFill>
                  <a:schemeClr val="bg1"/>
                </a:solidFill>
              </a:rPr>
              <a:pPr algn="ctr"/>
              <a:t>‹#›</a:t>
            </a:fld>
            <a:endParaRPr lang="en-US" sz="900" b="1" i="0" dirty="0">
              <a:solidFill>
                <a:schemeClr val="bg1"/>
              </a:solidFill>
            </a:endParaRPr>
          </a:p>
        </p:txBody>
      </p:sp>
      <p:pic>
        <p:nvPicPr>
          <p:cNvPr id="8" name="Picture 7" descr="ACT You. Empowered. horiz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357" y="6200976"/>
            <a:ext cx="2404997" cy="302906"/>
          </a:xfrm>
          <a:prstGeom prst="rect">
            <a:avLst/>
          </a:prstGeom>
        </p:spPr>
      </p:pic>
    </p:spTree>
    <p:extLst>
      <p:ext uri="{BB962C8B-B14F-4D97-AF65-F5344CB8AC3E}">
        <p14:creationId xmlns:p14="http://schemas.microsoft.com/office/powerpoint/2010/main" val="159946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2921000" y="6266564"/>
            <a:ext cx="5765801"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pic>
        <p:nvPicPr>
          <p:cNvPr id="12" name="Picture 11" descr="ACT You. Empowered. horiz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357" y="6200976"/>
            <a:ext cx="2404997" cy="302906"/>
          </a:xfrm>
          <a:prstGeom prst="rect">
            <a:avLst/>
          </a:prstGeom>
        </p:spPr>
      </p:pic>
      <p:sp>
        <p:nvSpPr>
          <p:cNvPr id="6" name="Slide Number Placeholder 5"/>
          <p:cNvSpPr txBox="1">
            <a:spLocks/>
          </p:cNvSpPr>
          <p:nvPr userDrawn="1"/>
        </p:nvSpPr>
        <p:spPr>
          <a:xfrm>
            <a:off x="8458200" y="6284968"/>
            <a:ext cx="2286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1" i="0" smtClean="0">
                <a:solidFill>
                  <a:schemeClr val="bg1"/>
                </a:solidFill>
              </a:rPr>
              <a:pPr algn="ctr"/>
              <a:t>‹#›</a:t>
            </a:fld>
            <a:endParaRPr lang="en-US" sz="900" b="1" i="0" dirty="0">
              <a:solidFill>
                <a:schemeClr val="bg1"/>
              </a:solidFill>
            </a:endParaRPr>
          </a:p>
        </p:txBody>
      </p:sp>
      <p:sp>
        <p:nvSpPr>
          <p:cNvPr id="9" name="Content Placeholder 2"/>
          <p:cNvSpPr>
            <a:spLocks noGrp="1"/>
          </p:cNvSpPr>
          <p:nvPr>
            <p:ph sz="half" idx="1"/>
          </p:nvPr>
        </p:nvSpPr>
        <p:spPr>
          <a:xfrm>
            <a:off x="424592" y="1442720"/>
            <a:ext cx="4038600" cy="4216400"/>
          </a:xfrm>
          <a:prstGeom prst="rect">
            <a:avLst/>
          </a:prstGeom>
        </p:spPr>
        <p:txBody>
          <a:bodyPr/>
          <a:lstStyle>
            <a:lvl1pPr>
              <a:buClr>
                <a:srgbClr val="E31B23"/>
              </a:buClr>
              <a:defRPr sz="2800">
                <a:solidFill>
                  <a:srgbClr val="002D62"/>
                </a:solidFill>
                <a:latin typeface="Arial"/>
                <a:cs typeface="Arial"/>
              </a:defRPr>
            </a:lvl1pPr>
            <a:lvl2pPr>
              <a:defRPr sz="2400">
                <a:solidFill>
                  <a:srgbClr val="002D62"/>
                </a:solidFill>
                <a:latin typeface="Arial"/>
                <a:cs typeface="Arial"/>
              </a:defRPr>
            </a:lvl2pPr>
            <a:lvl3pPr>
              <a:buClr>
                <a:srgbClr val="E31B23"/>
              </a:buClr>
              <a:defRPr sz="2000">
                <a:solidFill>
                  <a:srgbClr val="002D62"/>
                </a:solidFill>
                <a:latin typeface="Arial"/>
                <a:cs typeface="Arial"/>
              </a:defRPr>
            </a:lvl3pPr>
            <a:lvl4pPr>
              <a:defRPr sz="1800">
                <a:solidFill>
                  <a:srgbClr val="002D62"/>
                </a:solidFill>
                <a:latin typeface="Arial"/>
                <a:cs typeface="Arial"/>
              </a:defRPr>
            </a:lvl4pPr>
            <a:lvl5pPr>
              <a:defRPr sz="1800">
                <a:solidFill>
                  <a:srgbClr val="002D6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615592" y="1442720"/>
            <a:ext cx="4038600" cy="4216400"/>
          </a:xfrm>
          <a:prstGeom prst="rect">
            <a:avLst/>
          </a:prstGeom>
        </p:spPr>
        <p:txBody>
          <a:bodyPr/>
          <a:lstStyle>
            <a:lvl1pPr>
              <a:buClr>
                <a:srgbClr val="E31B23"/>
              </a:buClr>
              <a:defRPr sz="2800">
                <a:solidFill>
                  <a:srgbClr val="002D62"/>
                </a:solidFill>
                <a:latin typeface="Arial"/>
                <a:cs typeface="Arial"/>
              </a:defRPr>
            </a:lvl1pPr>
            <a:lvl2pPr>
              <a:defRPr sz="2400">
                <a:solidFill>
                  <a:srgbClr val="002D62"/>
                </a:solidFill>
                <a:latin typeface="Arial"/>
                <a:cs typeface="Arial"/>
              </a:defRPr>
            </a:lvl2pPr>
            <a:lvl3pPr>
              <a:buClr>
                <a:srgbClr val="E31B23"/>
              </a:buClr>
              <a:defRPr sz="2000">
                <a:solidFill>
                  <a:srgbClr val="002D62"/>
                </a:solidFill>
                <a:latin typeface="Arial"/>
                <a:cs typeface="Arial"/>
              </a:defRPr>
            </a:lvl3pPr>
            <a:lvl4pPr>
              <a:defRPr sz="1800">
                <a:solidFill>
                  <a:srgbClr val="002D62"/>
                </a:solidFill>
                <a:latin typeface="Arial"/>
                <a:cs typeface="Arial"/>
              </a:defRPr>
            </a:lvl4pPr>
            <a:lvl5pPr>
              <a:buClr>
                <a:srgbClr val="E31B23"/>
              </a:buClr>
              <a:defRPr sz="1800">
                <a:solidFill>
                  <a:srgbClr val="002D6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7"/>
          <p:cNvSpPr>
            <a:spLocks noGrp="1"/>
          </p:cNvSpPr>
          <p:nvPr>
            <p:ph type="body" sz="quarter" idx="12" hasCustomPrompt="1"/>
          </p:nvPr>
        </p:nvSpPr>
        <p:spPr>
          <a:xfrm>
            <a:off x="426356" y="808183"/>
            <a:ext cx="25527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14" name="Text Placeholder 15"/>
          <p:cNvSpPr>
            <a:spLocks noGrp="1"/>
          </p:cNvSpPr>
          <p:nvPr>
            <p:ph type="body" sz="quarter" idx="11" hasCustomPrompt="1"/>
          </p:nvPr>
        </p:nvSpPr>
        <p:spPr>
          <a:xfrm>
            <a:off x="426357" y="425451"/>
            <a:ext cx="5150098" cy="359642"/>
          </a:xfrm>
          <a:prstGeom prst="rect">
            <a:avLst/>
          </a:prstGeom>
        </p:spPr>
        <p:txBody>
          <a:bodyPr vert="horz" lIns="0" tIns="0" rIns="0" bIns="0"/>
          <a:lstStyle>
            <a:lvl1pPr marL="0" indent="0">
              <a:spcBef>
                <a:spcPts val="0"/>
              </a:spcBef>
              <a:buFontTx/>
              <a:buNone/>
              <a:defRPr sz="2000" b="1" i="0">
                <a:solidFill>
                  <a:srgbClr val="002D62"/>
                </a:solidFill>
                <a:latin typeface="Arial Bold"/>
                <a:cs typeface="Arial Bold"/>
              </a:defRPr>
            </a:lvl1pPr>
          </a:lstStyle>
          <a:p>
            <a:pPr lvl="0"/>
            <a:r>
              <a:rPr lang="en-US" dirty="0"/>
              <a:t>Click to edit headline style</a:t>
            </a:r>
          </a:p>
        </p:txBody>
      </p:sp>
    </p:spTree>
    <p:extLst>
      <p:ext uri="{BB962C8B-B14F-4D97-AF65-F5344CB8AC3E}">
        <p14:creationId xmlns:p14="http://schemas.microsoft.com/office/powerpoint/2010/main" val="1202236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Rectangle 19"/>
          <p:cNvSpPr/>
          <p:nvPr userDrawn="1"/>
        </p:nvSpPr>
        <p:spPr>
          <a:xfrm>
            <a:off x="2921000" y="6266564"/>
            <a:ext cx="5765801"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pic>
        <p:nvPicPr>
          <p:cNvPr id="21" name="Picture 20" descr="ACT You. Empowered. horiz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357" y="6200976"/>
            <a:ext cx="2404997" cy="302906"/>
          </a:xfrm>
          <a:prstGeom prst="rect">
            <a:avLst/>
          </a:prstGeom>
        </p:spPr>
      </p:pic>
      <p:sp>
        <p:nvSpPr>
          <p:cNvPr id="15" name="Slide Number Placeholder 5"/>
          <p:cNvSpPr txBox="1">
            <a:spLocks/>
          </p:cNvSpPr>
          <p:nvPr userDrawn="1"/>
        </p:nvSpPr>
        <p:spPr>
          <a:xfrm>
            <a:off x="8458200" y="6284968"/>
            <a:ext cx="2286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1" i="0" smtClean="0">
                <a:solidFill>
                  <a:schemeClr val="bg1"/>
                </a:solidFill>
              </a:rPr>
              <a:pPr algn="ctr"/>
              <a:t>‹#›</a:t>
            </a:fld>
            <a:endParaRPr lang="en-US" sz="900" b="1" i="0" dirty="0">
              <a:solidFill>
                <a:schemeClr val="bg1"/>
              </a:solidFill>
            </a:endParaRPr>
          </a:p>
        </p:txBody>
      </p:sp>
      <p:sp>
        <p:nvSpPr>
          <p:cNvPr id="11" name="Text Placeholder 2"/>
          <p:cNvSpPr>
            <a:spLocks noGrp="1"/>
          </p:cNvSpPr>
          <p:nvPr>
            <p:ph type="body" idx="1"/>
          </p:nvPr>
        </p:nvSpPr>
        <p:spPr>
          <a:xfrm>
            <a:off x="423798" y="1499712"/>
            <a:ext cx="4040188" cy="408138"/>
          </a:xfrm>
          <a:prstGeom prst="rect">
            <a:avLst/>
          </a:prstGeom>
        </p:spPr>
        <p:txBody>
          <a:bodyPr anchor="b"/>
          <a:lstStyle>
            <a:lvl1pPr marL="0" indent="0">
              <a:buNone/>
              <a:defRPr sz="2000" b="1" i="0">
                <a:solidFill>
                  <a:srgbClr val="002D6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423798" y="2139474"/>
            <a:ext cx="4040188" cy="3580606"/>
          </a:xfrm>
          <a:prstGeom prst="rect">
            <a:avLst/>
          </a:prstGeom>
        </p:spPr>
        <p:txBody>
          <a:bodyPr/>
          <a:lstStyle>
            <a:lvl1pPr>
              <a:buClr>
                <a:srgbClr val="E31B23"/>
              </a:buClr>
              <a:defRPr sz="2000" b="0" i="0">
                <a:solidFill>
                  <a:srgbClr val="002D62"/>
                </a:solidFill>
                <a:latin typeface="Arial"/>
                <a:cs typeface="Arial"/>
              </a:defRPr>
            </a:lvl1pPr>
            <a:lvl2pPr>
              <a:defRPr sz="2000" b="0" i="0">
                <a:solidFill>
                  <a:srgbClr val="002D62"/>
                </a:solidFill>
                <a:latin typeface="Arial"/>
                <a:cs typeface="Arial"/>
              </a:defRPr>
            </a:lvl2pPr>
            <a:lvl3pPr>
              <a:buClr>
                <a:srgbClr val="E31B23"/>
              </a:buClr>
              <a:defRPr sz="1800" b="0" i="0">
                <a:solidFill>
                  <a:srgbClr val="002D62"/>
                </a:solidFill>
                <a:latin typeface="Arial"/>
                <a:cs typeface="Arial"/>
              </a:defRPr>
            </a:lvl3pPr>
            <a:lvl4pPr>
              <a:defRPr sz="1600" b="0" i="0">
                <a:solidFill>
                  <a:srgbClr val="002D62"/>
                </a:solidFill>
                <a:latin typeface="Arial"/>
                <a:cs typeface="Arial"/>
              </a:defRPr>
            </a:lvl4pPr>
            <a:lvl5pPr>
              <a:buClr>
                <a:srgbClr val="E31B23"/>
              </a:buClr>
              <a:defRPr sz="1600" b="0" i="0">
                <a:solidFill>
                  <a:srgbClr val="002D6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4611623" y="1499712"/>
            <a:ext cx="4041775" cy="408138"/>
          </a:xfrm>
          <a:prstGeom prst="rect">
            <a:avLst/>
          </a:prstGeom>
        </p:spPr>
        <p:txBody>
          <a:bodyPr anchor="b"/>
          <a:lstStyle>
            <a:lvl1pPr marL="0" indent="0">
              <a:buNone/>
              <a:defRPr sz="2000" b="1">
                <a:solidFill>
                  <a:srgbClr val="002D6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p:cNvSpPr>
            <a:spLocks noGrp="1"/>
          </p:cNvSpPr>
          <p:nvPr>
            <p:ph sz="quarter" idx="4"/>
          </p:nvPr>
        </p:nvSpPr>
        <p:spPr>
          <a:xfrm>
            <a:off x="4611623" y="2139474"/>
            <a:ext cx="4041775" cy="3580606"/>
          </a:xfrm>
          <a:prstGeom prst="rect">
            <a:avLst/>
          </a:prstGeom>
        </p:spPr>
        <p:txBody>
          <a:bodyPr/>
          <a:lstStyle>
            <a:lvl1pPr>
              <a:buClr>
                <a:srgbClr val="E31B23"/>
              </a:buClr>
              <a:defRPr sz="2000">
                <a:solidFill>
                  <a:srgbClr val="002D62"/>
                </a:solidFill>
              </a:defRPr>
            </a:lvl1pPr>
            <a:lvl2pPr>
              <a:defRPr sz="2000">
                <a:solidFill>
                  <a:srgbClr val="002D62"/>
                </a:solidFill>
              </a:defRPr>
            </a:lvl2pPr>
            <a:lvl3pPr>
              <a:buClr>
                <a:srgbClr val="E31B23"/>
              </a:buClr>
              <a:defRPr sz="1800">
                <a:solidFill>
                  <a:srgbClr val="002D62"/>
                </a:solidFill>
              </a:defRPr>
            </a:lvl3pPr>
            <a:lvl4pPr>
              <a:defRPr sz="1600">
                <a:solidFill>
                  <a:srgbClr val="002D62"/>
                </a:solidFill>
              </a:defRPr>
            </a:lvl4pPr>
            <a:lvl5pPr>
              <a:buClr>
                <a:srgbClr val="E31B23"/>
              </a:buClr>
              <a:defRPr sz="1600">
                <a:solidFill>
                  <a:srgbClr val="002D6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2" hasCustomPrompt="1"/>
          </p:nvPr>
        </p:nvSpPr>
        <p:spPr>
          <a:xfrm>
            <a:off x="426356" y="808183"/>
            <a:ext cx="25527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19" name="Text Placeholder 15"/>
          <p:cNvSpPr>
            <a:spLocks noGrp="1"/>
          </p:cNvSpPr>
          <p:nvPr>
            <p:ph type="body" sz="quarter" idx="11" hasCustomPrompt="1"/>
          </p:nvPr>
        </p:nvSpPr>
        <p:spPr>
          <a:xfrm>
            <a:off x="426357" y="425451"/>
            <a:ext cx="5150098" cy="359642"/>
          </a:xfrm>
          <a:prstGeom prst="rect">
            <a:avLst/>
          </a:prstGeom>
        </p:spPr>
        <p:txBody>
          <a:bodyPr vert="horz" lIns="0" tIns="0" rIns="0" bIns="0"/>
          <a:lstStyle>
            <a:lvl1pPr marL="0" indent="0">
              <a:spcBef>
                <a:spcPts val="0"/>
              </a:spcBef>
              <a:buFontTx/>
              <a:buNone/>
              <a:defRPr sz="2000" b="1" i="0">
                <a:solidFill>
                  <a:srgbClr val="002D62"/>
                </a:solidFill>
                <a:latin typeface="Arial Bold"/>
                <a:cs typeface="Arial Bold"/>
              </a:defRPr>
            </a:lvl1pPr>
          </a:lstStyle>
          <a:p>
            <a:pPr lvl="0"/>
            <a:r>
              <a:rPr lang="en-US" dirty="0"/>
              <a:t>Click to edit headline style</a:t>
            </a:r>
          </a:p>
        </p:txBody>
      </p:sp>
    </p:spTree>
    <p:extLst>
      <p:ext uri="{BB962C8B-B14F-4D97-AF65-F5344CB8AC3E}">
        <p14:creationId xmlns:p14="http://schemas.microsoft.com/office/powerpoint/2010/main" val="41407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p:cNvSpPr/>
          <p:nvPr userDrawn="1"/>
        </p:nvSpPr>
        <p:spPr>
          <a:xfrm>
            <a:off x="2921000" y="6266564"/>
            <a:ext cx="5765801"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pic>
        <p:nvPicPr>
          <p:cNvPr id="14" name="Picture 13" descr="ACT You. Empowered. horiz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357" y="6200976"/>
            <a:ext cx="2404997" cy="302906"/>
          </a:xfrm>
          <a:prstGeom prst="rect">
            <a:avLst/>
          </a:prstGeom>
        </p:spPr>
      </p:pic>
      <p:sp>
        <p:nvSpPr>
          <p:cNvPr id="8" name="Slide Number Placeholder 5"/>
          <p:cNvSpPr txBox="1">
            <a:spLocks/>
          </p:cNvSpPr>
          <p:nvPr userDrawn="1"/>
        </p:nvSpPr>
        <p:spPr>
          <a:xfrm>
            <a:off x="8458200" y="6284968"/>
            <a:ext cx="2286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1" i="0" smtClean="0">
                <a:solidFill>
                  <a:schemeClr val="bg1"/>
                </a:solidFill>
              </a:rPr>
              <a:pPr algn="ctr"/>
              <a:t>‹#›</a:t>
            </a:fld>
            <a:endParaRPr lang="en-US" sz="900" b="1" i="0" dirty="0">
              <a:solidFill>
                <a:schemeClr val="bg1"/>
              </a:solidFill>
            </a:endParaRPr>
          </a:p>
        </p:txBody>
      </p:sp>
      <p:sp>
        <p:nvSpPr>
          <p:cNvPr id="11" name="Text Placeholder 17"/>
          <p:cNvSpPr>
            <a:spLocks noGrp="1"/>
          </p:cNvSpPr>
          <p:nvPr>
            <p:ph type="body" sz="quarter" idx="12" hasCustomPrompt="1"/>
          </p:nvPr>
        </p:nvSpPr>
        <p:spPr>
          <a:xfrm>
            <a:off x="426356" y="808183"/>
            <a:ext cx="25527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12" name="Text Placeholder 15"/>
          <p:cNvSpPr>
            <a:spLocks noGrp="1"/>
          </p:cNvSpPr>
          <p:nvPr>
            <p:ph type="body" sz="quarter" idx="11" hasCustomPrompt="1"/>
          </p:nvPr>
        </p:nvSpPr>
        <p:spPr>
          <a:xfrm>
            <a:off x="426357" y="425451"/>
            <a:ext cx="5150098" cy="359642"/>
          </a:xfrm>
          <a:prstGeom prst="rect">
            <a:avLst/>
          </a:prstGeom>
        </p:spPr>
        <p:txBody>
          <a:bodyPr vert="horz" lIns="0" tIns="0" rIns="0" bIns="0"/>
          <a:lstStyle>
            <a:lvl1pPr marL="0" indent="0">
              <a:spcBef>
                <a:spcPts val="0"/>
              </a:spcBef>
              <a:buFontTx/>
              <a:buNone/>
              <a:defRPr sz="2000" b="1" i="0">
                <a:solidFill>
                  <a:srgbClr val="002D62"/>
                </a:solidFill>
                <a:latin typeface="Arial Bold"/>
                <a:cs typeface="Arial Bold"/>
              </a:defRPr>
            </a:lvl1pPr>
          </a:lstStyle>
          <a:p>
            <a:pPr lvl="0"/>
            <a:r>
              <a:rPr lang="en-US" dirty="0"/>
              <a:t>Click to edit headline style</a:t>
            </a:r>
          </a:p>
        </p:txBody>
      </p:sp>
      <p:sp>
        <p:nvSpPr>
          <p:cNvPr id="13" name="Chart Placeholder 2"/>
          <p:cNvSpPr>
            <a:spLocks noGrp="1"/>
          </p:cNvSpPr>
          <p:nvPr>
            <p:ph type="chart" sz="quarter" idx="13"/>
          </p:nvPr>
        </p:nvSpPr>
        <p:spPr>
          <a:xfrm>
            <a:off x="1097280" y="1352696"/>
            <a:ext cx="6878320" cy="4387704"/>
          </a:xfrm>
          <a:prstGeom prst="rect">
            <a:avLst/>
          </a:prstGeom>
        </p:spPr>
        <p:txBody>
          <a:bodyPr vert="horz"/>
          <a:lstStyle/>
          <a:p>
            <a:endParaRPr lang="en-US" dirty="0"/>
          </a:p>
        </p:txBody>
      </p:sp>
    </p:spTree>
    <p:extLst>
      <p:ext uri="{BB962C8B-B14F-4D97-AF65-F5344CB8AC3E}">
        <p14:creationId xmlns:p14="http://schemas.microsoft.com/office/powerpoint/2010/main" val="234126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2921000" y="6266564"/>
            <a:ext cx="5765801"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dirty="0"/>
          </a:p>
        </p:txBody>
      </p:sp>
      <p:pic>
        <p:nvPicPr>
          <p:cNvPr id="14" name="Picture 13" descr="ACT You. Empowered. horiz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357" y="6200976"/>
            <a:ext cx="2404997" cy="302906"/>
          </a:xfrm>
          <a:prstGeom prst="rect">
            <a:avLst/>
          </a:prstGeom>
        </p:spPr>
      </p:pic>
      <p:sp>
        <p:nvSpPr>
          <p:cNvPr id="28" name="Slide Number Placeholder 5"/>
          <p:cNvSpPr txBox="1">
            <a:spLocks/>
          </p:cNvSpPr>
          <p:nvPr userDrawn="1"/>
        </p:nvSpPr>
        <p:spPr>
          <a:xfrm>
            <a:off x="8458200" y="6284968"/>
            <a:ext cx="2286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1" i="0" smtClean="0">
                <a:solidFill>
                  <a:schemeClr val="bg1"/>
                </a:solidFill>
              </a:rPr>
              <a:pPr algn="ctr"/>
              <a:t>‹#›</a:t>
            </a:fld>
            <a:endParaRPr lang="en-US" sz="900" b="1" i="0" dirty="0">
              <a:solidFill>
                <a:schemeClr val="bg1"/>
              </a:solidFill>
            </a:endParaRPr>
          </a:p>
        </p:txBody>
      </p:sp>
      <p:sp>
        <p:nvSpPr>
          <p:cNvPr id="9" name="Text Placeholder 17"/>
          <p:cNvSpPr>
            <a:spLocks noGrp="1"/>
          </p:cNvSpPr>
          <p:nvPr>
            <p:ph type="body" sz="quarter" idx="12" hasCustomPrompt="1"/>
          </p:nvPr>
        </p:nvSpPr>
        <p:spPr>
          <a:xfrm>
            <a:off x="426356" y="808183"/>
            <a:ext cx="25527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10" name="Text Placeholder 15"/>
          <p:cNvSpPr>
            <a:spLocks noGrp="1"/>
          </p:cNvSpPr>
          <p:nvPr>
            <p:ph type="body" sz="quarter" idx="11" hasCustomPrompt="1"/>
          </p:nvPr>
        </p:nvSpPr>
        <p:spPr>
          <a:xfrm>
            <a:off x="426357" y="425451"/>
            <a:ext cx="5150098" cy="359642"/>
          </a:xfrm>
          <a:prstGeom prst="rect">
            <a:avLst/>
          </a:prstGeom>
        </p:spPr>
        <p:txBody>
          <a:bodyPr vert="horz" lIns="0" tIns="0" rIns="0" bIns="0"/>
          <a:lstStyle>
            <a:lvl1pPr marL="0" indent="0">
              <a:spcBef>
                <a:spcPts val="0"/>
              </a:spcBef>
              <a:buFontTx/>
              <a:buNone/>
              <a:defRPr sz="2000" b="1" i="0">
                <a:solidFill>
                  <a:srgbClr val="002D62"/>
                </a:solidFill>
                <a:latin typeface="Arial Bold"/>
                <a:cs typeface="Arial Bold"/>
              </a:defRPr>
            </a:lvl1pPr>
          </a:lstStyle>
          <a:p>
            <a:pPr lvl="0"/>
            <a:r>
              <a:rPr lang="en-US" dirty="0"/>
              <a:t>Click to edit headline style</a:t>
            </a:r>
          </a:p>
        </p:txBody>
      </p:sp>
      <p:sp>
        <p:nvSpPr>
          <p:cNvPr id="11" name="Chart Placeholder 2"/>
          <p:cNvSpPr>
            <a:spLocks noGrp="1"/>
          </p:cNvSpPr>
          <p:nvPr>
            <p:ph type="chart" sz="quarter" idx="13"/>
          </p:nvPr>
        </p:nvSpPr>
        <p:spPr>
          <a:xfrm>
            <a:off x="4154221" y="1711845"/>
            <a:ext cx="4294909" cy="3703435"/>
          </a:xfrm>
          <a:prstGeom prst="rect">
            <a:avLst/>
          </a:prstGeom>
        </p:spPr>
        <p:txBody>
          <a:bodyPr vert="horz"/>
          <a:lstStyle/>
          <a:p>
            <a:endParaRPr lang="en-US" dirty="0"/>
          </a:p>
        </p:txBody>
      </p:sp>
      <p:sp>
        <p:nvSpPr>
          <p:cNvPr id="12" name="Text Placeholder 6"/>
          <p:cNvSpPr>
            <a:spLocks noGrp="1"/>
          </p:cNvSpPr>
          <p:nvPr>
            <p:ph type="body" sz="quarter" idx="10"/>
          </p:nvPr>
        </p:nvSpPr>
        <p:spPr>
          <a:xfrm>
            <a:off x="426356" y="2002935"/>
            <a:ext cx="3337462" cy="3412345"/>
          </a:xfrm>
          <a:prstGeom prst="rect">
            <a:avLst/>
          </a:prstGeom>
        </p:spPr>
        <p:txBody>
          <a:bodyPr vert="horz" lIns="0" tIns="0" rIns="0" bIns="0"/>
          <a:lstStyle>
            <a:lvl1pPr marL="0" indent="0">
              <a:spcBef>
                <a:spcPts val="0"/>
              </a:spcBef>
              <a:buFontTx/>
              <a:buNone/>
              <a:defRPr sz="1800" b="0" i="0">
                <a:solidFill>
                  <a:srgbClr val="002D62"/>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206246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810000"/>
            <a:ext cx="8229600" cy="1295400"/>
          </a:xfrm>
          <a:prstGeom prst="rect">
            <a:avLst/>
          </a:prstGeom>
        </p:spPr>
        <p:txBody>
          <a:bodyPr lIns="0" tIns="0" bIns="0" anchor="t" anchorCtr="0">
            <a:noAutofit/>
          </a:bodyPr>
          <a:lstStyle>
            <a:lvl1pPr algn="l">
              <a:lnSpc>
                <a:spcPct val="100000"/>
              </a:lnSpc>
              <a:spcAft>
                <a:spcPts val="600"/>
              </a:spcAft>
              <a:defRPr sz="3600">
                <a:solidFill>
                  <a:srgbClr val="002D62"/>
                </a:solidFill>
                <a:latin typeface="Arial MT Std"/>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57200" y="5105400"/>
            <a:ext cx="8229600" cy="914400"/>
          </a:xfrm>
        </p:spPr>
        <p:txBody>
          <a:bodyPr anchor="t" anchorCtr="0">
            <a:noAutofit/>
          </a:bodyPr>
          <a:lstStyle>
            <a:lvl1pPr marL="0" indent="0" algn="l">
              <a:lnSpc>
                <a:spcPct val="100000"/>
              </a:lnSpc>
              <a:spcBef>
                <a:spcPts val="1200"/>
              </a:spcBef>
              <a:buNone/>
              <a:defRPr sz="2000">
                <a:solidFill>
                  <a:srgbClr val="000000"/>
                </a:solidFill>
                <a:latin typeface="Arial MT St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6" name="Straight Connector 5"/>
          <p:cNvCxnSpPr/>
          <p:nvPr userDrawn="1"/>
        </p:nvCxnSpPr>
        <p:spPr>
          <a:xfrm>
            <a:off x="457200" y="347472"/>
            <a:ext cx="8229600" cy="0"/>
          </a:xfrm>
          <a:prstGeom prst="line">
            <a:avLst/>
          </a:prstGeom>
          <a:ln w="6350" cmpd="sng">
            <a:solidFill>
              <a:schemeClr val="accent3"/>
            </a:solidFill>
            <a:round/>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457200" y="6272784"/>
            <a:ext cx="8229600" cy="20421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CT Aspire logo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820219"/>
            <a:ext cx="3561326" cy="656456"/>
          </a:xfrm>
          <a:prstGeom prst="rect">
            <a:avLst/>
          </a:prstGeom>
        </p:spPr>
      </p:pic>
    </p:spTree>
    <p:extLst>
      <p:ext uri="{BB962C8B-B14F-4D97-AF65-F5344CB8AC3E}">
        <p14:creationId xmlns:p14="http://schemas.microsoft.com/office/powerpoint/2010/main" val="117586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457200"/>
            <a:ext cx="8229600" cy="1371600"/>
          </a:xfrm>
        </p:spPr>
        <p:txBody>
          <a:bodyPr anchor="t" anchorCtr="0">
            <a:noAutofit/>
          </a:bodyPr>
          <a:lstStyle>
            <a:lvl1pPr marL="0" indent="0">
              <a:lnSpc>
                <a:spcPct val="100000"/>
              </a:lnSpc>
              <a:spcBef>
                <a:spcPts val="0"/>
              </a:spcBef>
              <a:spcAft>
                <a:spcPts val="600"/>
              </a:spcAft>
              <a:buNone/>
              <a:defRPr sz="3600" b="1" i="0">
                <a:solidFill>
                  <a:srgbClr val="002D62"/>
                </a:solidFill>
                <a:latin typeface="Arial MT Std"/>
                <a:cs typeface="Arial MT St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4" name="Content Placeholder 3"/>
          <p:cNvSpPr>
            <a:spLocks noGrp="1"/>
          </p:cNvSpPr>
          <p:nvPr>
            <p:ph sz="half" idx="2"/>
          </p:nvPr>
        </p:nvSpPr>
        <p:spPr>
          <a:xfrm>
            <a:off x="457200" y="1828800"/>
            <a:ext cx="8229600" cy="3657600"/>
          </a:xfrm>
        </p:spPr>
        <p:txBody>
          <a:bodyPr anchor="t" anchorCtr="0">
            <a:noAutofit/>
          </a:bodyPr>
          <a:lstStyle>
            <a:lvl1pPr marL="0" indent="0">
              <a:lnSpc>
                <a:spcPct val="100000"/>
              </a:lnSpc>
              <a:spcBef>
                <a:spcPts val="0"/>
              </a:spcBef>
              <a:spcAft>
                <a:spcPts val="1200"/>
              </a:spcAft>
              <a:buFontTx/>
              <a:buNone/>
              <a:defRPr sz="2000" baseline="0">
                <a:latin typeface="Arial MT Std"/>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Rectangle 7"/>
          <p:cNvSpPr/>
          <p:nvPr userDrawn="1"/>
        </p:nvSpPr>
        <p:spPr>
          <a:xfrm>
            <a:off x="2209800" y="6361176"/>
            <a:ext cx="6477000" cy="192024"/>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lide Number Placeholder 5"/>
          <p:cNvSpPr txBox="1">
            <a:spLocks/>
          </p:cNvSpPr>
          <p:nvPr userDrawn="1"/>
        </p:nvSpPr>
        <p:spPr>
          <a:xfrm>
            <a:off x="8458200" y="6361176"/>
            <a:ext cx="2286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0" i="0" smtClean="0">
                <a:solidFill>
                  <a:schemeClr val="bg1"/>
                </a:solidFill>
              </a:rPr>
              <a:pPr algn="ctr"/>
              <a:t>‹#›</a:t>
            </a:fld>
            <a:endParaRPr lang="en-US" sz="900" b="0" i="0" dirty="0">
              <a:solidFill>
                <a:schemeClr val="bg1"/>
              </a:solidFill>
            </a:endParaRPr>
          </a:p>
        </p:txBody>
      </p:sp>
      <p:pic>
        <p:nvPicPr>
          <p:cNvPr id="7" name="Picture 6" descr="ACT Aspire logo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377" y="6260266"/>
            <a:ext cx="1581150" cy="292934"/>
          </a:xfrm>
          <a:prstGeom prst="rect">
            <a:avLst/>
          </a:prstGeom>
        </p:spPr>
      </p:pic>
    </p:spTree>
    <p:extLst>
      <p:ext uri="{BB962C8B-B14F-4D97-AF65-F5344CB8AC3E}">
        <p14:creationId xmlns:p14="http://schemas.microsoft.com/office/powerpoint/2010/main" val="36586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p:nvSpPr>
        <p:spPr>
          <a:xfrm>
            <a:off x="1" y="762000"/>
            <a:ext cx="28803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7975602" y="6356351"/>
            <a:ext cx="1148195" cy="365125"/>
          </a:xfrm>
          <a:prstGeom prst="rect">
            <a:avLst/>
          </a:prstGeom>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689" y="6356350"/>
            <a:ext cx="828000" cy="285536"/>
          </a:xfrm>
          <a:prstGeom prst="rect">
            <a:avLst/>
          </a:prstGeom>
        </p:spPr>
      </p:pic>
      <p:sp>
        <p:nvSpPr>
          <p:cNvPr id="10" name="Rectangle 9"/>
          <p:cNvSpPr/>
          <p:nvPr userDrawn="1"/>
        </p:nvSpPr>
        <p:spPr>
          <a:xfrm>
            <a:off x="8861898" y="758952"/>
            <a:ext cx="288036"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612527" y="841790"/>
            <a:ext cx="7898612" cy="807720"/>
          </a:xfrm>
          <a:prstGeom prst="rect">
            <a:avLst/>
          </a:prstGeom>
        </p:spPr>
        <p:txBody>
          <a:bodyPr anchor="b">
            <a:normAutofit/>
          </a:bodyPr>
          <a:lstStyle>
            <a:lvl1pPr marL="0" indent="0">
              <a:spcBef>
                <a:spcPts val="0"/>
              </a:spcBef>
              <a:buNone/>
              <a:defRPr sz="18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12" name="Content Placeholder 3"/>
          <p:cNvSpPr>
            <a:spLocks noGrp="1"/>
          </p:cNvSpPr>
          <p:nvPr>
            <p:ph sz="half" idx="2"/>
          </p:nvPr>
        </p:nvSpPr>
        <p:spPr>
          <a:xfrm>
            <a:off x="612527" y="1749140"/>
            <a:ext cx="7898612" cy="4023360"/>
          </a:xfrm>
          <a:prstGeom prst="rect">
            <a:avLst/>
          </a:prstGeo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Isosceles Triangle 7"/>
          <p:cNvSpPr/>
          <p:nvPr userDrawn="1"/>
        </p:nvSpPr>
        <p:spPr>
          <a:xfrm rot="5400000">
            <a:off x="82935" y="1283831"/>
            <a:ext cx="644142" cy="28647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315507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p:cNvCxnSpPr/>
          <p:nvPr userDrawn="1"/>
        </p:nvCxnSpPr>
        <p:spPr>
          <a:xfrm>
            <a:off x="426357" y="326571"/>
            <a:ext cx="8255000" cy="0"/>
          </a:xfrm>
          <a:prstGeom prst="line">
            <a:avLst/>
          </a:prstGeom>
          <a:ln w="6350" cmpd="sng">
            <a:solidFill>
              <a:srgbClr val="002D6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73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3" r:id="rId4"/>
    <p:sldLayoutId id="2147483655" r:id="rId5"/>
    <p:sldLayoutId id="2147483654"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b="0" i="0" kern="1200">
          <a:solidFill>
            <a:srgbClr val="1E4C7E"/>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3200" b="0" i="0" kern="1200">
          <a:solidFill>
            <a:srgbClr val="1E4C7E"/>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1E4C7E"/>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1E4C7E"/>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1E4C7E"/>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1E4C7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mailto:sue.wheeler@act.org" TargetMode="External"/><Relationship Id="rId2" Type="http://schemas.openxmlformats.org/officeDocument/2006/relationships/hyperlink" Target="mailto:allens@suu.edu"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2525" y="161365"/>
            <a:ext cx="8253569" cy="1479176"/>
          </a:xfrm>
        </p:spPr>
        <p:txBody>
          <a:bodyPr>
            <a:normAutofit fontScale="47500" lnSpcReduction="20000"/>
          </a:bodyPr>
          <a:lstStyle/>
          <a:p>
            <a:endParaRPr lang="en-US" sz="3500" b="1" dirty="0" smtClean="0">
              <a:solidFill>
                <a:schemeClr val="bg2"/>
              </a:solidFill>
            </a:endParaRPr>
          </a:p>
          <a:p>
            <a:r>
              <a:rPr lang="en-US" sz="5100" b="1" dirty="0" smtClean="0">
                <a:solidFill>
                  <a:schemeClr val="bg2"/>
                </a:solidFill>
              </a:rPr>
              <a:t>Utah School Board Association</a:t>
            </a:r>
          </a:p>
          <a:p>
            <a:r>
              <a:rPr lang="en-US" sz="5100" b="1" dirty="0" smtClean="0">
                <a:solidFill>
                  <a:schemeClr val="bg2"/>
                </a:solidFill>
              </a:rPr>
              <a:t>January 2018</a:t>
            </a:r>
          </a:p>
          <a:p>
            <a:r>
              <a:rPr lang="en-US" sz="5100" b="1" dirty="0" smtClean="0">
                <a:solidFill>
                  <a:schemeClr val="tx2">
                    <a:lumMod val="90000"/>
                    <a:lumOff val="10000"/>
                  </a:schemeClr>
                </a:solidFill>
              </a:rPr>
              <a:t>USING ACT SCORE RESULTS TO IMPROVE ACHIEVEMENT &amp; CAREER SUCCESS FOR </a:t>
            </a:r>
            <a:r>
              <a:rPr lang="en-US" sz="5100" b="1" i="1" dirty="0" smtClean="0">
                <a:solidFill>
                  <a:schemeClr val="bg2"/>
                </a:solidFill>
              </a:rPr>
              <a:t>ALL</a:t>
            </a:r>
            <a:r>
              <a:rPr lang="en-US" sz="5100" b="1" dirty="0" smtClean="0">
                <a:solidFill>
                  <a:schemeClr val="tx2">
                    <a:lumMod val="90000"/>
                    <a:lumOff val="10000"/>
                  </a:schemeClr>
                </a:solidFill>
              </a:rPr>
              <a:t> UTAH STUDENTS!</a:t>
            </a:r>
            <a:endParaRPr lang="en-US" sz="5100" b="1" dirty="0">
              <a:solidFill>
                <a:schemeClr val="tx2">
                  <a:lumMod val="90000"/>
                  <a:lumOff val="10000"/>
                </a:schemeClr>
              </a:solidFill>
            </a:endParaRPr>
          </a:p>
          <a:p>
            <a:endParaRPr lang="en-US" dirty="0">
              <a:solidFill>
                <a:schemeClr val="bg1"/>
              </a:solidFill>
            </a:endParaRPr>
          </a:p>
          <a:p>
            <a:endParaRPr lang="en-US" dirty="0"/>
          </a:p>
        </p:txBody>
      </p:sp>
      <p:pic>
        <p:nvPicPr>
          <p:cNvPr id="4" name="Content Placeholder 3" descr="iStock_000042365082_Double.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888" t="15860" r="5398" b="8989"/>
          <a:stretch/>
        </p:blipFill>
        <p:spPr>
          <a:xfrm flipH="1">
            <a:off x="790000" y="1505909"/>
            <a:ext cx="7898613" cy="3789991"/>
          </a:xfrm>
          <a:prstGeom prst="rect">
            <a:avLst/>
          </a:prstGeom>
        </p:spPr>
      </p:pic>
    </p:spTree>
    <p:extLst>
      <p:ext uri="{BB962C8B-B14F-4D97-AF65-F5344CB8AC3E}">
        <p14:creationId xmlns:p14="http://schemas.microsoft.com/office/powerpoint/2010/main" val="3034680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699246" y="591671"/>
            <a:ext cx="7960659" cy="5180479"/>
          </a:xfrm>
          <a:prstGeom prst="rect">
            <a:avLst/>
          </a:prstGeom>
        </p:spPr>
      </p:pic>
    </p:spTree>
    <p:extLst>
      <p:ext uri="{BB962C8B-B14F-4D97-AF65-F5344CB8AC3E}">
        <p14:creationId xmlns:p14="http://schemas.microsoft.com/office/powerpoint/2010/main" val="3484805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797858" y="448235"/>
            <a:ext cx="7996517" cy="5323915"/>
          </a:xfrm>
          <a:prstGeom prst="rect">
            <a:avLst/>
          </a:prstGeom>
        </p:spPr>
      </p:pic>
    </p:spTree>
    <p:extLst>
      <p:ext uri="{BB962C8B-B14F-4D97-AF65-F5344CB8AC3E}">
        <p14:creationId xmlns:p14="http://schemas.microsoft.com/office/powerpoint/2010/main" val="2974879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3200" b="1" dirty="0">
                <a:solidFill>
                  <a:schemeClr val="tx2"/>
                </a:solidFill>
              </a:rPr>
              <a:t>ACT College and Career Readiness Standards</a:t>
            </a:r>
          </a:p>
          <a:p>
            <a:endParaRPr lang="en-US" dirty="0"/>
          </a:p>
          <a:p>
            <a:endParaRPr lang="en-US" dirty="0"/>
          </a:p>
        </p:txBody>
      </p:sp>
      <p:pic>
        <p:nvPicPr>
          <p:cNvPr id="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6847" y="1147483"/>
            <a:ext cx="8328212" cy="51098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969" y="1250509"/>
            <a:ext cx="1937148" cy="4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9808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815789" y="376519"/>
            <a:ext cx="7808258" cy="5782234"/>
          </a:xfrm>
          <a:prstGeom prst="rect">
            <a:avLst/>
          </a:prstGeom>
        </p:spPr>
      </p:pic>
    </p:spTree>
    <p:extLst>
      <p:ext uri="{BB962C8B-B14F-4D97-AF65-F5344CB8AC3E}">
        <p14:creationId xmlns:p14="http://schemas.microsoft.com/office/powerpoint/2010/main" val="3175256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932329" y="968189"/>
            <a:ext cx="7306236" cy="4803962"/>
          </a:xfrm>
          <a:prstGeom prst="rect">
            <a:avLst/>
          </a:prstGeom>
        </p:spPr>
      </p:pic>
    </p:spTree>
    <p:extLst>
      <p:ext uri="{BB962C8B-B14F-4D97-AF65-F5344CB8AC3E}">
        <p14:creationId xmlns:p14="http://schemas.microsoft.com/office/powerpoint/2010/main" val="2711830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Content Placeholder 3"/>
          <p:cNvPicPr>
            <a:picLocks noGrp="1" noChangeAspect="1"/>
          </p:cNvPicPr>
          <p:nvPr>
            <p:ph sz="half" idx="2"/>
          </p:nvPr>
        </p:nvPicPr>
        <p:blipFill>
          <a:blip r:embed="rId2"/>
          <a:stretch>
            <a:fillRect/>
          </a:stretch>
        </p:blipFill>
        <p:spPr>
          <a:xfrm>
            <a:off x="0" y="1"/>
            <a:ext cx="9143999" cy="6791324"/>
          </a:xfrm>
          <a:prstGeom prst="rect">
            <a:avLst/>
          </a:prstGeom>
        </p:spPr>
      </p:pic>
    </p:spTree>
    <p:extLst>
      <p:ext uri="{BB962C8B-B14F-4D97-AF65-F5344CB8AC3E}">
        <p14:creationId xmlns:p14="http://schemas.microsoft.com/office/powerpoint/2010/main" val="798274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104775" y="-1"/>
            <a:ext cx="9248776" cy="6858001"/>
          </a:xfrm>
          <a:prstGeom prst="rect">
            <a:avLst/>
          </a:prstGeom>
        </p:spPr>
      </p:pic>
    </p:spTree>
    <p:extLst>
      <p:ext uri="{BB962C8B-B14F-4D97-AF65-F5344CB8AC3E}">
        <p14:creationId xmlns:p14="http://schemas.microsoft.com/office/powerpoint/2010/main" val="1534885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sp>
        <p:nvSpPr>
          <p:cNvPr id="3" name="Title 2"/>
          <p:cNvSpPr>
            <a:spLocks noGrp="1"/>
          </p:cNvSpPr>
          <p:nvPr>
            <p:ph type="title"/>
          </p:nvPr>
        </p:nvSpPr>
        <p:spPr/>
        <p:txBody>
          <a:bodyPr>
            <a:normAutofit/>
          </a:bodyPr>
          <a:lstStyle/>
          <a:p>
            <a:r>
              <a:rPr lang="en-US" sz="2400" dirty="0"/>
              <a:t>The ACT Test High School Report Insights</a:t>
            </a:r>
          </a:p>
        </p:txBody>
      </p:sp>
      <p:pic>
        <p:nvPicPr>
          <p:cNvPr id="2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34" y="2167003"/>
            <a:ext cx="3718557" cy="1469819"/>
          </a:xfrm>
          <a:prstGeom prst="rect">
            <a:avLst/>
          </a:prstGeom>
          <a:ln>
            <a:solidFill>
              <a:srgbClr val="042E60"/>
            </a:solidFill>
          </a:ln>
        </p:spPr>
      </p:pic>
      <p:pic>
        <p:nvPicPr>
          <p:cNvPr id="2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356" y="3737033"/>
            <a:ext cx="2310862" cy="1791663"/>
          </a:xfrm>
          <a:prstGeom prst="rect">
            <a:avLst/>
          </a:prstGeom>
          <a:ln>
            <a:solidFill>
              <a:srgbClr val="042E60"/>
            </a:solidFill>
          </a:ln>
        </p:spPr>
      </p:pic>
      <p:sp>
        <p:nvSpPr>
          <p:cNvPr id="30" name="Freeform 6"/>
          <p:cNvSpPr>
            <a:spLocks/>
          </p:cNvSpPr>
          <p:nvPr/>
        </p:nvSpPr>
        <p:spPr bwMode="auto">
          <a:xfrm flipH="1">
            <a:off x="393296" y="1559469"/>
            <a:ext cx="2568668" cy="449345"/>
          </a:xfrm>
          <a:custGeom>
            <a:avLst/>
            <a:gdLst>
              <a:gd name="T0" fmla="*/ 1554 w 1554"/>
              <a:gd name="T1" fmla="*/ 0 h 159"/>
              <a:gd name="T2" fmla="*/ 157 w 1554"/>
              <a:gd name="T3" fmla="*/ 0 h 159"/>
              <a:gd name="T4" fmla="*/ 0 w 1554"/>
              <a:gd name="T5" fmla="*/ 159 h 159"/>
              <a:gd name="connsiteX0" fmla="*/ 8283 w 8283"/>
              <a:gd name="connsiteY0" fmla="*/ 0 h 10000"/>
              <a:gd name="connsiteX1" fmla="*/ 1010 w 8283"/>
              <a:gd name="connsiteY1" fmla="*/ 0 h 10000"/>
              <a:gd name="connsiteX2" fmla="*/ 0 w 8283"/>
              <a:gd name="connsiteY2" fmla="*/ 10000 h 10000"/>
            </a:gdLst>
            <a:ahLst/>
            <a:cxnLst>
              <a:cxn ang="0">
                <a:pos x="connsiteX0" y="connsiteY0"/>
              </a:cxn>
              <a:cxn ang="0">
                <a:pos x="connsiteX1" y="connsiteY1"/>
              </a:cxn>
              <a:cxn ang="0">
                <a:pos x="connsiteX2" y="connsiteY2"/>
              </a:cxn>
            </a:cxnLst>
            <a:rect l="l" t="t" r="r" b="b"/>
            <a:pathLst>
              <a:path w="8283" h="10000">
                <a:moveTo>
                  <a:pt x="8283" y="0"/>
                </a:moveTo>
                <a:lnTo>
                  <a:pt x="1010" y="0"/>
                </a:lnTo>
                <a:cubicBezTo>
                  <a:pt x="673" y="3333"/>
                  <a:pt x="337" y="6667"/>
                  <a:pt x="0" y="10000"/>
                </a:cubicBezTo>
              </a:path>
            </a:pathLst>
          </a:custGeom>
          <a:noFill/>
          <a:ln w="6350" cap="flat">
            <a:solidFill>
              <a:srgbClr val="333333"/>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42E60"/>
              </a:solidFill>
              <a:latin typeface="Franklin Gothic Book"/>
            </a:endParaRPr>
          </a:p>
        </p:txBody>
      </p:sp>
      <p:sp>
        <p:nvSpPr>
          <p:cNvPr id="31" name="TextBox 30"/>
          <p:cNvSpPr txBox="1"/>
          <p:nvPr/>
        </p:nvSpPr>
        <p:spPr>
          <a:xfrm>
            <a:off x="393297" y="1316245"/>
            <a:ext cx="2166969" cy="750205"/>
          </a:xfrm>
          <a:prstGeom prst="rect">
            <a:avLst/>
          </a:prstGeom>
          <a:noFill/>
        </p:spPr>
        <p:txBody>
          <a:bodyPr wrap="square" lIns="0" tIns="0" rIns="0" bIns="0" rtlCol="0" anchor="ctr">
            <a:spAutoFit/>
          </a:bodyPr>
          <a:lstStyle/>
          <a:p>
            <a:pPr defTabSz="685800"/>
            <a:r>
              <a:rPr lang="en-US" sz="1050" dirty="0">
                <a:solidFill>
                  <a:srgbClr val="333333"/>
                </a:solidFill>
                <a:latin typeface="Arial Black" panose="020B0A04020102020204" pitchFamily="34" charset="0"/>
              </a:rPr>
              <a:t>Scores</a:t>
            </a:r>
            <a:endParaRPr lang="en-US" sz="1125" dirty="0">
              <a:solidFill>
                <a:srgbClr val="333333"/>
              </a:solidFill>
              <a:latin typeface="Arial Black" panose="020B0A04020102020204" pitchFamily="34" charset="0"/>
            </a:endParaRPr>
          </a:p>
          <a:p>
            <a:pPr defTabSz="685800"/>
            <a:endParaRPr lang="en-US" sz="1125" dirty="0">
              <a:solidFill>
                <a:srgbClr val="333333"/>
              </a:solidFill>
              <a:cs typeface="Arial" panose="020B0604020202020204" pitchFamily="34" charset="0"/>
            </a:endParaRPr>
          </a:p>
          <a:p>
            <a:pPr defTabSz="685800"/>
            <a:r>
              <a:rPr lang="en-US" sz="900" spc="-8" dirty="0">
                <a:solidFill>
                  <a:srgbClr val="333333"/>
                </a:solidFill>
                <a:cs typeface="Arial" panose="020B0604020202020204" pitchFamily="34" charset="0"/>
              </a:rPr>
              <a:t>Composite scores and subject test scores tell you and your students which subjects need more focus before graduation</a:t>
            </a:r>
          </a:p>
        </p:txBody>
      </p:sp>
      <p:sp>
        <p:nvSpPr>
          <p:cNvPr id="32" name="Freeform 6"/>
          <p:cNvSpPr>
            <a:spLocks/>
          </p:cNvSpPr>
          <p:nvPr/>
        </p:nvSpPr>
        <p:spPr bwMode="auto">
          <a:xfrm flipH="1">
            <a:off x="397934" y="4244355"/>
            <a:ext cx="1382146" cy="96478"/>
          </a:xfrm>
          <a:custGeom>
            <a:avLst/>
            <a:gdLst>
              <a:gd name="T0" fmla="*/ 1554 w 1554"/>
              <a:gd name="T1" fmla="*/ 0 h 159"/>
              <a:gd name="T2" fmla="*/ 157 w 1554"/>
              <a:gd name="T3" fmla="*/ 0 h 159"/>
              <a:gd name="T4" fmla="*/ 0 w 1554"/>
              <a:gd name="T5" fmla="*/ 159 h 159"/>
              <a:gd name="connsiteX0" fmla="*/ 8283 w 8283"/>
              <a:gd name="connsiteY0" fmla="*/ 0 h 10000"/>
              <a:gd name="connsiteX1" fmla="*/ 1010 w 8283"/>
              <a:gd name="connsiteY1" fmla="*/ 0 h 10000"/>
              <a:gd name="connsiteX2" fmla="*/ 0 w 8283"/>
              <a:gd name="connsiteY2" fmla="*/ 10000 h 10000"/>
            </a:gdLst>
            <a:ahLst/>
            <a:cxnLst>
              <a:cxn ang="0">
                <a:pos x="connsiteX0" y="connsiteY0"/>
              </a:cxn>
              <a:cxn ang="0">
                <a:pos x="connsiteX1" y="connsiteY1"/>
              </a:cxn>
              <a:cxn ang="0">
                <a:pos x="connsiteX2" y="connsiteY2"/>
              </a:cxn>
            </a:cxnLst>
            <a:rect l="l" t="t" r="r" b="b"/>
            <a:pathLst>
              <a:path w="8283" h="10000">
                <a:moveTo>
                  <a:pt x="8283" y="0"/>
                </a:moveTo>
                <a:lnTo>
                  <a:pt x="1010" y="0"/>
                </a:lnTo>
                <a:cubicBezTo>
                  <a:pt x="673" y="3333"/>
                  <a:pt x="337" y="6667"/>
                  <a:pt x="0" y="10000"/>
                </a:cubicBezTo>
              </a:path>
            </a:pathLst>
          </a:custGeom>
          <a:noFill/>
          <a:ln w="6350" cap="flat">
            <a:solidFill>
              <a:srgbClr val="333333"/>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42E60"/>
              </a:solidFill>
              <a:latin typeface="Franklin Gothic Book"/>
            </a:endParaRPr>
          </a:p>
        </p:txBody>
      </p:sp>
      <p:sp>
        <p:nvSpPr>
          <p:cNvPr id="33" name="TextBox 32"/>
          <p:cNvSpPr txBox="1"/>
          <p:nvPr/>
        </p:nvSpPr>
        <p:spPr>
          <a:xfrm>
            <a:off x="393296" y="3980763"/>
            <a:ext cx="1313232" cy="1304203"/>
          </a:xfrm>
          <a:prstGeom prst="rect">
            <a:avLst/>
          </a:prstGeom>
          <a:noFill/>
        </p:spPr>
        <p:txBody>
          <a:bodyPr wrap="square" lIns="0" tIns="0" rIns="0" bIns="0" rtlCol="0" anchor="ctr">
            <a:spAutoFit/>
          </a:bodyPr>
          <a:lstStyle/>
          <a:p>
            <a:pPr defTabSz="685800"/>
            <a:r>
              <a:rPr lang="en-US" sz="1050" dirty="0">
                <a:solidFill>
                  <a:srgbClr val="333333"/>
                </a:solidFill>
                <a:latin typeface="Arial Black" panose="020B0A04020102020204" pitchFamily="34" charset="0"/>
              </a:rPr>
              <a:t>Readiness Range</a:t>
            </a:r>
          </a:p>
          <a:p>
            <a:pPr defTabSz="685800"/>
            <a:endParaRPr lang="en-US" sz="1125" dirty="0">
              <a:solidFill>
                <a:srgbClr val="333333"/>
              </a:solidFill>
              <a:cs typeface="Arial" panose="020B0604020202020204" pitchFamily="34" charset="0"/>
            </a:endParaRPr>
          </a:p>
          <a:p>
            <a:pPr defTabSz="685800"/>
            <a:r>
              <a:rPr lang="en-US" sz="900" spc="-8" dirty="0">
                <a:solidFill>
                  <a:srgbClr val="333333"/>
                </a:solidFill>
                <a:cs typeface="Arial" panose="020B0604020202020204" pitchFamily="34" charset="0"/>
              </a:rPr>
              <a:t>This indicates where students who met this benchmark would perform on the ACT test, giving students and educators a target to meet for college readiness </a:t>
            </a:r>
          </a:p>
        </p:txBody>
      </p:sp>
      <p:pic>
        <p:nvPicPr>
          <p:cNvPr id="14"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21507"/>
          <a:stretch/>
        </p:blipFill>
        <p:spPr>
          <a:xfrm>
            <a:off x="4180323" y="1965354"/>
            <a:ext cx="2303588" cy="2586286"/>
          </a:xfrm>
          <a:prstGeom prst="rect">
            <a:avLst/>
          </a:prstGeom>
          <a:ln>
            <a:solidFill>
              <a:srgbClr val="042E60"/>
            </a:solidFill>
          </a:ln>
        </p:spPr>
      </p:pic>
      <p:sp>
        <p:nvSpPr>
          <p:cNvPr id="15" name="Freeform 6"/>
          <p:cNvSpPr>
            <a:spLocks/>
          </p:cNvSpPr>
          <p:nvPr/>
        </p:nvSpPr>
        <p:spPr bwMode="auto">
          <a:xfrm flipH="1" flipV="1">
            <a:off x="4180323" y="4702105"/>
            <a:ext cx="1976292" cy="198770"/>
          </a:xfrm>
          <a:custGeom>
            <a:avLst/>
            <a:gdLst>
              <a:gd name="T0" fmla="*/ 1554 w 1554"/>
              <a:gd name="T1" fmla="*/ 0 h 159"/>
              <a:gd name="T2" fmla="*/ 157 w 1554"/>
              <a:gd name="T3" fmla="*/ 0 h 159"/>
              <a:gd name="T4" fmla="*/ 0 w 1554"/>
              <a:gd name="T5" fmla="*/ 159 h 159"/>
              <a:gd name="connsiteX0" fmla="*/ 8283 w 8283"/>
              <a:gd name="connsiteY0" fmla="*/ 0 h 10000"/>
              <a:gd name="connsiteX1" fmla="*/ 1010 w 8283"/>
              <a:gd name="connsiteY1" fmla="*/ 0 h 10000"/>
              <a:gd name="connsiteX2" fmla="*/ 0 w 8283"/>
              <a:gd name="connsiteY2" fmla="*/ 10000 h 10000"/>
            </a:gdLst>
            <a:ahLst/>
            <a:cxnLst>
              <a:cxn ang="0">
                <a:pos x="connsiteX0" y="connsiteY0"/>
              </a:cxn>
              <a:cxn ang="0">
                <a:pos x="connsiteX1" y="connsiteY1"/>
              </a:cxn>
              <a:cxn ang="0">
                <a:pos x="connsiteX2" y="connsiteY2"/>
              </a:cxn>
            </a:cxnLst>
            <a:rect l="l" t="t" r="r" b="b"/>
            <a:pathLst>
              <a:path w="8283" h="10000">
                <a:moveTo>
                  <a:pt x="8283" y="0"/>
                </a:moveTo>
                <a:lnTo>
                  <a:pt x="1010" y="0"/>
                </a:lnTo>
                <a:cubicBezTo>
                  <a:pt x="673" y="3333"/>
                  <a:pt x="337" y="6667"/>
                  <a:pt x="0" y="10000"/>
                </a:cubicBezTo>
              </a:path>
            </a:pathLst>
          </a:custGeom>
          <a:noFill/>
          <a:ln w="6350" cap="flat">
            <a:solidFill>
              <a:srgbClr val="333333"/>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42E60"/>
              </a:solidFill>
              <a:latin typeface="Franklin Gothic Book"/>
            </a:endParaRPr>
          </a:p>
        </p:txBody>
      </p:sp>
      <p:sp>
        <p:nvSpPr>
          <p:cNvPr id="16" name="TextBox 15"/>
          <p:cNvSpPr txBox="1"/>
          <p:nvPr/>
        </p:nvSpPr>
        <p:spPr>
          <a:xfrm>
            <a:off x="4180323" y="4638636"/>
            <a:ext cx="1678406" cy="750205"/>
          </a:xfrm>
          <a:prstGeom prst="rect">
            <a:avLst/>
          </a:prstGeom>
          <a:noFill/>
        </p:spPr>
        <p:txBody>
          <a:bodyPr wrap="square" lIns="0" tIns="0" rIns="0" bIns="0" rtlCol="0" anchor="ctr">
            <a:spAutoFit/>
          </a:bodyPr>
          <a:lstStyle/>
          <a:p>
            <a:pPr defTabSz="685800"/>
            <a:r>
              <a:rPr lang="en-US" sz="1050" dirty="0">
                <a:solidFill>
                  <a:srgbClr val="333333"/>
                </a:solidFill>
                <a:latin typeface="Arial Black" panose="020B0A04020102020204" pitchFamily="34" charset="0"/>
              </a:rPr>
              <a:t>Ranking Results</a:t>
            </a:r>
          </a:p>
          <a:p>
            <a:pPr defTabSz="685800"/>
            <a:endParaRPr lang="en-US" sz="1125" dirty="0">
              <a:solidFill>
                <a:srgbClr val="333333"/>
              </a:solidFill>
              <a:cs typeface="Arial" panose="020B0604020202020204" pitchFamily="34" charset="0"/>
            </a:endParaRPr>
          </a:p>
          <a:p>
            <a:pPr defTabSz="685800"/>
            <a:r>
              <a:rPr lang="en-US" sz="900" spc="-8" dirty="0">
                <a:solidFill>
                  <a:srgbClr val="333333"/>
                </a:solidFill>
                <a:cs typeface="Arial" panose="020B0604020202020204" pitchFamily="34" charset="0"/>
              </a:rPr>
              <a:t>Students can use these numbers to “size up” competition they’ll face in getting into college</a:t>
            </a:r>
          </a:p>
        </p:txBody>
      </p:sp>
    </p:spTree>
    <p:extLst>
      <p:ext uri="{BB962C8B-B14F-4D97-AF65-F5344CB8AC3E}">
        <p14:creationId xmlns:p14="http://schemas.microsoft.com/office/powerpoint/2010/main" val="842924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dirty="0"/>
          </a:p>
        </p:txBody>
      </p:sp>
      <p:sp>
        <p:nvSpPr>
          <p:cNvPr id="3" name="Title 2"/>
          <p:cNvSpPr>
            <a:spLocks noGrp="1"/>
          </p:cNvSpPr>
          <p:nvPr>
            <p:ph type="title"/>
          </p:nvPr>
        </p:nvSpPr>
        <p:spPr/>
        <p:txBody>
          <a:bodyPr>
            <a:normAutofit/>
          </a:bodyPr>
          <a:lstStyle/>
          <a:p>
            <a:r>
              <a:rPr lang="en-US" sz="2400" dirty="0"/>
              <a:t>The ACT Test High School Report Insights</a:t>
            </a:r>
          </a:p>
        </p:txBody>
      </p:sp>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19" y="1231423"/>
            <a:ext cx="2092853" cy="3294644"/>
          </a:xfrm>
          <a:prstGeom prst="rect">
            <a:avLst/>
          </a:prstGeom>
          <a:ln>
            <a:solidFill>
              <a:srgbClr val="042E60"/>
            </a:solidFill>
          </a:ln>
        </p:spPr>
      </p:pic>
      <p:sp>
        <p:nvSpPr>
          <p:cNvPr id="12" name="Freeform 11"/>
          <p:cNvSpPr>
            <a:spLocks/>
          </p:cNvSpPr>
          <p:nvPr/>
        </p:nvSpPr>
        <p:spPr bwMode="auto">
          <a:xfrm>
            <a:off x="3824313" y="1368582"/>
            <a:ext cx="2423807" cy="521374"/>
          </a:xfrm>
          <a:custGeom>
            <a:avLst/>
            <a:gdLst>
              <a:gd name="T0" fmla="*/ 1554 w 1554"/>
              <a:gd name="T1" fmla="*/ 0 h 159"/>
              <a:gd name="T2" fmla="*/ 157 w 1554"/>
              <a:gd name="T3" fmla="*/ 0 h 159"/>
              <a:gd name="T4" fmla="*/ 0 w 1554"/>
              <a:gd name="T5" fmla="*/ 159 h 159"/>
              <a:gd name="connsiteX0" fmla="*/ 8283 w 8283"/>
              <a:gd name="connsiteY0" fmla="*/ 0 h 10000"/>
              <a:gd name="connsiteX1" fmla="*/ 1010 w 8283"/>
              <a:gd name="connsiteY1" fmla="*/ 0 h 10000"/>
              <a:gd name="connsiteX2" fmla="*/ 0 w 8283"/>
              <a:gd name="connsiteY2" fmla="*/ 10000 h 10000"/>
            </a:gdLst>
            <a:ahLst/>
            <a:cxnLst>
              <a:cxn ang="0">
                <a:pos x="connsiteX0" y="connsiteY0"/>
              </a:cxn>
              <a:cxn ang="0">
                <a:pos x="connsiteX1" y="connsiteY1"/>
              </a:cxn>
              <a:cxn ang="0">
                <a:pos x="connsiteX2" y="connsiteY2"/>
              </a:cxn>
            </a:cxnLst>
            <a:rect l="l" t="t" r="r" b="b"/>
            <a:pathLst>
              <a:path w="8283" h="10000">
                <a:moveTo>
                  <a:pt x="8283" y="0"/>
                </a:moveTo>
                <a:lnTo>
                  <a:pt x="1010" y="0"/>
                </a:lnTo>
                <a:cubicBezTo>
                  <a:pt x="673" y="3333"/>
                  <a:pt x="337" y="6667"/>
                  <a:pt x="0" y="10000"/>
                </a:cubicBezTo>
              </a:path>
            </a:pathLst>
          </a:custGeom>
          <a:noFill/>
          <a:ln w="6350" cap="flat">
            <a:solidFill>
              <a:srgbClr val="333333"/>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42E60"/>
              </a:solidFill>
              <a:latin typeface="Franklin Gothic Book"/>
            </a:endParaRPr>
          </a:p>
        </p:txBody>
      </p:sp>
      <p:sp>
        <p:nvSpPr>
          <p:cNvPr id="13" name="TextBox 12"/>
          <p:cNvSpPr txBox="1"/>
          <p:nvPr/>
        </p:nvSpPr>
        <p:spPr>
          <a:xfrm>
            <a:off x="483020" y="4674768"/>
            <a:ext cx="2167251" cy="773289"/>
          </a:xfrm>
          <a:prstGeom prst="rect">
            <a:avLst/>
          </a:prstGeom>
          <a:noFill/>
        </p:spPr>
        <p:txBody>
          <a:bodyPr wrap="square" lIns="0" tIns="0" rIns="0" bIns="0" rtlCol="0" anchor="ctr">
            <a:spAutoFit/>
          </a:bodyPr>
          <a:lstStyle/>
          <a:p>
            <a:pPr defTabSz="685800"/>
            <a:r>
              <a:rPr lang="en-US" sz="1050" dirty="0">
                <a:solidFill>
                  <a:srgbClr val="333333"/>
                </a:solidFill>
                <a:latin typeface="Arial Black" panose="020B0A04020102020204" pitchFamily="34" charset="0"/>
              </a:rPr>
              <a:t>Educational and Occupational Plans</a:t>
            </a:r>
          </a:p>
          <a:p>
            <a:pPr defTabSz="685800"/>
            <a:endParaRPr lang="en-US" sz="1125" dirty="0">
              <a:solidFill>
                <a:srgbClr val="333333"/>
              </a:solidFill>
              <a:cs typeface="Arial" panose="020B0604020202020204" pitchFamily="34" charset="0"/>
            </a:endParaRPr>
          </a:p>
          <a:p>
            <a:pPr defTabSz="685800"/>
            <a:r>
              <a:rPr lang="en-US" sz="900" spc="-8" dirty="0">
                <a:solidFill>
                  <a:srgbClr val="333333"/>
                </a:solidFill>
                <a:cs typeface="Arial" panose="020B0604020202020204" pitchFamily="34" charset="0"/>
              </a:rPr>
              <a:t>This helps your students compare their interests to majors and career areas</a:t>
            </a:r>
          </a:p>
        </p:txBody>
      </p:sp>
      <p:pic>
        <p:nvPicPr>
          <p:cNvPr id="1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10059"/>
          <a:stretch/>
        </p:blipFill>
        <p:spPr>
          <a:xfrm>
            <a:off x="2868056" y="2222662"/>
            <a:ext cx="3380064" cy="3205163"/>
          </a:xfrm>
          <a:prstGeom prst="rect">
            <a:avLst/>
          </a:prstGeom>
          <a:ln>
            <a:solidFill>
              <a:srgbClr val="042E60"/>
            </a:solidFill>
          </a:ln>
        </p:spPr>
      </p:pic>
      <p:sp>
        <p:nvSpPr>
          <p:cNvPr id="15" name="Freeform 6"/>
          <p:cNvSpPr>
            <a:spLocks/>
          </p:cNvSpPr>
          <p:nvPr/>
        </p:nvSpPr>
        <p:spPr bwMode="auto">
          <a:xfrm flipH="1" flipV="1">
            <a:off x="483019" y="4672939"/>
            <a:ext cx="1856321" cy="388473"/>
          </a:xfrm>
          <a:custGeom>
            <a:avLst/>
            <a:gdLst>
              <a:gd name="T0" fmla="*/ 1554 w 1554"/>
              <a:gd name="T1" fmla="*/ 0 h 159"/>
              <a:gd name="T2" fmla="*/ 157 w 1554"/>
              <a:gd name="T3" fmla="*/ 0 h 159"/>
              <a:gd name="T4" fmla="*/ 0 w 1554"/>
              <a:gd name="T5" fmla="*/ 159 h 159"/>
              <a:gd name="connsiteX0" fmla="*/ 8283 w 8283"/>
              <a:gd name="connsiteY0" fmla="*/ 0 h 10000"/>
              <a:gd name="connsiteX1" fmla="*/ 1010 w 8283"/>
              <a:gd name="connsiteY1" fmla="*/ 0 h 10000"/>
              <a:gd name="connsiteX2" fmla="*/ 0 w 8283"/>
              <a:gd name="connsiteY2" fmla="*/ 10000 h 10000"/>
            </a:gdLst>
            <a:ahLst/>
            <a:cxnLst>
              <a:cxn ang="0">
                <a:pos x="connsiteX0" y="connsiteY0"/>
              </a:cxn>
              <a:cxn ang="0">
                <a:pos x="connsiteX1" y="connsiteY1"/>
              </a:cxn>
              <a:cxn ang="0">
                <a:pos x="connsiteX2" y="connsiteY2"/>
              </a:cxn>
            </a:cxnLst>
            <a:rect l="l" t="t" r="r" b="b"/>
            <a:pathLst>
              <a:path w="8283" h="10000">
                <a:moveTo>
                  <a:pt x="8283" y="0"/>
                </a:moveTo>
                <a:lnTo>
                  <a:pt x="1010" y="0"/>
                </a:lnTo>
                <a:cubicBezTo>
                  <a:pt x="673" y="3333"/>
                  <a:pt x="337" y="6667"/>
                  <a:pt x="0" y="10000"/>
                </a:cubicBezTo>
              </a:path>
            </a:pathLst>
          </a:custGeom>
          <a:noFill/>
          <a:ln w="6350" cap="flat">
            <a:solidFill>
              <a:srgbClr val="333333"/>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42E60"/>
              </a:solidFill>
              <a:latin typeface="Franklin Gothic Book"/>
            </a:endParaRPr>
          </a:p>
        </p:txBody>
      </p:sp>
      <p:sp>
        <p:nvSpPr>
          <p:cNvPr id="16" name="TextBox 15"/>
          <p:cNvSpPr txBox="1"/>
          <p:nvPr/>
        </p:nvSpPr>
        <p:spPr>
          <a:xfrm>
            <a:off x="4020811" y="1147821"/>
            <a:ext cx="2227310" cy="854080"/>
          </a:xfrm>
          <a:prstGeom prst="rect">
            <a:avLst/>
          </a:prstGeom>
          <a:noFill/>
        </p:spPr>
        <p:txBody>
          <a:bodyPr wrap="square" lIns="0" tIns="0" rIns="0" bIns="0" rtlCol="0" anchor="ctr">
            <a:spAutoFit/>
          </a:bodyPr>
          <a:lstStyle/>
          <a:p>
            <a:pPr algn="r" defTabSz="685800"/>
            <a:r>
              <a:rPr lang="en-US" sz="1050" dirty="0">
                <a:solidFill>
                  <a:srgbClr val="333333"/>
                </a:solidFill>
                <a:latin typeface="Arial Black" panose="020B0A04020102020204" pitchFamily="34" charset="0"/>
              </a:rPr>
              <a:t>College Fit</a:t>
            </a:r>
          </a:p>
          <a:p>
            <a:pPr defTabSz="685800"/>
            <a:endParaRPr lang="en-US" sz="900" dirty="0">
              <a:solidFill>
                <a:srgbClr val="333333"/>
              </a:solidFill>
              <a:cs typeface="Arial" panose="020B0604020202020204" pitchFamily="34" charset="0"/>
            </a:endParaRPr>
          </a:p>
          <a:p>
            <a:pPr algn="r" defTabSz="685800"/>
            <a:r>
              <a:rPr lang="en-US" sz="900" spc="-8" dirty="0">
                <a:solidFill>
                  <a:srgbClr val="333333"/>
                </a:solidFill>
                <a:cs typeface="Arial" panose="020B0604020202020204" pitchFamily="34" charset="0"/>
              </a:rPr>
              <a:t>Talk to your students about how each college sees their scores, how it meets their expectations, and what their scores say about how they’ll perform at the college</a:t>
            </a:r>
          </a:p>
        </p:txBody>
      </p:sp>
    </p:spTree>
    <p:extLst>
      <p:ext uri="{BB962C8B-B14F-4D97-AF65-F5344CB8AC3E}">
        <p14:creationId xmlns:p14="http://schemas.microsoft.com/office/powerpoint/2010/main" val="1846760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925" y="1123837"/>
            <a:ext cx="2124074" cy="4601183"/>
          </a:xfrm>
        </p:spPr>
        <p:txBody>
          <a:bodyPr/>
          <a:lstStyle/>
          <a:p>
            <a:r>
              <a:rPr lang="en-US" dirty="0" smtClean="0"/>
              <a:t>High School Report</a:t>
            </a:r>
            <a:endParaRPr lang="en-US" dirty="0"/>
          </a:p>
        </p:txBody>
      </p:sp>
      <p:sp>
        <p:nvSpPr>
          <p:cNvPr id="3" name="Content Placeholder 2"/>
          <p:cNvSpPr>
            <a:spLocks noGrp="1"/>
          </p:cNvSpPr>
          <p:nvPr>
            <p:ph idx="1"/>
          </p:nvPr>
        </p:nvSpPr>
        <p:spPr>
          <a:xfrm>
            <a:off x="1344980" y="864108"/>
            <a:ext cx="5486400" cy="5120640"/>
          </a:xfrm>
        </p:spPr>
        <p:txBody>
          <a:bodyPr/>
          <a:lstStyle/>
          <a:p>
            <a:endParaRPr lang="en-US"/>
          </a:p>
        </p:txBody>
      </p:sp>
      <p:pic>
        <p:nvPicPr>
          <p:cNvPr id="4" name="Picture 3"/>
          <p:cNvPicPr>
            <a:picLocks noChangeAspect="1"/>
          </p:cNvPicPr>
          <p:nvPr/>
        </p:nvPicPr>
        <p:blipFill>
          <a:blip r:embed="rId2"/>
          <a:stretch>
            <a:fillRect/>
          </a:stretch>
        </p:blipFill>
        <p:spPr>
          <a:xfrm>
            <a:off x="1" y="0"/>
            <a:ext cx="7105649" cy="6858000"/>
          </a:xfrm>
          <a:prstGeom prst="rect">
            <a:avLst/>
          </a:prstGeom>
        </p:spPr>
      </p:pic>
    </p:spTree>
    <p:extLst>
      <p:ext uri="{BB962C8B-B14F-4D97-AF65-F5344CB8AC3E}">
        <p14:creationId xmlns:p14="http://schemas.microsoft.com/office/powerpoint/2010/main" val="50853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2527" y="437930"/>
            <a:ext cx="7898612" cy="807720"/>
          </a:xfrm>
        </p:spPr>
        <p:txBody>
          <a:bodyPr>
            <a:normAutofit/>
          </a:bodyPr>
          <a:lstStyle/>
          <a:p>
            <a:pPr algn="ctr"/>
            <a:r>
              <a:rPr lang="en-US" sz="3200" b="1" dirty="0" smtClean="0">
                <a:solidFill>
                  <a:schemeClr val="bg2"/>
                </a:solidFill>
              </a:rPr>
              <a:t>PRESENTERS</a:t>
            </a:r>
            <a:endParaRPr lang="en-US" sz="3200" b="1" dirty="0">
              <a:solidFill>
                <a:schemeClr val="bg2"/>
              </a:solidFill>
            </a:endParaRPr>
          </a:p>
        </p:txBody>
      </p:sp>
      <p:sp>
        <p:nvSpPr>
          <p:cNvPr id="3" name="Content Placeholder 2"/>
          <p:cNvSpPr>
            <a:spLocks noGrp="1"/>
          </p:cNvSpPr>
          <p:nvPr>
            <p:ph sz="half" idx="2"/>
          </p:nvPr>
        </p:nvSpPr>
        <p:spPr>
          <a:xfrm>
            <a:off x="247650" y="1749139"/>
            <a:ext cx="8667749" cy="4470685"/>
          </a:xfrm>
        </p:spPr>
        <p:txBody>
          <a:bodyPr/>
          <a:lstStyle/>
          <a:p>
            <a:r>
              <a:rPr lang="en-US" sz="2400" dirty="0" smtClean="0">
                <a:solidFill>
                  <a:schemeClr val="tx2">
                    <a:lumMod val="90000"/>
                    <a:lumOff val="10000"/>
                  </a:schemeClr>
                </a:solidFill>
                <a:latin typeface="+mn-lt"/>
              </a:rPr>
              <a:t>Stephen Allen, Ph.D.</a:t>
            </a:r>
          </a:p>
          <a:p>
            <a:r>
              <a:rPr lang="en-US" sz="2400" dirty="0" smtClean="0">
                <a:solidFill>
                  <a:schemeClr val="tx2">
                    <a:lumMod val="90000"/>
                    <a:lumOff val="10000"/>
                  </a:schemeClr>
                </a:solidFill>
                <a:latin typeface="+mn-lt"/>
              </a:rPr>
              <a:t>President, Iron County School Board</a:t>
            </a:r>
          </a:p>
          <a:p>
            <a:r>
              <a:rPr lang="en-US" sz="2400" dirty="0" smtClean="0">
                <a:solidFill>
                  <a:schemeClr val="tx2">
                    <a:lumMod val="90000"/>
                    <a:lumOff val="10000"/>
                  </a:schemeClr>
                </a:solidFill>
                <a:latin typeface="+mn-lt"/>
              </a:rPr>
              <a:t>Associate Provost for International Affairs, Southern  Utah University</a:t>
            </a:r>
          </a:p>
          <a:p>
            <a:r>
              <a:rPr lang="en-US" sz="2800" dirty="0" smtClean="0">
                <a:solidFill>
                  <a:schemeClr val="tx2">
                    <a:lumMod val="90000"/>
                    <a:lumOff val="10000"/>
                  </a:schemeClr>
                </a:solidFill>
                <a:latin typeface="+mn-lt"/>
                <a:hlinkClick r:id="rId2"/>
              </a:rPr>
              <a:t>allens@suu.edu</a:t>
            </a:r>
            <a:endParaRPr lang="en-US" sz="2800" dirty="0" smtClean="0">
              <a:solidFill>
                <a:schemeClr val="tx2">
                  <a:lumMod val="90000"/>
                  <a:lumOff val="10000"/>
                </a:schemeClr>
              </a:solidFill>
              <a:latin typeface="+mn-lt"/>
            </a:endParaRPr>
          </a:p>
          <a:p>
            <a:endParaRPr lang="en-US" sz="2800" dirty="0">
              <a:solidFill>
                <a:schemeClr val="tx2">
                  <a:lumMod val="90000"/>
                  <a:lumOff val="10000"/>
                </a:schemeClr>
              </a:solidFill>
              <a:latin typeface="+mn-lt"/>
            </a:endParaRPr>
          </a:p>
          <a:p>
            <a:r>
              <a:rPr lang="en-US" sz="2800" dirty="0" smtClean="0">
                <a:solidFill>
                  <a:schemeClr val="tx2">
                    <a:lumMod val="90000"/>
                    <a:lumOff val="10000"/>
                  </a:schemeClr>
                </a:solidFill>
                <a:latin typeface="+mn-lt"/>
              </a:rPr>
              <a:t>Stephanie Lewis (on behalf of Sue Wheeler)</a:t>
            </a:r>
          </a:p>
          <a:p>
            <a:r>
              <a:rPr lang="en-US" sz="2800" dirty="0" smtClean="0">
                <a:solidFill>
                  <a:schemeClr val="tx2">
                    <a:lumMod val="90000"/>
                    <a:lumOff val="10000"/>
                  </a:schemeClr>
                </a:solidFill>
                <a:latin typeface="+mn-lt"/>
              </a:rPr>
              <a:t>Senior State Lead – Client Relations, ACT, Inc.</a:t>
            </a:r>
          </a:p>
          <a:p>
            <a:endParaRPr lang="en-US" sz="2800" dirty="0" smtClean="0">
              <a:solidFill>
                <a:schemeClr val="tx2">
                  <a:lumMod val="90000"/>
                  <a:lumOff val="10000"/>
                </a:schemeClr>
              </a:solidFill>
              <a:latin typeface="+mn-lt"/>
            </a:endParaRPr>
          </a:p>
          <a:p>
            <a:r>
              <a:rPr lang="en-US" sz="2800" dirty="0" smtClean="0">
                <a:solidFill>
                  <a:schemeClr val="tx2">
                    <a:lumMod val="90000"/>
                    <a:lumOff val="10000"/>
                  </a:schemeClr>
                </a:solidFill>
                <a:latin typeface="+mn-lt"/>
              </a:rPr>
              <a:t>Sue Wheeler: 847-736-1992/ </a:t>
            </a:r>
            <a:r>
              <a:rPr lang="en-US" sz="2800" dirty="0" smtClean="0">
                <a:solidFill>
                  <a:schemeClr val="tx2">
                    <a:lumMod val="90000"/>
                    <a:lumOff val="10000"/>
                  </a:schemeClr>
                </a:solidFill>
                <a:latin typeface="+mn-lt"/>
                <a:hlinkClick r:id="rId3"/>
              </a:rPr>
              <a:t>sue.wheeler@act.org</a:t>
            </a:r>
            <a:endParaRPr lang="en-US" sz="2800" dirty="0" smtClean="0">
              <a:solidFill>
                <a:schemeClr val="tx2">
                  <a:lumMod val="90000"/>
                  <a:lumOff val="10000"/>
                </a:schemeClr>
              </a:solidFill>
              <a:latin typeface="+mn-lt"/>
            </a:endParaRPr>
          </a:p>
          <a:p>
            <a:endParaRPr lang="en-US" sz="2800" dirty="0" smtClean="0">
              <a:solidFill>
                <a:schemeClr val="tx2">
                  <a:lumMod val="90000"/>
                  <a:lumOff val="10000"/>
                </a:schemeClr>
              </a:solidFill>
              <a:latin typeface="+mn-lt"/>
            </a:endParaRPr>
          </a:p>
        </p:txBody>
      </p:sp>
    </p:spTree>
    <p:extLst>
      <p:ext uri="{BB962C8B-B14F-4D97-AF65-F5344CB8AC3E}">
        <p14:creationId xmlns:p14="http://schemas.microsoft.com/office/powerpoint/2010/main" val="192339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924" y="1123837"/>
            <a:ext cx="2124075" cy="4601183"/>
          </a:xfrm>
        </p:spPr>
        <p:txBody>
          <a:bodyPr/>
          <a:lstStyle/>
          <a:p>
            <a:r>
              <a:rPr lang="en-US" dirty="0" smtClean="0"/>
              <a:t>High School Report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525" y="1"/>
            <a:ext cx="7105650" cy="6858000"/>
          </a:xfrm>
          <a:prstGeom prst="rect">
            <a:avLst/>
          </a:prstGeom>
        </p:spPr>
      </p:pic>
    </p:spTree>
    <p:extLst>
      <p:ext uri="{BB962C8B-B14F-4D97-AF65-F5344CB8AC3E}">
        <p14:creationId xmlns:p14="http://schemas.microsoft.com/office/powerpoint/2010/main" val="1893961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1123837"/>
            <a:ext cx="2303025" cy="4601183"/>
          </a:xfrm>
        </p:spPr>
        <p:txBody>
          <a:bodyPr/>
          <a:lstStyle/>
          <a:p>
            <a:r>
              <a:rPr lang="en-US" dirty="0" smtClean="0"/>
              <a:t/>
            </a:r>
            <a:br>
              <a:rPr lang="en-US" dirty="0" smtClean="0"/>
            </a:br>
            <a:r>
              <a:rPr lang="en-US" dirty="0"/>
              <a:t/>
            </a:r>
            <a:br>
              <a:rPr lang="en-US" dirty="0"/>
            </a:br>
            <a:r>
              <a:rPr lang="en-US" dirty="0" smtClean="0"/>
              <a:t>College Report</a:t>
            </a:r>
            <a:endParaRPr lang="en-US" dirty="0"/>
          </a:p>
        </p:txBody>
      </p:sp>
      <p:pic>
        <p:nvPicPr>
          <p:cNvPr id="4" name="Content Placeholder 3"/>
          <p:cNvPicPr>
            <a:picLocks noGrp="1" noChangeAspect="1"/>
          </p:cNvPicPr>
          <p:nvPr>
            <p:ph idx="1"/>
          </p:nvPr>
        </p:nvPicPr>
        <p:blipFill>
          <a:blip r:embed="rId2"/>
          <a:stretch>
            <a:fillRect/>
          </a:stretch>
        </p:blipFill>
        <p:spPr>
          <a:xfrm>
            <a:off x="0" y="85725"/>
            <a:ext cx="6934200" cy="6705600"/>
          </a:xfrm>
          <a:prstGeom prst="rect">
            <a:avLst/>
          </a:prstGeom>
        </p:spPr>
      </p:pic>
    </p:spTree>
    <p:extLst>
      <p:ext uri="{BB962C8B-B14F-4D97-AF65-F5344CB8AC3E}">
        <p14:creationId xmlns:p14="http://schemas.microsoft.com/office/powerpoint/2010/main" val="3956544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1123837"/>
            <a:ext cx="2303025" cy="4601183"/>
          </a:xfrm>
        </p:spPr>
        <p:txBody>
          <a:bodyPr/>
          <a:lstStyle/>
          <a:p>
            <a:r>
              <a:rPr lang="en-US" dirty="0" smtClean="0"/>
              <a:t/>
            </a:r>
            <a:br>
              <a:rPr lang="en-US" dirty="0" smtClean="0"/>
            </a:br>
            <a:r>
              <a:rPr lang="en-US" dirty="0"/>
              <a:t/>
            </a:r>
            <a:br>
              <a:rPr lang="en-US" dirty="0"/>
            </a:br>
            <a:r>
              <a:rPr lang="en-US" dirty="0" smtClean="0"/>
              <a:t>College Report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6915150" cy="6858000"/>
          </a:xfrm>
          <a:prstGeom prst="rect">
            <a:avLst/>
          </a:prstGeom>
        </p:spPr>
      </p:pic>
    </p:spTree>
    <p:extLst>
      <p:ext uri="{BB962C8B-B14F-4D97-AF65-F5344CB8AC3E}">
        <p14:creationId xmlns:p14="http://schemas.microsoft.com/office/powerpoint/2010/main" val="759031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4" name="Content Placeholder 3"/>
          <p:cNvPicPr>
            <a:picLocks noGrp="1" noChangeAspect="1"/>
          </p:cNvPicPr>
          <p:nvPr>
            <p:ph sz="half" idx="2"/>
          </p:nvPr>
        </p:nvPicPr>
        <p:blipFill>
          <a:blip r:embed="rId2"/>
          <a:stretch>
            <a:fillRect/>
          </a:stretch>
        </p:blipFill>
        <p:spPr>
          <a:xfrm>
            <a:off x="457200" y="469557"/>
            <a:ext cx="8229600" cy="6190735"/>
          </a:xfrm>
          <a:prstGeom prst="rect">
            <a:avLst/>
          </a:prstGeom>
        </p:spPr>
      </p:pic>
    </p:spTree>
    <p:extLst>
      <p:ext uri="{BB962C8B-B14F-4D97-AF65-F5344CB8AC3E}">
        <p14:creationId xmlns:p14="http://schemas.microsoft.com/office/powerpoint/2010/main" val="3143005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4" name="Content Placeholder 3"/>
          <p:cNvPicPr>
            <a:picLocks noGrp="1" noChangeAspect="1"/>
          </p:cNvPicPr>
          <p:nvPr>
            <p:ph sz="half" idx="2"/>
          </p:nvPr>
        </p:nvPicPr>
        <p:blipFill>
          <a:blip r:embed="rId2"/>
          <a:stretch>
            <a:fillRect/>
          </a:stretch>
        </p:blipFill>
        <p:spPr>
          <a:xfrm>
            <a:off x="457200" y="580768"/>
            <a:ext cx="8229600" cy="6079524"/>
          </a:xfrm>
          <a:prstGeom prst="rect">
            <a:avLst/>
          </a:prstGeom>
        </p:spPr>
      </p:pic>
    </p:spTree>
    <p:extLst>
      <p:ext uri="{BB962C8B-B14F-4D97-AF65-F5344CB8AC3E}">
        <p14:creationId xmlns:p14="http://schemas.microsoft.com/office/powerpoint/2010/main" val="1962262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4" name="Content Placeholder 3"/>
          <p:cNvPicPr>
            <a:picLocks noGrp="1" noChangeAspect="1"/>
          </p:cNvPicPr>
          <p:nvPr>
            <p:ph sz="half" idx="2"/>
          </p:nvPr>
        </p:nvPicPr>
        <p:blipFill>
          <a:blip r:embed="rId2"/>
          <a:stretch>
            <a:fillRect/>
          </a:stretch>
        </p:blipFill>
        <p:spPr>
          <a:xfrm>
            <a:off x="457200" y="457199"/>
            <a:ext cx="8229600" cy="6289590"/>
          </a:xfrm>
          <a:prstGeom prst="rect">
            <a:avLst/>
          </a:prstGeom>
        </p:spPr>
      </p:pic>
    </p:spTree>
    <p:extLst>
      <p:ext uri="{BB962C8B-B14F-4D97-AF65-F5344CB8AC3E}">
        <p14:creationId xmlns:p14="http://schemas.microsoft.com/office/powerpoint/2010/main" val="6329232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9144000" cy="6858001"/>
          </a:xfrm>
          <a:prstGeom prst="rect">
            <a:avLst/>
          </a:prstGeom>
        </p:spPr>
      </p:pic>
      <p:sp>
        <p:nvSpPr>
          <p:cNvPr id="4" name="Rectangle 3"/>
          <p:cNvSpPr/>
          <p:nvPr/>
        </p:nvSpPr>
        <p:spPr>
          <a:xfrm>
            <a:off x="190500" y="3248025"/>
            <a:ext cx="1828800" cy="190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flipV="1">
            <a:off x="6581775" y="3486149"/>
            <a:ext cx="438150" cy="152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53200" y="3829050"/>
            <a:ext cx="158115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644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4" name="Content Placeholder 3"/>
          <p:cNvPicPr>
            <a:picLocks noGrp="1" noChangeAspect="1"/>
          </p:cNvPicPr>
          <p:nvPr>
            <p:ph sz="half" idx="2"/>
          </p:nvPr>
        </p:nvPicPr>
        <p:blipFill>
          <a:blip r:embed="rId2"/>
          <a:stretch>
            <a:fillRect/>
          </a:stretch>
        </p:blipFill>
        <p:spPr>
          <a:xfrm>
            <a:off x="148281" y="568411"/>
            <a:ext cx="8872151" cy="6017740"/>
          </a:xfrm>
          <a:prstGeom prst="rect">
            <a:avLst/>
          </a:prstGeom>
        </p:spPr>
      </p:pic>
    </p:spTree>
    <p:extLst>
      <p:ext uri="{BB962C8B-B14F-4D97-AF65-F5344CB8AC3E}">
        <p14:creationId xmlns:p14="http://schemas.microsoft.com/office/powerpoint/2010/main" val="2088243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4" name="Content Placeholder 3"/>
          <p:cNvPicPr>
            <a:picLocks noGrp="1" noChangeAspect="1"/>
          </p:cNvPicPr>
          <p:nvPr>
            <p:ph sz="half" idx="2"/>
          </p:nvPr>
        </p:nvPicPr>
        <p:blipFill>
          <a:blip r:embed="rId2"/>
          <a:stretch>
            <a:fillRect/>
          </a:stretch>
        </p:blipFill>
        <p:spPr>
          <a:xfrm>
            <a:off x="457200" y="457199"/>
            <a:ext cx="8229600" cy="6116595"/>
          </a:xfrm>
          <a:prstGeom prst="rect">
            <a:avLst/>
          </a:prstGeom>
        </p:spPr>
      </p:pic>
    </p:spTree>
    <p:extLst>
      <p:ext uri="{BB962C8B-B14F-4D97-AF65-F5344CB8AC3E}">
        <p14:creationId xmlns:p14="http://schemas.microsoft.com/office/powerpoint/2010/main" val="2330378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5" name="Content Placeholder 4"/>
          <p:cNvPicPr>
            <a:picLocks noGrp="1" noChangeAspect="1"/>
          </p:cNvPicPr>
          <p:nvPr>
            <p:ph sz="half" idx="2"/>
          </p:nvPr>
        </p:nvPicPr>
        <p:blipFill>
          <a:blip r:embed="rId2"/>
          <a:stretch>
            <a:fillRect/>
          </a:stretch>
        </p:blipFill>
        <p:spPr>
          <a:xfrm>
            <a:off x="0" y="76200"/>
            <a:ext cx="9144000" cy="6781800"/>
          </a:xfrm>
          <a:prstGeom prst="rect">
            <a:avLst/>
          </a:prstGeom>
        </p:spPr>
      </p:pic>
      <p:sp>
        <p:nvSpPr>
          <p:cNvPr id="3" name="Rectangle 2"/>
          <p:cNvSpPr/>
          <p:nvPr/>
        </p:nvSpPr>
        <p:spPr>
          <a:xfrm>
            <a:off x="7528727" y="570976"/>
            <a:ext cx="1386673" cy="3114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710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12527" y="1028700"/>
            <a:ext cx="7898612" cy="5000975"/>
          </a:xfrm>
        </p:spPr>
        <p:txBody>
          <a:bodyPr/>
          <a:lstStyle/>
          <a:p>
            <a:pPr marL="342900" indent="-342900">
              <a:buFont typeface="Arial" panose="020B0604020202020204" pitchFamily="34" charset="0"/>
              <a:buChar char="•"/>
            </a:pPr>
            <a:r>
              <a:rPr lang="en-US" sz="2800" dirty="0" smtClean="0">
                <a:latin typeface="+mn-lt"/>
              </a:rPr>
              <a:t>What do students’ test scores really mean? And, how do we know if students are meeting educational standards?</a:t>
            </a:r>
          </a:p>
          <a:p>
            <a:pPr marL="342900" indent="-342900">
              <a:buFont typeface="Arial" panose="020B0604020202020204" pitchFamily="34" charset="0"/>
              <a:buChar char="•"/>
            </a:pPr>
            <a:r>
              <a:rPr lang="en-US" sz="2800" dirty="0" smtClean="0">
                <a:latin typeface="+mn-lt"/>
              </a:rPr>
              <a:t>Do students’ interests line up with their academic and social/emotional skills?</a:t>
            </a:r>
          </a:p>
          <a:p>
            <a:pPr marL="342900" indent="-342900">
              <a:buFont typeface="Arial" panose="020B0604020202020204" pitchFamily="34" charset="0"/>
              <a:buChar char="•"/>
            </a:pPr>
            <a:r>
              <a:rPr lang="en-US" sz="2800" dirty="0" smtClean="0">
                <a:latin typeface="+mn-lt"/>
              </a:rPr>
              <a:t>How do we know if students are ready for college and career?</a:t>
            </a:r>
          </a:p>
          <a:p>
            <a:pPr marL="342900" indent="-342900">
              <a:buFont typeface="Arial" panose="020B0604020202020204" pitchFamily="34" charset="0"/>
              <a:buChar char="•"/>
            </a:pPr>
            <a:r>
              <a:rPr lang="en-US" sz="2800" dirty="0" smtClean="0">
                <a:latin typeface="+mn-lt"/>
              </a:rPr>
              <a:t>How do postsecondary institutions use ACT score results for recruitment, course placement and major/interest and career goals?</a:t>
            </a:r>
            <a:endParaRPr lang="en-US" sz="2800" dirty="0">
              <a:latin typeface="+mn-lt"/>
            </a:endParaRPr>
          </a:p>
        </p:txBody>
      </p:sp>
      <p:sp>
        <p:nvSpPr>
          <p:cNvPr id="4" name="TextBox 3"/>
          <p:cNvSpPr txBox="1"/>
          <p:nvPr/>
        </p:nvSpPr>
        <p:spPr>
          <a:xfrm>
            <a:off x="981075" y="180975"/>
            <a:ext cx="7277100" cy="584775"/>
          </a:xfrm>
          <a:prstGeom prst="rect">
            <a:avLst/>
          </a:prstGeom>
          <a:noFill/>
        </p:spPr>
        <p:txBody>
          <a:bodyPr wrap="square" rtlCol="0">
            <a:spAutoFit/>
          </a:bodyPr>
          <a:lstStyle/>
          <a:p>
            <a:pPr algn="ctr"/>
            <a:r>
              <a:rPr lang="en-US" sz="3200" b="1" dirty="0">
                <a:solidFill>
                  <a:schemeClr val="bg2"/>
                </a:solidFill>
              </a:rPr>
              <a:t>Today’s Purpose</a:t>
            </a:r>
            <a:endParaRPr lang="en-US" sz="3200" dirty="0"/>
          </a:p>
        </p:txBody>
      </p:sp>
    </p:spTree>
    <p:extLst>
      <p:ext uri="{BB962C8B-B14F-4D97-AF65-F5344CB8AC3E}">
        <p14:creationId xmlns:p14="http://schemas.microsoft.com/office/powerpoint/2010/main" val="349442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Rectangle 2"/>
          <p:cNvSpPr/>
          <p:nvPr/>
        </p:nvSpPr>
        <p:spPr>
          <a:xfrm>
            <a:off x="-2259937" y="737299"/>
            <a:ext cx="1487156" cy="311498"/>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9729527" y="887291"/>
            <a:ext cx="1436914" cy="432079"/>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2"/>
          </p:nvPr>
        </p:nvPicPr>
        <p:blipFill>
          <a:blip r:embed="rId2"/>
          <a:stretch>
            <a:fillRect/>
          </a:stretch>
        </p:blipFill>
        <p:spPr>
          <a:xfrm>
            <a:off x="0" y="95250"/>
            <a:ext cx="9144000" cy="6877050"/>
          </a:xfrm>
          <a:prstGeom prst="rect">
            <a:avLst/>
          </a:prstGeom>
        </p:spPr>
      </p:pic>
      <p:sp>
        <p:nvSpPr>
          <p:cNvPr id="9" name="Left Brace 8"/>
          <p:cNvSpPr/>
          <p:nvPr/>
        </p:nvSpPr>
        <p:spPr>
          <a:xfrm>
            <a:off x="-38100" y="1894352"/>
            <a:ext cx="224119" cy="1202391"/>
          </a:xfrm>
          <a:prstGeom prst="leftBrace">
            <a:avLst/>
          </a:prstGeom>
          <a:ln>
            <a:solidFill>
              <a:schemeClr val="tx1">
                <a:lumMod val="75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Rounded Rectangle 7"/>
          <p:cNvSpPr/>
          <p:nvPr/>
        </p:nvSpPr>
        <p:spPr>
          <a:xfrm>
            <a:off x="147919" y="2484623"/>
            <a:ext cx="8202706" cy="559734"/>
          </a:xfrm>
          <a:prstGeom prst="roundRect">
            <a:avLst/>
          </a:prstGeom>
          <a:noFill/>
          <a:ln w="19050">
            <a:solidFill>
              <a:srgbClr val="E42A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92890" y="523875"/>
            <a:ext cx="1386673" cy="444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5" name="Content Placeholder 4"/>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144001" cy="6857999"/>
          </a:xfrm>
          <a:prstGeom prst="rect">
            <a:avLst/>
          </a:prstGeom>
        </p:spPr>
      </p:pic>
      <p:sp>
        <p:nvSpPr>
          <p:cNvPr id="9" name="Rounded Rectangle 8"/>
          <p:cNvSpPr/>
          <p:nvPr/>
        </p:nvSpPr>
        <p:spPr>
          <a:xfrm>
            <a:off x="0" y="4171949"/>
            <a:ext cx="9027459" cy="385483"/>
          </a:xfrm>
          <a:prstGeom prst="round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92890" y="301712"/>
            <a:ext cx="1386673" cy="5174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9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1"/>
            <a:ext cx="9144000" cy="6858000"/>
          </a:xfrm>
          <a:prstGeom prst="rect">
            <a:avLst/>
          </a:prstGeom>
        </p:spPr>
      </p:pic>
      <p:sp>
        <p:nvSpPr>
          <p:cNvPr id="10" name="Oval 9"/>
          <p:cNvSpPr/>
          <p:nvPr/>
        </p:nvSpPr>
        <p:spPr>
          <a:xfrm>
            <a:off x="940734" y="3917852"/>
            <a:ext cx="457200" cy="301723"/>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69459" y="3381931"/>
            <a:ext cx="457200" cy="304245"/>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437405" y="3341311"/>
            <a:ext cx="457200" cy="385483"/>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00575" y="3200400"/>
            <a:ext cx="488578" cy="385483"/>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592891" y="371475"/>
            <a:ext cx="1265360" cy="444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1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cxnSp>
        <p:nvCxnSpPr>
          <p:cNvPr id="12" name="Straight Arrow Connector 11"/>
          <p:cNvCxnSpPr/>
          <p:nvPr/>
        </p:nvCxnSpPr>
        <p:spPr>
          <a:xfrm flipH="1">
            <a:off x="3508561" y="2379010"/>
            <a:ext cx="645459" cy="2330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5" name="Content Placeholder 4"/>
          <p:cNvPicPr>
            <a:picLocks noGrp="1" noChangeAspect="1"/>
          </p:cNvPicPr>
          <p:nvPr>
            <p:ph sz="half" idx="2"/>
          </p:nvPr>
        </p:nvPicPr>
        <p:blipFill>
          <a:blip r:embed="rId2"/>
          <a:stretch>
            <a:fillRect/>
          </a:stretch>
        </p:blipFill>
        <p:spPr>
          <a:xfrm>
            <a:off x="0" y="0"/>
            <a:ext cx="9067800" cy="6743700"/>
          </a:xfrm>
          <a:prstGeom prst="rect">
            <a:avLst/>
          </a:prstGeom>
        </p:spPr>
      </p:pic>
      <p:cxnSp>
        <p:nvCxnSpPr>
          <p:cNvPr id="10" name="Straight Arrow Connector 9"/>
          <p:cNvCxnSpPr/>
          <p:nvPr/>
        </p:nvCxnSpPr>
        <p:spPr>
          <a:xfrm flipH="1">
            <a:off x="2827241" y="2864220"/>
            <a:ext cx="645459" cy="2330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3079935" y="1026459"/>
            <a:ext cx="645459" cy="2330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6869765" y="1142999"/>
            <a:ext cx="645459" cy="2330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H="1">
            <a:off x="2434476" y="5369296"/>
            <a:ext cx="645459" cy="2330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Rectangle 10"/>
          <p:cNvSpPr/>
          <p:nvPr/>
        </p:nvSpPr>
        <p:spPr>
          <a:xfrm>
            <a:off x="7592890" y="428625"/>
            <a:ext cx="1274885" cy="3524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181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3862" y="630196"/>
            <a:ext cx="8296275" cy="5041942"/>
          </a:xfrm>
          <a:prstGeom prst="rect">
            <a:avLst/>
          </a:prstGeom>
        </p:spPr>
      </p:pic>
    </p:spTree>
    <p:extLst>
      <p:ext uri="{BB962C8B-B14F-4D97-AF65-F5344CB8AC3E}">
        <p14:creationId xmlns:p14="http://schemas.microsoft.com/office/powerpoint/2010/main" val="2210778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 y="457200"/>
            <a:ext cx="9220200" cy="5226908"/>
          </a:xfrm>
          <a:prstGeom prst="rect">
            <a:avLst/>
          </a:prstGeom>
        </p:spPr>
      </p:pic>
      <p:pic>
        <p:nvPicPr>
          <p:cNvPr id="3" name="Picture 2"/>
          <p:cNvPicPr>
            <a:picLocks noChangeAspect="1"/>
          </p:cNvPicPr>
          <p:nvPr/>
        </p:nvPicPr>
        <p:blipFill>
          <a:blip r:embed="rId4"/>
          <a:stretch>
            <a:fillRect/>
          </a:stretch>
        </p:blipFill>
        <p:spPr>
          <a:xfrm>
            <a:off x="2877708" y="847595"/>
            <a:ext cx="3190875" cy="714375"/>
          </a:xfrm>
          <a:prstGeom prst="rect">
            <a:avLst/>
          </a:prstGeom>
        </p:spPr>
      </p:pic>
    </p:spTree>
    <p:extLst>
      <p:ext uri="{BB962C8B-B14F-4D97-AF65-F5344CB8AC3E}">
        <p14:creationId xmlns:p14="http://schemas.microsoft.com/office/powerpoint/2010/main" val="53315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9" name="Picture 8"/>
          <p:cNvPicPr>
            <a:picLocks noChangeAspect="1"/>
          </p:cNvPicPr>
          <p:nvPr/>
        </p:nvPicPr>
        <p:blipFill>
          <a:blip r:embed="rId2"/>
          <a:stretch>
            <a:fillRect/>
          </a:stretch>
        </p:blipFill>
        <p:spPr>
          <a:xfrm>
            <a:off x="1" y="1"/>
            <a:ext cx="7219950" cy="6858000"/>
          </a:xfrm>
          <a:prstGeom prst="rect">
            <a:avLst/>
          </a:prstGeom>
        </p:spPr>
      </p:pic>
      <p:pic>
        <p:nvPicPr>
          <p:cNvPr id="5" name="Picture 4"/>
          <p:cNvPicPr>
            <a:picLocks noChangeAspect="1"/>
          </p:cNvPicPr>
          <p:nvPr/>
        </p:nvPicPr>
        <p:blipFill>
          <a:blip r:embed="rId3"/>
          <a:stretch>
            <a:fillRect/>
          </a:stretch>
        </p:blipFill>
        <p:spPr>
          <a:xfrm>
            <a:off x="6334126" y="1059204"/>
            <a:ext cx="2789540" cy="5665445"/>
          </a:xfrm>
          <a:prstGeom prst="rect">
            <a:avLst/>
          </a:prstGeom>
        </p:spPr>
      </p:pic>
      <p:cxnSp>
        <p:nvCxnSpPr>
          <p:cNvPr id="7" name="Straight Arrow Connector 6"/>
          <p:cNvCxnSpPr/>
          <p:nvPr/>
        </p:nvCxnSpPr>
        <p:spPr>
          <a:xfrm>
            <a:off x="5924548" y="765377"/>
            <a:ext cx="0" cy="5343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038724" y="727760"/>
            <a:ext cx="0" cy="5343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114799" y="727760"/>
            <a:ext cx="0" cy="5719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9050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561975" y="723901"/>
            <a:ext cx="7905749" cy="5048250"/>
          </a:xfrm>
          <a:prstGeom prst="rect">
            <a:avLst/>
          </a:prstGeom>
        </p:spPr>
      </p:pic>
    </p:spTree>
    <p:extLst>
      <p:ext uri="{BB962C8B-B14F-4D97-AF65-F5344CB8AC3E}">
        <p14:creationId xmlns:p14="http://schemas.microsoft.com/office/powerpoint/2010/main" val="1568316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789781" y="593725"/>
            <a:ext cx="2743200" cy="2924175"/>
          </a:xfrm>
          <a:prstGeom prst="rect">
            <a:avLst/>
          </a:prstGeom>
        </p:spPr>
      </p:pic>
      <p:pic>
        <p:nvPicPr>
          <p:cNvPr id="7" name="Picture 6"/>
          <p:cNvPicPr>
            <a:picLocks noChangeAspect="1"/>
          </p:cNvPicPr>
          <p:nvPr/>
        </p:nvPicPr>
        <p:blipFill>
          <a:blip r:embed="rId3"/>
          <a:stretch>
            <a:fillRect/>
          </a:stretch>
        </p:blipFill>
        <p:spPr>
          <a:xfrm>
            <a:off x="1114426" y="3517900"/>
            <a:ext cx="7734300" cy="2909888"/>
          </a:xfrm>
          <a:prstGeom prst="rect">
            <a:avLst/>
          </a:prstGeom>
        </p:spPr>
      </p:pic>
    </p:spTree>
    <p:extLst>
      <p:ext uri="{BB962C8B-B14F-4D97-AF65-F5344CB8AC3E}">
        <p14:creationId xmlns:p14="http://schemas.microsoft.com/office/powerpoint/2010/main" val="1233540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stretch>
            <a:fillRect/>
          </a:stretch>
        </p:blipFill>
        <p:spPr>
          <a:xfrm>
            <a:off x="638175" y="1104901"/>
            <a:ext cx="7924800" cy="4667250"/>
          </a:xfrm>
          <a:prstGeom prst="rect">
            <a:avLst/>
          </a:prstGeom>
        </p:spPr>
      </p:pic>
    </p:spTree>
    <p:extLst>
      <p:ext uri="{BB962C8B-B14F-4D97-AF65-F5344CB8AC3E}">
        <p14:creationId xmlns:p14="http://schemas.microsoft.com/office/powerpoint/2010/main" val="3277789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3632575151"/>
              </p:ext>
            </p:extLst>
          </p:nvPr>
        </p:nvGraphicFramePr>
        <p:xfrm>
          <a:off x="531411" y="2278535"/>
          <a:ext cx="8097696" cy="3439668"/>
        </p:xfrm>
        <a:graphic>
          <a:graphicData uri="http://schemas.openxmlformats.org/drawingml/2006/table">
            <a:tbl>
              <a:tblPr firstRow="1" bandRow="1">
                <a:tableStyleId>{5C22544A-7EE6-4342-B048-85BDC9FD1C3A}</a:tableStyleId>
              </a:tblPr>
              <a:tblGrid>
                <a:gridCol w="2699232"/>
                <a:gridCol w="2699232"/>
                <a:gridCol w="2699232"/>
              </a:tblGrid>
              <a:tr h="3090672">
                <a:tc>
                  <a:txBody>
                    <a:bodyPr/>
                    <a:lstStyle/>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r>
                        <a:rPr kumimoji="0" lang="en-US" sz="1400" b="1" i="0" u="none" strike="noStrike" kern="1200" cap="none" spc="0" normalizeH="0" baseline="0" noProof="0" dirty="0" smtClean="0">
                          <a:ln>
                            <a:noFill/>
                          </a:ln>
                          <a:solidFill>
                            <a:schemeClr val="tx2">
                              <a:lumMod val="75000"/>
                              <a:lumOff val="25000"/>
                            </a:schemeClr>
                          </a:solidFill>
                          <a:effectLst/>
                          <a:uLnTx/>
                          <a:uFillTx/>
                          <a:latin typeface="+mj-lt"/>
                          <a:ea typeface="+mn-ea"/>
                          <a:cs typeface="+mn-cs"/>
                        </a:rPr>
                        <a:t>Mission-Driven</a:t>
                      </a:r>
                      <a:r>
                        <a:rPr kumimoji="0" lang="en-US" sz="1400" b="1" i="0" u="none" strike="noStrike" kern="1200" cap="none" spc="0" normalizeH="0" baseline="0" noProof="0" dirty="0" smtClean="0">
                          <a:ln>
                            <a:noFill/>
                          </a:ln>
                          <a:solidFill>
                            <a:srgbClr val="042E60"/>
                          </a:solidFill>
                          <a:effectLst/>
                          <a:uLnTx/>
                          <a:uFillTx/>
                          <a:latin typeface="+mn-lt"/>
                          <a:ea typeface="+mn-ea"/>
                          <a:cs typeface="+mn-cs"/>
                        </a:rPr>
                        <a:t/>
                      </a:r>
                      <a:br>
                        <a:rPr kumimoji="0" lang="en-US" sz="1400" b="1" i="0" u="none" strike="noStrike" kern="1200" cap="none" spc="0" normalizeH="0" baseline="0" noProof="0" dirty="0" smtClean="0">
                          <a:ln>
                            <a:noFill/>
                          </a:ln>
                          <a:solidFill>
                            <a:srgbClr val="042E60"/>
                          </a:solidFill>
                          <a:effectLst/>
                          <a:uLnTx/>
                          <a:uFillTx/>
                          <a:latin typeface="+mn-lt"/>
                          <a:ea typeface="+mn-ea"/>
                          <a:cs typeface="+mn-cs"/>
                        </a:rPr>
                      </a:br>
                      <a:r>
                        <a:rPr kumimoji="0" lang="en-US" sz="1400" b="1" i="0" u="none" strike="noStrike" kern="1200" cap="none" spc="0" normalizeH="0" baseline="0" noProof="0" dirty="0" smtClean="0">
                          <a:ln>
                            <a:noFill/>
                          </a:ln>
                          <a:solidFill>
                            <a:srgbClr val="042E60"/>
                          </a:solidFill>
                          <a:effectLst/>
                          <a:uLnTx/>
                          <a:uFillTx/>
                          <a:latin typeface="+mn-lt"/>
                          <a:ea typeface="+mn-ea"/>
                          <a:cs typeface="+mn-cs"/>
                        </a:rPr>
                        <a:t/>
                      </a:r>
                      <a:br>
                        <a:rPr kumimoji="0" lang="en-US" sz="1400" b="1" i="0" u="none" strike="noStrike" kern="1200" cap="none" spc="0" normalizeH="0" baseline="0" noProof="0" dirty="0" smtClean="0">
                          <a:ln>
                            <a:noFill/>
                          </a:ln>
                          <a:solidFill>
                            <a:srgbClr val="042E60"/>
                          </a:solidFill>
                          <a:effectLst/>
                          <a:uLnTx/>
                          <a:uFillTx/>
                          <a:latin typeface="+mn-lt"/>
                          <a:ea typeface="+mn-ea"/>
                          <a:cs typeface="+mn-cs"/>
                        </a:rPr>
                      </a:b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We create products that  genuinely help our customers succeed.</a:t>
                      </a: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endPar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endParaRP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endPar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endParaRP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endPar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endParaRP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endParaRPr kumimoji="0" lang="en-US" sz="1400" b="0" i="0" u="none" strike="noStrike" kern="1200" cap="none" spc="0" normalizeH="0" baseline="0" noProof="0" dirty="0" smtClean="0">
                        <a:ln>
                          <a:noFill/>
                        </a:ln>
                        <a:solidFill>
                          <a:srgbClr val="F4F4F4">
                            <a:lumMod val="25000"/>
                          </a:srgbClr>
                        </a:solidFill>
                        <a:effectLst/>
                        <a:uLnTx/>
                        <a:uFillTx/>
                        <a:latin typeface="+mn-lt"/>
                        <a:ea typeface="+mn-ea"/>
                        <a:cs typeface="+mn-cs"/>
                      </a:endParaRP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endParaRPr kumimoji="0" lang="en-US" sz="1400" b="0" i="0" u="none" strike="noStrike" kern="1200" cap="none" spc="0" normalizeH="0" baseline="0" noProof="0" dirty="0" smtClean="0">
                        <a:ln>
                          <a:noFill/>
                        </a:ln>
                        <a:solidFill>
                          <a:srgbClr val="F4F4F4">
                            <a:lumMod val="25000"/>
                          </a:srgbClr>
                        </a:solidFill>
                        <a:effectLst/>
                        <a:uLnTx/>
                        <a:uFillTx/>
                        <a:latin typeface="+mn-lt"/>
                        <a:ea typeface="+mn-ea"/>
                        <a:cs typeface="+mn-cs"/>
                      </a:endParaRP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endParaRPr kumimoji="0" lang="en-US" sz="1400" b="0" i="0" u="none" strike="noStrike" kern="1200" cap="none" spc="0" normalizeH="0" baseline="0" noProof="0" dirty="0" smtClean="0">
                        <a:ln>
                          <a:noFill/>
                        </a:ln>
                        <a:solidFill>
                          <a:srgbClr val="F4F4F4">
                            <a:lumMod val="25000"/>
                          </a:srgbClr>
                        </a:solidFill>
                        <a:effectLst/>
                        <a:uLnTx/>
                        <a:uFillTx/>
                        <a:latin typeface="+mn-lt"/>
                        <a:ea typeface="+mn-ea"/>
                        <a:cs typeface="+mn-cs"/>
                      </a:endParaRPr>
                    </a:p>
                    <a:p>
                      <a:pPr marL="0" marR="0" lvl="0" indent="0" algn="ctr" defTabSz="914400" rtl="0" eaLnBrk="1" fontAlgn="auto" latinLnBrk="0" hangingPunct="1">
                        <a:lnSpc>
                          <a:spcPct val="90000"/>
                        </a:lnSpc>
                        <a:spcBef>
                          <a:spcPts val="1200"/>
                        </a:spcBef>
                        <a:spcAft>
                          <a:spcPts val="0"/>
                        </a:spcAft>
                        <a:buClr>
                          <a:srgbClr val="042E60"/>
                        </a:buClr>
                        <a:buSzTx/>
                        <a:buFont typeface="Wingdings 2" pitchFamily="18" charset="2"/>
                        <a:buNone/>
                        <a:tabLst/>
                        <a:defRPr/>
                      </a:pPr>
                      <a:r>
                        <a:rPr kumimoji="0" lang="en-US" sz="1400" b="1" i="0" u="none" strike="noStrike" kern="1200" cap="none" spc="0" normalizeH="0" baseline="0" noProof="0" dirty="0" smtClean="0">
                          <a:ln>
                            <a:noFill/>
                          </a:ln>
                          <a:solidFill>
                            <a:srgbClr val="F4F4F4">
                              <a:lumMod val="25000"/>
                            </a:srgbClr>
                          </a:solidFill>
                          <a:effectLst/>
                          <a:uLnTx/>
                          <a:uFillTx/>
                          <a:latin typeface="+mn-lt"/>
                          <a:ea typeface="+mn-ea"/>
                          <a:cs typeface="+mn-cs"/>
                        </a:rPr>
                        <a:t/>
                      </a:r>
                      <a:br>
                        <a:rPr kumimoji="0" lang="en-US" sz="1400" b="1" i="0" u="none" strike="noStrike" kern="1200" cap="none" spc="0" normalizeH="0" baseline="0" noProof="0" dirty="0" smtClean="0">
                          <a:ln>
                            <a:noFill/>
                          </a:ln>
                          <a:solidFill>
                            <a:srgbClr val="F4F4F4">
                              <a:lumMod val="25000"/>
                            </a:srgbClr>
                          </a:solidFill>
                          <a:effectLst/>
                          <a:uLnTx/>
                          <a:uFillTx/>
                          <a:latin typeface="+mn-lt"/>
                          <a:ea typeface="+mn-ea"/>
                          <a:cs typeface="+mn-cs"/>
                        </a:rPr>
                      </a:br>
                      <a:endParaRPr kumimoji="0" lang="en-US" sz="1400" b="0" i="0" u="none" strike="noStrike" kern="1200" cap="none" spc="0" normalizeH="0" baseline="0" noProof="0" dirty="0" smtClean="0">
                        <a:ln>
                          <a:noFill/>
                        </a:ln>
                        <a:solidFill>
                          <a:srgbClr val="F4F4F4">
                            <a:lumMod val="25000"/>
                          </a:srgbClr>
                        </a:solidFill>
                        <a:effectLst/>
                        <a:uLnTx/>
                        <a:uFillTx/>
                        <a:latin typeface="+mn-lt"/>
                        <a:ea typeface="+mn-ea"/>
                        <a:cs typeface="+mn-cs"/>
                      </a:endParaRPr>
                    </a:p>
                  </a:txBody>
                  <a:tcPr marL="68580" marR="68580" marT="34290" marB="34290">
                    <a:lnL w="12700" cmpd="sng">
                      <a:noFill/>
                    </a:lnL>
                    <a:lnR w="12700" cap="flat" cmpd="sng" algn="ctr">
                      <a:solidFill>
                        <a:srgbClr val="A2A2A2"/>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
                          <a:srgbClr val="042E60"/>
                        </a:buClr>
                        <a:buSzTx/>
                        <a:buFont typeface="Wingdings 2" pitchFamily="18" charset="2"/>
                        <a:buNone/>
                        <a:tabLst/>
                        <a:defRPr/>
                      </a:pPr>
                      <a:r>
                        <a:rPr kumimoji="0" lang="en-US" sz="1400" b="0" i="0" u="none" strike="noStrike" kern="1200" cap="none" spc="0" normalizeH="0" baseline="0" noProof="0" dirty="0" smtClean="0">
                          <a:ln>
                            <a:noFill/>
                          </a:ln>
                          <a:solidFill>
                            <a:schemeClr val="accent2"/>
                          </a:solidFill>
                          <a:effectLst/>
                          <a:uLnTx/>
                          <a:uFillTx/>
                          <a:latin typeface="+mj-lt"/>
                          <a:ea typeface="+mn-ea"/>
                          <a:cs typeface="+mn-cs"/>
                        </a:rPr>
                        <a:t>Research-Based</a:t>
                      </a: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
                      </a:r>
                      <a:b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b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
                      </a:r>
                      <a:b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b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We use data and research to drive policy, product and business decisions.</a:t>
                      </a:r>
                    </a:p>
                    <a:p>
                      <a:pPr algn="ctr"/>
                      <a:endParaRPr lang="en-US" sz="1400" b="0" dirty="0">
                        <a:solidFill>
                          <a:schemeClr val="bg2">
                            <a:lumMod val="25000"/>
                          </a:schemeClr>
                        </a:solidFill>
                      </a:endParaRPr>
                    </a:p>
                  </a:txBody>
                  <a:tcPr marL="68580" marR="68580" marT="34290" marB="34290">
                    <a:lnL w="12700" cap="flat" cmpd="sng" algn="ctr">
                      <a:solidFill>
                        <a:srgbClr val="A2A2A2"/>
                      </a:solidFill>
                      <a:prstDash val="sysDot"/>
                      <a:round/>
                      <a:headEnd type="none" w="med" len="med"/>
                      <a:tailEnd type="none" w="med" len="med"/>
                    </a:lnL>
                    <a:lnR w="12700" cap="flat" cmpd="sng" algn="ctr">
                      <a:solidFill>
                        <a:srgbClr val="A2A2A2"/>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
                          <a:srgbClr val="042E60"/>
                        </a:buClr>
                        <a:buSzTx/>
                        <a:buFont typeface="Wingdings 2" pitchFamily="18" charset="2"/>
                        <a:buNone/>
                        <a:tabLst/>
                        <a:defRPr/>
                      </a:pPr>
                      <a:r>
                        <a:rPr kumimoji="0" lang="en-US" sz="1400" b="0" i="0" u="none" strike="noStrike" kern="1200" cap="none" spc="0" normalizeH="0" baseline="0" noProof="0" dirty="0" smtClean="0">
                          <a:ln>
                            <a:noFill/>
                          </a:ln>
                          <a:solidFill>
                            <a:schemeClr val="accent3"/>
                          </a:solidFill>
                          <a:effectLst/>
                          <a:uLnTx/>
                          <a:uFillTx/>
                          <a:latin typeface="+mj-lt"/>
                          <a:ea typeface="+mn-ea"/>
                          <a:cs typeface="+mn-cs"/>
                        </a:rPr>
                        <a:t>Nonprofit</a:t>
                      </a: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
                      </a:r>
                      <a:b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b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
                      </a:r>
                      <a:b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br>
                      <a:r>
                        <a:rPr kumimoji="0" lang="en-US" sz="1400" b="0" i="0" u="none" strike="noStrike" kern="1200" cap="none" spc="0" normalizeH="0" baseline="0" noProof="0" dirty="0" smtClean="0">
                          <a:ln>
                            <a:noFill/>
                          </a:ln>
                          <a:solidFill>
                            <a:schemeClr val="bg2">
                              <a:lumMod val="25000"/>
                            </a:schemeClr>
                          </a:solidFill>
                          <a:effectLst/>
                          <a:uLnTx/>
                          <a:uFillTx/>
                          <a:latin typeface="+mn-lt"/>
                          <a:ea typeface="+mn-ea"/>
                          <a:cs typeface="+mn-cs"/>
                        </a:rPr>
                        <a:t>We re-invest in research, programs and services to support our mission.</a:t>
                      </a:r>
                    </a:p>
                    <a:p>
                      <a:pPr algn="ctr"/>
                      <a:endParaRPr lang="en-US" sz="1400" b="0" dirty="0">
                        <a:solidFill>
                          <a:schemeClr val="bg2">
                            <a:lumMod val="25000"/>
                          </a:schemeClr>
                        </a:solidFill>
                      </a:endParaRPr>
                    </a:p>
                  </a:txBody>
                  <a:tcPr marL="68580" marR="68580" marT="34290" marB="34290">
                    <a:lnL w="12700" cap="flat" cmpd="sng" algn="ctr">
                      <a:solidFill>
                        <a:srgbClr val="A2A2A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5" name="Text Placeholder 2"/>
          <p:cNvSpPr>
            <a:spLocks noGrp="1"/>
          </p:cNvSpPr>
          <p:nvPr>
            <p:ph type="body" idx="1"/>
          </p:nvPr>
        </p:nvSpPr>
        <p:spPr>
          <a:xfrm>
            <a:off x="730495" y="1767768"/>
            <a:ext cx="7898612" cy="349425"/>
          </a:xfrm>
        </p:spPr>
        <p:txBody>
          <a:bodyPr>
            <a:normAutofit lnSpcReduction="10000"/>
          </a:bodyPr>
          <a:lstStyle/>
          <a:p>
            <a:r>
              <a:rPr lang="en-US" b="0" dirty="0" smtClean="0">
                <a:solidFill>
                  <a:srgbClr val="FF0000"/>
                </a:solidFill>
              </a:rPr>
              <a:t>Today’s ACT</a:t>
            </a:r>
            <a:endParaRPr lang="en-US" b="0" dirty="0">
              <a:solidFill>
                <a:srgbClr val="FF0000"/>
              </a:solidFill>
            </a:endParaRPr>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0387" y="3440112"/>
            <a:ext cx="2229312" cy="1882499"/>
          </a:xfrm>
          <a:prstGeom prst="rect">
            <a:avLst/>
          </a:prstGeom>
        </p:spPr>
      </p:pic>
      <p:pic>
        <p:nvPicPr>
          <p:cNvPr id="22" name="Picture 21"/>
          <p:cNvPicPr/>
          <p:nvPr/>
        </p:nvPicPr>
        <p:blipFill rotWithShape="1">
          <a:blip r:embed="rId4" cstate="screen">
            <a:extLst>
              <a:ext uri="{28A0092B-C50C-407E-A947-70E740481C1C}">
                <a14:useLocalDpi xmlns:a14="http://schemas.microsoft.com/office/drawing/2010/main"/>
              </a:ext>
            </a:extLst>
          </a:blip>
          <a:srcRect/>
          <a:stretch/>
        </p:blipFill>
        <p:spPr bwMode="auto">
          <a:xfrm>
            <a:off x="706503" y="3406075"/>
            <a:ext cx="2185557" cy="1859890"/>
          </a:xfrm>
          <a:prstGeom prst="rect">
            <a:avLst/>
          </a:prstGeom>
          <a:noFill/>
          <a:ln>
            <a:noFill/>
          </a:ln>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57450" y="3561573"/>
            <a:ext cx="2245619" cy="1761038"/>
          </a:xfrm>
          <a:prstGeom prst="rect">
            <a:avLst/>
          </a:prstGeom>
        </p:spPr>
      </p:pic>
    </p:spTree>
    <p:extLst>
      <p:ext uri="{BB962C8B-B14F-4D97-AF65-F5344CB8AC3E}">
        <p14:creationId xmlns:p14="http://schemas.microsoft.com/office/powerpoint/2010/main" val="1201107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9144001" cy="6858000"/>
          </a:xfrm>
          <a:prstGeom prst="rect">
            <a:avLst/>
          </a:prstGeom>
        </p:spPr>
      </p:pic>
      <p:sp>
        <p:nvSpPr>
          <p:cNvPr id="3" name="Rectangle 2"/>
          <p:cNvSpPr/>
          <p:nvPr/>
        </p:nvSpPr>
        <p:spPr>
          <a:xfrm>
            <a:off x="0" y="5943600"/>
            <a:ext cx="8763000" cy="4700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735766" y="371475"/>
            <a:ext cx="1265360" cy="5429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79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725" y="-1"/>
            <a:ext cx="9229725" cy="6858001"/>
          </a:xfrm>
          <a:prstGeom prst="rect">
            <a:avLst/>
          </a:prstGeom>
        </p:spPr>
      </p:pic>
      <p:pic>
        <p:nvPicPr>
          <p:cNvPr id="7" name="Picture 6"/>
          <p:cNvPicPr>
            <a:picLocks noChangeAspect="1"/>
          </p:cNvPicPr>
          <p:nvPr/>
        </p:nvPicPr>
        <p:blipFill>
          <a:blip r:embed="rId4"/>
          <a:stretch>
            <a:fillRect/>
          </a:stretch>
        </p:blipFill>
        <p:spPr>
          <a:xfrm>
            <a:off x="6048375" y="4569985"/>
            <a:ext cx="3095625" cy="2209800"/>
          </a:xfrm>
          <a:prstGeom prst="rect">
            <a:avLst/>
          </a:prstGeom>
        </p:spPr>
      </p:pic>
      <p:cxnSp>
        <p:nvCxnSpPr>
          <p:cNvPr id="9" name="Straight Arrow Connector 8"/>
          <p:cNvCxnSpPr/>
          <p:nvPr/>
        </p:nvCxnSpPr>
        <p:spPr>
          <a:xfrm flipH="1">
            <a:off x="1755121" y="2449605"/>
            <a:ext cx="421341" cy="2868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716716" y="238126"/>
            <a:ext cx="1189159" cy="3619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16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sp>
        <p:nvSpPr>
          <p:cNvPr id="5" name="Text Placeholder 6"/>
          <p:cNvSpPr txBox="1">
            <a:spLocks/>
          </p:cNvSpPr>
          <p:nvPr/>
        </p:nvSpPr>
        <p:spPr>
          <a:xfrm>
            <a:off x="192024" y="4142711"/>
            <a:ext cx="2125980" cy="1076664"/>
          </a:xfrm>
          <a:prstGeom prst="rect">
            <a:avLst/>
          </a:prstGeom>
        </p:spPr>
        <p:txBody>
          <a:bodyPr/>
          <a:lst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1500" dirty="0">
              <a:solidFill>
                <a:srgbClr val="FFFFFF"/>
              </a:solidFill>
            </a:endParaRPr>
          </a:p>
        </p:txBody>
      </p:sp>
      <p:sp>
        <p:nvSpPr>
          <p:cNvPr id="7" name="Oval 6"/>
          <p:cNvSpPr/>
          <p:nvPr/>
        </p:nvSpPr>
        <p:spPr>
          <a:xfrm>
            <a:off x="2892305" y="4665696"/>
            <a:ext cx="613191" cy="623518"/>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a:lstStyle/>
          <a:p>
            <a:pPr defTabSz="685800">
              <a:defRPr/>
            </a:pPr>
            <a:endParaRPr lang="en-US" sz="1350" kern="0" dirty="0">
              <a:solidFill>
                <a:prstClr val="white"/>
              </a:solidFill>
              <a:latin typeface="Calibri"/>
            </a:endParaRPr>
          </a:p>
        </p:txBody>
      </p:sp>
      <p:grpSp>
        <p:nvGrpSpPr>
          <p:cNvPr id="8" name="Group 7"/>
          <p:cNvGrpSpPr/>
          <p:nvPr/>
        </p:nvGrpSpPr>
        <p:grpSpPr>
          <a:xfrm>
            <a:off x="5802019" y="1280377"/>
            <a:ext cx="800100" cy="800102"/>
            <a:chOff x="4038601" y="749784"/>
            <a:chExt cx="1066800" cy="1066802"/>
          </a:xfrm>
        </p:grpSpPr>
        <p:sp>
          <p:nvSpPr>
            <p:cNvPr id="9" name="Oval 8"/>
            <p:cNvSpPr/>
            <p:nvPr/>
          </p:nvSpPr>
          <p:spPr>
            <a:xfrm>
              <a:off x="4038601" y="749784"/>
              <a:ext cx="1066800" cy="106680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0" name="Oval 4"/>
            <p:cNvSpPr txBox="1"/>
            <p:nvPr/>
          </p:nvSpPr>
          <p:spPr>
            <a:xfrm>
              <a:off x="4130034" y="970667"/>
              <a:ext cx="883933"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prstClr val="white"/>
                  </a:solidFill>
                  <a:cs typeface="Arial"/>
                </a:rPr>
                <a:t>Preparing for The ACT (includes practice test)</a:t>
              </a:r>
            </a:p>
          </p:txBody>
        </p:sp>
      </p:grpSp>
      <p:grpSp>
        <p:nvGrpSpPr>
          <p:cNvPr id="11" name="Group 10"/>
          <p:cNvGrpSpPr/>
          <p:nvPr/>
        </p:nvGrpSpPr>
        <p:grpSpPr>
          <a:xfrm>
            <a:off x="7409336" y="2393576"/>
            <a:ext cx="800100" cy="800102"/>
            <a:chOff x="7372732" y="2144877"/>
            <a:chExt cx="1066800" cy="1066802"/>
          </a:xfrm>
        </p:grpSpPr>
        <p:sp>
          <p:nvSpPr>
            <p:cNvPr id="12" name="Oval 11"/>
            <p:cNvSpPr/>
            <p:nvPr/>
          </p:nvSpPr>
          <p:spPr>
            <a:xfrm>
              <a:off x="7372732" y="2144877"/>
              <a:ext cx="1066800" cy="106680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3" name="Oval 12"/>
            <p:cNvSpPr txBox="1"/>
            <p:nvPr/>
          </p:nvSpPr>
          <p:spPr>
            <a:xfrm>
              <a:off x="7515966" y="2396654"/>
              <a:ext cx="796916"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prstClr val="white"/>
                  </a:solidFill>
                  <a:cs typeface="Arial"/>
                </a:rPr>
                <a:t>Free practice Questions online</a:t>
              </a: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814" y="2965963"/>
            <a:ext cx="2286000" cy="524000"/>
          </a:xfrm>
          <a:prstGeom prst="rect">
            <a:avLst/>
          </a:prstGeom>
        </p:spPr>
      </p:pic>
      <p:grpSp>
        <p:nvGrpSpPr>
          <p:cNvPr id="15" name="Group 14"/>
          <p:cNvGrpSpPr/>
          <p:nvPr/>
        </p:nvGrpSpPr>
        <p:grpSpPr>
          <a:xfrm>
            <a:off x="6761345" y="1654698"/>
            <a:ext cx="800100" cy="800102"/>
            <a:chOff x="6368227" y="561806"/>
            <a:chExt cx="1066800" cy="1066802"/>
          </a:xfrm>
        </p:grpSpPr>
        <p:sp>
          <p:nvSpPr>
            <p:cNvPr id="16" name="Oval 15"/>
            <p:cNvSpPr/>
            <p:nvPr/>
          </p:nvSpPr>
          <p:spPr>
            <a:xfrm>
              <a:off x="6368227" y="561806"/>
              <a:ext cx="1066800" cy="1066802"/>
            </a:xfrm>
            <a:prstGeom prst="ellipse">
              <a:avLst/>
            </a:prstGeom>
            <a:solidFill>
              <a:sysClr val="window" lastClr="FFFFFF"/>
            </a:solidFill>
            <a:ln w="25400" cap="flat" cmpd="sng" algn="ctr">
              <a:solidFill>
                <a:srgbClr val="000000"/>
              </a:solidFill>
              <a:prstDash val="solid"/>
            </a:ln>
            <a:effectLst/>
          </p:spPr>
        </p:sp>
        <p:sp>
          <p:nvSpPr>
            <p:cNvPr id="17" name="Oval 8"/>
            <p:cNvSpPr txBox="1"/>
            <p:nvPr/>
          </p:nvSpPr>
          <p:spPr>
            <a:xfrm>
              <a:off x="6526814" y="786842"/>
              <a:ext cx="774124"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srgbClr val="002D62"/>
                  </a:solidFill>
                  <a:cs typeface="Arial"/>
                </a:rPr>
                <a:t>The Official ACT Prep Guide</a:t>
              </a:r>
            </a:p>
          </p:txBody>
        </p:sp>
      </p:grpSp>
      <p:grpSp>
        <p:nvGrpSpPr>
          <p:cNvPr id="18" name="Group 17"/>
          <p:cNvGrpSpPr/>
          <p:nvPr/>
        </p:nvGrpSpPr>
        <p:grpSpPr>
          <a:xfrm>
            <a:off x="4851532" y="1691590"/>
            <a:ext cx="800100" cy="800102"/>
            <a:chOff x="1950226" y="857136"/>
            <a:chExt cx="1066800" cy="1066802"/>
          </a:xfrm>
        </p:grpSpPr>
        <p:sp>
          <p:nvSpPr>
            <p:cNvPr id="19" name="Oval 18"/>
            <p:cNvSpPr/>
            <p:nvPr/>
          </p:nvSpPr>
          <p:spPr>
            <a:xfrm>
              <a:off x="1950226" y="857136"/>
              <a:ext cx="1066800" cy="1066802"/>
            </a:xfrm>
            <a:prstGeom prst="ellipse">
              <a:avLst/>
            </a:prstGeom>
            <a:noFill/>
            <a:ln w="25400" cap="flat" cmpd="sng" algn="ctr">
              <a:solidFill>
                <a:srgbClr val="000000"/>
              </a:solidFill>
              <a:prstDash val="solid"/>
            </a:ln>
            <a:effectLst/>
          </p:spPr>
          <p:txBody>
            <a:bodyPr/>
            <a:lstStyle/>
            <a:p>
              <a:pPr defTabSz="685800">
                <a:defRPr/>
              </a:pPr>
              <a:endParaRPr lang="en-US" kern="0" dirty="0">
                <a:solidFill>
                  <a:prstClr val="white"/>
                </a:solidFill>
              </a:endParaRPr>
            </a:p>
          </p:txBody>
        </p:sp>
        <p:sp>
          <p:nvSpPr>
            <p:cNvPr id="20" name="Oval 40"/>
            <p:cNvSpPr txBox="1"/>
            <p:nvPr/>
          </p:nvSpPr>
          <p:spPr>
            <a:xfrm>
              <a:off x="2110267" y="1133707"/>
              <a:ext cx="758488" cy="559291"/>
            </a:xfrm>
            <a:prstGeom prst="rect">
              <a:avLst/>
            </a:prstGeom>
            <a:noFill/>
            <a:ln>
              <a:noFill/>
            </a:ln>
            <a:effectLst/>
          </p:spPr>
          <p:txBody>
            <a:bodyPr spcFirstLastPara="0" vert="horz" wrap="square" lIns="7620" tIns="7620" rIns="7620" bIns="7620" numCol="1" spcCol="1270" anchor="ctr" anchorCtr="0">
              <a:noAutofit/>
            </a:bodyPr>
            <a:lstStyle>
              <a:defPPr>
                <a:defRPr lang="en-US"/>
              </a:defPPr>
              <a:lvl1pPr lvl="0" algn="ctr" defTabSz="355600">
                <a:lnSpc>
                  <a:spcPct val="90000"/>
                </a:lnSpc>
                <a:spcBef>
                  <a:spcPct val="0"/>
                </a:spcBef>
                <a:spcAft>
                  <a:spcPct val="35000"/>
                </a:spcAft>
                <a:defRPr sz="900" b="1">
                  <a:solidFill>
                    <a:schemeClr val="tx2"/>
                  </a:solidFill>
                  <a:latin typeface="Arial"/>
                  <a:cs typeface="Arial"/>
                </a:defRPr>
              </a:lvl1pPr>
            </a:lstStyle>
            <a:p>
              <a:pPr defTabSz="266700">
                <a:defRPr/>
              </a:pPr>
              <a:r>
                <a:rPr lang="en-US" sz="788" kern="0" dirty="0">
                  <a:solidFill>
                    <a:srgbClr val="002D62"/>
                  </a:solidFill>
                  <a:latin typeface="+mn-lt"/>
                </a:rPr>
                <a:t>ACT Kaplan Online Prep LIVE</a:t>
              </a:r>
            </a:p>
          </p:txBody>
        </p:sp>
      </p:grpSp>
      <p:grpSp>
        <p:nvGrpSpPr>
          <p:cNvPr id="21" name="Group 20"/>
          <p:cNvGrpSpPr/>
          <p:nvPr/>
        </p:nvGrpSpPr>
        <p:grpSpPr>
          <a:xfrm>
            <a:off x="4126607" y="2368787"/>
            <a:ext cx="800100" cy="800102"/>
            <a:chOff x="914556" y="1463456"/>
            <a:chExt cx="1066800" cy="1066802"/>
          </a:xfrm>
        </p:grpSpPr>
        <p:sp>
          <p:nvSpPr>
            <p:cNvPr id="22" name="Oval 21"/>
            <p:cNvSpPr/>
            <p:nvPr/>
          </p:nvSpPr>
          <p:spPr>
            <a:xfrm>
              <a:off x="914556" y="1463456"/>
              <a:ext cx="1066800" cy="106680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a:lstStyle/>
            <a:p>
              <a:pPr defTabSz="685800">
                <a:defRPr/>
              </a:pPr>
              <a:endParaRPr lang="en-US" kern="0" dirty="0">
                <a:solidFill>
                  <a:prstClr val="white"/>
                </a:solidFill>
              </a:endParaRPr>
            </a:p>
          </p:txBody>
        </p:sp>
        <p:sp>
          <p:nvSpPr>
            <p:cNvPr id="23" name="Oval 36"/>
            <p:cNvSpPr txBox="1"/>
            <p:nvPr/>
          </p:nvSpPr>
          <p:spPr>
            <a:xfrm>
              <a:off x="1062744" y="1734307"/>
              <a:ext cx="794614"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prstClr val="white"/>
                  </a:solidFill>
                  <a:cs typeface="Arial"/>
                </a:rPr>
                <a:t>Question of the Day – changes daily</a:t>
              </a:r>
            </a:p>
          </p:txBody>
        </p:sp>
      </p:grpSp>
      <p:grpSp>
        <p:nvGrpSpPr>
          <p:cNvPr id="24" name="Group 23"/>
          <p:cNvGrpSpPr/>
          <p:nvPr/>
        </p:nvGrpSpPr>
        <p:grpSpPr>
          <a:xfrm>
            <a:off x="4851532" y="4142710"/>
            <a:ext cx="800100" cy="800102"/>
            <a:chOff x="4038601" y="3918022"/>
            <a:chExt cx="1066800" cy="1066802"/>
          </a:xfrm>
          <a:solidFill>
            <a:sysClr val="window" lastClr="FFFFFF"/>
          </a:solidFill>
        </p:grpSpPr>
        <p:sp>
          <p:nvSpPr>
            <p:cNvPr id="25" name="Oval 24"/>
            <p:cNvSpPr/>
            <p:nvPr/>
          </p:nvSpPr>
          <p:spPr>
            <a:xfrm>
              <a:off x="4038601" y="3918022"/>
              <a:ext cx="1066800" cy="1066802"/>
            </a:xfrm>
            <a:prstGeom prst="ellipse">
              <a:avLst/>
            </a:prstGeom>
            <a:grpFill/>
            <a:ln w="25400" cap="flat" cmpd="sng" algn="ctr">
              <a:solidFill>
                <a:srgbClr val="000000"/>
              </a:solidFill>
              <a:prstDash val="solid"/>
            </a:ln>
            <a:effectLst/>
          </p:spPr>
        </p:sp>
        <p:sp>
          <p:nvSpPr>
            <p:cNvPr id="26" name="Oval 24"/>
            <p:cNvSpPr txBox="1"/>
            <p:nvPr/>
          </p:nvSpPr>
          <p:spPr>
            <a:xfrm>
              <a:off x="4191567" y="4126075"/>
              <a:ext cx="766279" cy="625035"/>
            </a:xfrm>
            <a:prstGeom prst="rect">
              <a:avLst/>
            </a:prstGeom>
            <a:grp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srgbClr val="002D62"/>
                  </a:solidFill>
                  <a:cs typeface="Arial"/>
                </a:rPr>
                <a:t>ACT Sample Tests</a:t>
              </a:r>
            </a:p>
          </p:txBody>
        </p:sp>
      </p:grpSp>
      <p:grpSp>
        <p:nvGrpSpPr>
          <p:cNvPr id="27" name="Group 26"/>
          <p:cNvGrpSpPr/>
          <p:nvPr/>
        </p:nvGrpSpPr>
        <p:grpSpPr>
          <a:xfrm>
            <a:off x="6761345" y="4142710"/>
            <a:ext cx="800100" cy="800102"/>
            <a:chOff x="7372732" y="3552829"/>
            <a:chExt cx="1066800" cy="1066802"/>
          </a:xfrm>
          <a:solidFill>
            <a:sysClr val="window" lastClr="FFFFFF"/>
          </a:solidFill>
        </p:grpSpPr>
        <p:sp>
          <p:nvSpPr>
            <p:cNvPr id="28" name="Oval 27"/>
            <p:cNvSpPr/>
            <p:nvPr/>
          </p:nvSpPr>
          <p:spPr>
            <a:xfrm>
              <a:off x="7372732" y="3552829"/>
              <a:ext cx="1066800" cy="1066802"/>
            </a:xfrm>
            <a:prstGeom prst="ellipse">
              <a:avLst/>
            </a:prstGeom>
            <a:grpFill/>
            <a:ln w="25400" cap="flat" cmpd="sng" algn="ctr">
              <a:solidFill>
                <a:srgbClr val="000000"/>
              </a:solidFill>
              <a:prstDash val="solid"/>
            </a:ln>
            <a:effectLst/>
          </p:spPr>
        </p:sp>
        <p:sp>
          <p:nvSpPr>
            <p:cNvPr id="29" name="Oval 16"/>
            <p:cNvSpPr txBox="1"/>
            <p:nvPr/>
          </p:nvSpPr>
          <p:spPr>
            <a:xfrm>
              <a:off x="7515966" y="3796504"/>
              <a:ext cx="790124" cy="625035"/>
            </a:xfrm>
            <a:prstGeom prst="rect">
              <a:avLst/>
            </a:prstGeom>
            <a:grp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srgbClr val="002D62"/>
                  </a:solidFill>
                  <a:cs typeface="Arial"/>
                </a:rPr>
                <a:t>ACT Online Prep</a:t>
              </a:r>
            </a:p>
          </p:txBody>
        </p:sp>
      </p:grpSp>
      <p:grpSp>
        <p:nvGrpSpPr>
          <p:cNvPr id="30" name="Group 29"/>
          <p:cNvGrpSpPr/>
          <p:nvPr/>
        </p:nvGrpSpPr>
        <p:grpSpPr>
          <a:xfrm>
            <a:off x="7263233" y="3321287"/>
            <a:ext cx="800100" cy="800102"/>
            <a:chOff x="6839332" y="4660476"/>
            <a:chExt cx="1066800" cy="1066802"/>
          </a:xfrm>
        </p:grpSpPr>
        <p:sp>
          <p:nvSpPr>
            <p:cNvPr id="31" name="Oval 30"/>
            <p:cNvSpPr/>
            <p:nvPr/>
          </p:nvSpPr>
          <p:spPr>
            <a:xfrm>
              <a:off x="6839332" y="4660476"/>
              <a:ext cx="1066800" cy="106680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32" name="Oval 20"/>
            <p:cNvSpPr txBox="1"/>
            <p:nvPr/>
          </p:nvSpPr>
          <p:spPr>
            <a:xfrm>
              <a:off x="6994532" y="4909998"/>
              <a:ext cx="761441"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prstClr val="white"/>
                  </a:solidFill>
                  <a:cs typeface="Arial"/>
                </a:rPr>
                <a:t>Tips for Taking the ACT</a:t>
              </a:r>
            </a:p>
          </p:txBody>
        </p:sp>
      </p:grpSp>
      <p:grpSp>
        <p:nvGrpSpPr>
          <p:cNvPr id="36" name="Group 35"/>
          <p:cNvGrpSpPr/>
          <p:nvPr/>
        </p:nvGrpSpPr>
        <p:grpSpPr>
          <a:xfrm>
            <a:off x="5798156" y="4464250"/>
            <a:ext cx="800100" cy="800102"/>
            <a:chOff x="1315245" y="4934061"/>
            <a:chExt cx="1066800" cy="1066802"/>
          </a:xfrm>
        </p:grpSpPr>
        <p:sp>
          <p:nvSpPr>
            <p:cNvPr id="37" name="Oval 36"/>
            <p:cNvSpPr/>
            <p:nvPr/>
          </p:nvSpPr>
          <p:spPr>
            <a:xfrm>
              <a:off x="1315245" y="4934061"/>
              <a:ext cx="1066800" cy="106680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38" name="Oval 28"/>
            <p:cNvSpPr txBox="1"/>
            <p:nvPr/>
          </p:nvSpPr>
          <p:spPr>
            <a:xfrm>
              <a:off x="1464207" y="5164999"/>
              <a:ext cx="790594"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prstClr val="white"/>
                  </a:solidFill>
                  <a:cs typeface="Arial"/>
                </a:rPr>
                <a:t>ACT Alternate Format Practice Tests</a:t>
              </a:r>
            </a:p>
          </p:txBody>
        </p:sp>
      </p:grpSp>
      <p:sp>
        <p:nvSpPr>
          <p:cNvPr id="39" name="Oval 38"/>
          <p:cNvSpPr/>
          <p:nvPr/>
        </p:nvSpPr>
        <p:spPr>
          <a:xfrm>
            <a:off x="3587825" y="4659414"/>
            <a:ext cx="613191" cy="623518"/>
          </a:xfrm>
          <a:prstGeom prst="ellipse">
            <a:avLst/>
          </a:prstGeom>
          <a:noFill/>
          <a:ln w="25400" cap="flat" cmpd="sng" algn="ctr">
            <a:solidFill>
              <a:srgbClr val="000000"/>
            </a:solidFill>
            <a:prstDash val="solid"/>
          </a:ln>
          <a:effectLst/>
        </p:spPr>
        <p:txBody>
          <a:bodyPr/>
          <a:lstStyle/>
          <a:p>
            <a:pPr defTabSz="685800">
              <a:defRPr/>
            </a:pPr>
            <a:endParaRPr lang="en-US" sz="1350" kern="0" dirty="0">
              <a:solidFill>
                <a:prstClr val="white"/>
              </a:solidFill>
              <a:latin typeface="Calibri"/>
            </a:endParaRPr>
          </a:p>
        </p:txBody>
      </p:sp>
      <p:sp>
        <p:nvSpPr>
          <p:cNvPr id="40" name="Oval 40"/>
          <p:cNvSpPr txBox="1"/>
          <p:nvPr/>
        </p:nvSpPr>
        <p:spPr>
          <a:xfrm>
            <a:off x="3690632" y="4808530"/>
            <a:ext cx="435975" cy="326891"/>
          </a:xfrm>
          <a:prstGeom prst="rect">
            <a:avLst/>
          </a:prstGeom>
          <a:noFill/>
          <a:ln>
            <a:noFill/>
          </a:ln>
          <a:effectLst/>
        </p:spPr>
        <p:txBody>
          <a:bodyPr spcFirstLastPara="0" vert="horz" wrap="square" lIns="7620" tIns="7620" rIns="7620" bIns="7620" numCol="1" spcCol="1270" anchor="ctr" anchorCtr="0">
            <a:noAutofit/>
          </a:bodyPr>
          <a:lstStyle>
            <a:defPPr>
              <a:defRPr lang="en-US"/>
            </a:defPPr>
            <a:lvl1pPr lvl="0" algn="ctr" defTabSz="355600">
              <a:lnSpc>
                <a:spcPct val="90000"/>
              </a:lnSpc>
              <a:spcBef>
                <a:spcPct val="0"/>
              </a:spcBef>
              <a:spcAft>
                <a:spcPct val="35000"/>
              </a:spcAft>
              <a:defRPr sz="900" b="1">
                <a:solidFill>
                  <a:schemeClr val="tx2"/>
                </a:solidFill>
                <a:latin typeface="Arial"/>
                <a:cs typeface="Arial"/>
              </a:defRPr>
            </a:lvl1pPr>
          </a:lstStyle>
          <a:p>
            <a:pPr defTabSz="266700">
              <a:defRPr/>
            </a:pPr>
            <a:r>
              <a:rPr lang="en-US" sz="675" kern="0" dirty="0">
                <a:solidFill>
                  <a:srgbClr val="002D62"/>
                </a:solidFill>
              </a:rPr>
              <a:t>Paid Resource</a:t>
            </a:r>
          </a:p>
        </p:txBody>
      </p:sp>
      <p:sp>
        <p:nvSpPr>
          <p:cNvPr id="41" name="Oval 36"/>
          <p:cNvSpPr txBox="1"/>
          <p:nvPr/>
        </p:nvSpPr>
        <p:spPr>
          <a:xfrm>
            <a:off x="2966959" y="4808531"/>
            <a:ext cx="453167" cy="337848"/>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675" b="1" kern="0" dirty="0">
                <a:solidFill>
                  <a:prstClr val="white"/>
                </a:solidFill>
                <a:latin typeface="Calibri"/>
                <a:cs typeface="Arial"/>
              </a:rPr>
              <a:t>Free Resource</a:t>
            </a:r>
          </a:p>
        </p:txBody>
      </p:sp>
      <p:sp>
        <p:nvSpPr>
          <p:cNvPr id="42" name="TextBox 41"/>
          <p:cNvSpPr txBox="1"/>
          <p:nvPr/>
        </p:nvSpPr>
        <p:spPr>
          <a:xfrm>
            <a:off x="2840751" y="4379572"/>
            <a:ext cx="705582" cy="300082"/>
          </a:xfrm>
          <a:prstGeom prst="rect">
            <a:avLst/>
          </a:prstGeom>
          <a:noFill/>
        </p:spPr>
        <p:txBody>
          <a:bodyPr wrap="square" rtlCol="0">
            <a:spAutoFit/>
          </a:bodyPr>
          <a:lstStyle/>
          <a:p>
            <a:r>
              <a:rPr lang="en-US" sz="1350" dirty="0">
                <a:solidFill>
                  <a:srgbClr val="002D62"/>
                </a:solidFill>
                <a:latin typeface="Calibri"/>
              </a:rPr>
              <a:t>Key:</a:t>
            </a:r>
          </a:p>
        </p:txBody>
      </p:sp>
      <p:grpSp>
        <p:nvGrpSpPr>
          <p:cNvPr id="43" name="Group 42"/>
          <p:cNvGrpSpPr/>
          <p:nvPr/>
        </p:nvGrpSpPr>
        <p:grpSpPr>
          <a:xfrm>
            <a:off x="4199648" y="3342609"/>
            <a:ext cx="800100" cy="800102"/>
            <a:chOff x="1315245" y="4934061"/>
            <a:chExt cx="1066800" cy="1066802"/>
          </a:xfrm>
        </p:grpSpPr>
        <p:sp>
          <p:nvSpPr>
            <p:cNvPr id="44" name="Oval 43"/>
            <p:cNvSpPr/>
            <p:nvPr/>
          </p:nvSpPr>
          <p:spPr>
            <a:xfrm>
              <a:off x="1315245" y="4934061"/>
              <a:ext cx="1066800" cy="106680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45" name="Oval 28"/>
            <p:cNvSpPr txBox="1"/>
            <p:nvPr/>
          </p:nvSpPr>
          <p:spPr>
            <a:xfrm>
              <a:off x="1464207" y="5164999"/>
              <a:ext cx="790594" cy="625035"/>
            </a:xfrm>
            <a:prstGeom prst="rect">
              <a:avLst/>
            </a:prstGeom>
            <a:noFill/>
            <a:ln>
              <a:noFill/>
            </a:ln>
            <a:effectLst/>
          </p:spPr>
          <p:txBody>
            <a:bodyPr spcFirstLastPara="0" vert="horz" wrap="square" lIns="7620" tIns="7620" rIns="7620" bIns="7620" numCol="1" spcCol="1270" anchor="ctr" anchorCtr="0">
              <a:noAutofit/>
            </a:bodyPr>
            <a:lstStyle/>
            <a:p>
              <a:pPr algn="ctr" defTabSz="266700">
                <a:lnSpc>
                  <a:spcPct val="90000"/>
                </a:lnSpc>
                <a:spcBef>
                  <a:spcPct val="0"/>
                </a:spcBef>
                <a:spcAft>
                  <a:spcPct val="35000"/>
                </a:spcAft>
                <a:defRPr/>
              </a:pPr>
              <a:r>
                <a:rPr lang="en-US" sz="788" b="1" kern="0" dirty="0">
                  <a:solidFill>
                    <a:prstClr val="white"/>
                  </a:solidFill>
                  <a:cs typeface="Arial"/>
                </a:rPr>
                <a:t>OpenEd</a:t>
              </a:r>
            </a:p>
          </p:txBody>
        </p:sp>
      </p:grpSp>
      <p:pic>
        <p:nvPicPr>
          <p:cNvPr id="47" name="Picture 46"/>
          <p:cNvPicPr>
            <a:picLocks noChangeAspect="1"/>
          </p:cNvPicPr>
          <p:nvPr/>
        </p:nvPicPr>
        <p:blipFill>
          <a:blip r:embed="rId4"/>
          <a:stretch>
            <a:fillRect/>
          </a:stretch>
        </p:blipFill>
        <p:spPr>
          <a:xfrm>
            <a:off x="0" y="0"/>
            <a:ext cx="9123798" cy="6858000"/>
          </a:xfrm>
          <a:prstGeom prst="rect">
            <a:avLst/>
          </a:prstGeom>
        </p:spPr>
      </p:pic>
      <p:sp>
        <p:nvSpPr>
          <p:cNvPr id="33" name="Right Arrow 32"/>
          <p:cNvSpPr/>
          <p:nvPr/>
        </p:nvSpPr>
        <p:spPr>
          <a:xfrm>
            <a:off x="3333750" y="3608944"/>
            <a:ext cx="977620" cy="32213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94386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42875"/>
            <a:ext cx="9144001" cy="6715125"/>
          </a:xfrm>
          <a:prstGeom prst="rect">
            <a:avLst/>
          </a:prstGeom>
        </p:spPr>
      </p:pic>
    </p:spTree>
    <p:extLst>
      <p:ext uri="{BB962C8B-B14F-4D97-AF65-F5344CB8AC3E}">
        <p14:creationId xmlns:p14="http://schemas.microsoft.com/office/powerpoint/2010/main" val="1332542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
            <a:ext cx="9144000" cy="6858001"/>
          </a:xfrm>
          <a:prstGeom prst="rect">
            <a:avLst/>
          </a:prstGeom>
        </p:spPr>
      </p:pic>
    </p:spTree>
    <p:extLst>
      <p:ext uri="{BB962C8B-B14F-4D97-AF65-F5344CB8AC3E}">
        <p14:creationId xmlns:p14="http://schemas.microsoft.com/office/powerpoint/2010/main" val="35601858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15997209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880710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
            <a:ext cx="9144001" cy="6858000"/>
          </a:xfrm>
          <a:prstGeom prst="rect">
            <a:avLst/>
          </a:prstGeom>
        </p:spPr>
      </p:pic>
    </p:spTree>
    <p:extLst>
      <p:ext uri="{BB962C8B-B14F-4D97-AF65-F5344CB8AC3E}">
        <p14:creationId xmlns:p14="http://schemas.microsoft.com/office/powerpoint/2010/main" val="18834893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602463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3412318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Content Placeholder 3"/>
          <p:cNvPicPr>
            <a:picLocks noGrp="1" noChangeAspect="1"/>
          </p:cNvPicPr>
          <p:nvPr>
            <p:ph sz="half" idx="2"/>
          </p:nvPr>
        </p:nvPicPr>
        <p:blipFill>
          <a:blip r:embed="rId2"/>
          <a:stretch>
            <a:fillRect/>
          </a:stretch>
        </p:blipFill>
        <p:spPr>
          <a:xfrm>
            <a:off x="0" y="-95249"/>
            <a:ext cx="9143999" cy="6953250"/>
          </a:xfrm>
          <a:prstGeom prst="rect">
            <a:avLst/>
          </a:prstGeom>
        </p:spPr>
      </p:pic>
    </p:spTree>
    <p:extLst>
      <p:ext uri="{BB962C8B-B14F-4D97-AF65-F5344CB8AC3E}">
        <p14:creationId xmlns:p14="http://schemas.microsoft.com/office/powerpoint/2010/main" val="1538981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7969636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
            <a:ext cx="9144001" cy="6858001"/>
          </a:xfrm>
          <a:prstGeom prst="rect">
            <a:avLst/>
          </a:prstGeom>
        </p:spPr>
      </p:pic>
    </p:spTree>
    <p:extLst>
      <p:ext uri="{BB962C8B-B14F-4D97-AF65-F5344CB8AC3E}">
        <p14:creationId xmlns:p14="http://schemas.microsoft.com/office/powerpoint/2010/main" val="679478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Content Placeholder 3"/>
          <p:cNvPicPr>
            <a:picLocks noGrp="1" noChangeAspect="1"/>
          </p:cNvPicPr>
          <p:nvPr>
            <p:ph sz="half" idx="2"/>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42127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Content Placeholder 3"/>
          <p:cNvPicPr>
            <a:picLocks noGrp="1" noChangeAspect="1"/>
          </p:cNvPicPr>
          <p:nvPr>
            <p:ph sz="half" idx="2"/>
          </p:nvPr>
        </p:nvPicPr>
        <p:blipFill>
          <a:blip r:embed="rId2"/>
          <a:stretch>
            <a:fillRect/>
          </a:stretch>
        </p:blipFill>
        <p:spPr>
          <a:xfrm>
            <a:off x="1" y="0"/>
            <a:ext cx="9144000" cy="6857999"/>
          </a:xfrm>
          <a:prstGeom prst="rect">
            <a:avLst/>
          </a:prstGeom>
        </p:spPr>
      </p:pic>
    </p:spTree>
    <p:extLst>
      <p:ext uri="{BB962C8B-B14F-4D97-AF65-F5344CB8AC3E}">
        <p14:creationId xmlns:p14="http://schemas.microsoft.com/office/powerpoint/2010/main" val="3834666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647912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800" b="1" dirty="0">
                <a:solidFill>
                  <a:schemeClr val="accent1">
                    <a:lumMod val="75000"/>
                  </a:schemeClr>
                </a:solidFill>
              </a:rPr>
              <a:t>ACT Benchmarks and Standards—Data Driven</a:t>
            </a:r>
          </a:p>
          <a:p>
            <a:endParaRPr lang="en-US" dirty="0"/>
          </a:p>
        </p:txBody>
      </p:sp>
      <p:sp>
        <p:nvSpPr>
          <p:cNvPr id="3" name="Content Placeholder 2"/>
          <p:cNvSpPr>
            <a:spLocks noGrp="1"/>
          </p:cNvSpPr>
          <p:nvPr>
            <p:ph sz="half" idx="2"/>
          </p:nvPr>
        </p:nvSpPr>
        <p:spPr/>
        <p:txBody>
          <a:bodyPr/>
          <a:lstStyle/>
          <a:p>
            <a:pPr marL="342900" indent="-342900">
              <a:spcBef>
                <a:spcPct val="50000"/>
              </a:spcBef>
              <a:buClr>
                <a:schemeClr val="bg2"/>
              </a:buClr>
              <a:buFont typeface="Arial" panose="020B0604020202020204" pitchFamily="34" charset="0"/>
              <a:buChar char="•"/>
            </a:pPr>
            <a:r>
              <a:rPr lang="en-US" sz="2000" b="1" dirty="0">
                <a:solidFill>
                  <a:schemeClr val="tx2"/>
                </a:solidFill>
                <a:latin typeface="Arial" charset="0"/>
              </a:rPr>
              <a:t>ACT National Curriculum Survey</a:t>
            </a:r>
            <a:r>
              <a:rPr lang="en-US" sz="2000" b="1" baseline="30000" dirty="0">
                <a:solidFill>
                  <a:schemeClr val="tx2"/>
                </a:solidFill>
                <a:latin typeface="Arial" charset="0"/>
                <a:cs typeface="Times New Roman" pitchFamily="18" charset="0"/>
              </a:rPr>
              <a:t>®</a:t>
            </a:r>
            <a:r>
              <a:rPr lang="en-US" sz="2000" dirty="0">
                <a:solidFill>
                  <a:schemeClr val="tx2"/>
                </a:solidFill>
                <a:latin typeface="Arial" charset="0"/>
              </a:rPr>
              <a:t> drives the</a:t>
            </a:r>
            <a:r>
              <a:rPr lang="en-US" sz="2000" dirty="0">
                <a:solidFill>
                  <a:schemeClr val="tx2"/>
                </a:solidFill>
                <a:latin typeface="Arial" charset="0"/>
                <a:cs typeface="Times New Roman" pitchFamily="18" charset="0"/>
              </a:rPr>
              <a:t> test content</a:t>
            </a:r>
            <a:r>
              <a:rPr lang="en-US" sz="2000" dirty="0">
                <a:solidFill>
                  <a:schemeClr val="tx2"/>
                </a:solidFill>
                <a:latin typeface="Arial" charset="0"/>
              </a:rPr>
              <a:t> </a:t>
            </a:r>
            <a:endParaRPr lang="en-US" sz="2000" dirty="0" smtClean="0">
              <a:solidFill>
                <a:schemeClr val="tx2"/>
              </a:solidFill>
              <a:latin typeface="Arial" charset="0"/>
            </a:endParaRPr>
          </a:p>
          <a:p>
            <a:pPr marL="342900" indent="-342900">
              <a:spcBef>
                <a:spcPct val="50000"/>
              </a:spcBef>
              <a:buClr>
                <a:schemeClr val="bg2"/>
              </a:buClr>
              <a:buFont typeface="Arial" panose="020B0604020202020204" pitchFamily="34" charset="0"/>
              <a:buChar char="•"/>
            </a:pPr>
            <a:r>
              <a:rPr lang="en-US" sz="2000" b="1" dirty="0" smtClean="0">
                <a:solidFill>
                  <a:schemeClr val="tx2"/>
                </a:solidFill>
                <a:latin typeface="Arial" charset="0"/>
              </a:rPr>
              <a:t>ACT </a:t>
            </a:r>
            <a:r>
              <a:rPr lang="en-US" sz="2000" b="1" dirty="0">
                <a:solidFill>
                  <a:schemeClr val="tx2"/>
                </a:solidFill>
                <a:latin typeface="Arial" charset="0"/>
              </a:rPr>
              <a:t>College Readiness Benchmarks</a:t>
            </a:r>
            <a:r>
              <a:rPr lang="en-US" sz="2000" dirty="0">
                <a:solidFill>
                  <a:schemeClr val="tx2"/>
                </a:solidFill>
                <a:latin typeface="Arial" charset="0"/>
              </a:rPr>
              <a:t>—scores associated with postsecondary success in credit-bearing </a:t>
            </a:r>
            <a:r>
              <a:rPr lang="en-US" sz="2000" dirty="0" smtClean="0">
                <a:solidFill>
                  <a:schemeClr val="tx2"/>
                </a:solidFill>
                <a:latin typeface="Arial" charset="0"/>
              </a:rPr>
              <a:t>courses</a:t>
            </a:r>
          </a:p>
          <a:p>
            <a:pPr marL="342900" indent="-342900">
              <a:spcBef>
                <a:spcPct val="50000"/>
              </a:spcBef>
              <a:buClr>
                <a:schemeClr val="bg2"/>
              </a:buClr>
              <a:buFont typeface="Arial" panose="020B0604020202020204" pitchFamily="34" charset="0"/>
              <a:buChar char="•"/>
            </a:pPr>
            <a:r>
              <a:rPr lang="en-US" sz="2000" b="1" dirty="0" smtClean="0">
                <a:solidFill>
                  <a:schemeClr val="tx2"/>
                </a:solidFill>
                <a:latin typeface="Arial" charset="0"/>
              </a:rPr>
              <a:t>ACT </a:t>
            </a:r>
            <a:r>
              <a:rPr lang="en-US" sz="2000" b="1" dirty="0">
                <a:solidFill>
                  <a:schemeClr val="tx2"/>
                </a:solidFill>
                <a:latin typeface="Arial" charset="0"/>
              </a:rPr>
              <a:t>College and Career Readiness Standards</a:t>
            </a:r>
            <a:r>
              <a:rPr lang="en-US" sz="2000" dirty="0">
                <a:solidFill>
                  <a:schemeClr val="tx2"/>
                </a:solidFill>
                <a:latin typeface="Arial" charset="0"/>
              </a:rPr>
              <a:t>—empirically based on an analysis of the skills and knowledge students need to respond successfully to an assessment question</a:t>
            </a:r>
          </a:p>
          <a:p>
            <a:endParaRPr lang="en-US" sz="1600" dirty="0">
              <a:solidFill>
                <a:schemeClr val="tx2"/>
              </a:solidFill>
            </a:endParaRPr>
          </a:p>
          <a:p>
            <a:endParaRPr lang="en-US" dirty="0"/>
          </a:p>
        </p:txBody>
      </p:sp>
    </p:spTree>
    <p:extLst>
      <p:ext uri="{BB962C8B-B14F-4D97-AF65-F5344CB8AC3E}">
        <p14:creationId xmlns:p14="http://schemas.microsoft.com/office/powerpoint/2010/main" val="2811071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rgbClr val="FDF9DC"/>
      </a:dk1>
      <a:lt1>
        <a:sysClr val="window" lastClr="FFFFFF"/>
      </a:lt1>
      <a:dk2>
        <a:srgbClr val="002D62"/>
      </a:dk2>
      <a:lt2>
        <a:srgbClr val="E31B2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6816</TotalTime>
  <Words>549</Words>
  <Application>Microsoft Office PowerPoint</Application>
  <PresentationFormat>On-screen Show (4:3)</PresentationFormat>
  <Paragraphs>108</Paragraphs>
  <Slides>51</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Aharoni</vt:lpstr>
      <vt:lpstr>Arial</vt:lpstr>
      <vt:lpstr>Arial Black</vt:lpstr>
      <vt:lpstr>Arial Bold</vt:lpstr>
      <vt:lpstr>Arial MT Std</vt:lpstr>
      <vt:lpstr>Arial Rounded MT Bold</vt:lpstr>
      <vt:lpstr>Calibri</vt:lpstr>
      <vt:lpstr>Courier New</vt:lpstr>
      <vt:lpstr>Franklin Gothic Book</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 Test High School Report Insights</vt:lpstr>
      <vt:lpstr>The ACT Test High School Report Insights</vt:lpstr>
      <vt:lpstr>High School Report</vt:lpstr>
      <vt:lpstr>High School Report</vt:lpstr>
      <vt:lpstr>  College Report</vt:lpstr>
      <vt:lpstr>  College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ACT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Gregory Carrier</dc:creator>
  <cp:keywords/>
  <dc:description/>
  <cp:lastModifiedBy>Stephanie Lewis</cp:lastModifiedBy>
  <cp:revision>295</cp:revision>
  <cp:lastPrinted>2016-09-13T11:11:49Z</cp:lastPrinted>
  <dcterms:created xsi:type="dcterms:W3CDTF">2012-10-08T15:18:47Z</dcterms:created>
  <dcterms:modified xsi:type="dcterms:W3CDTF">2018-01-02T14:58:24Z</dcterms:modified>
  <cp:category/>
</cp:coreProperties>
</file>