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9" r:id="rId1"/>
  </p:sldMasterIdLst>
  <p:sldIdLst>
    <p:sldId id="263" r:id="rId2"/>
    <p:sldId id="264" r:id="rId3"/>
    <p:sldId id="256" r:id="rId4"/>
    <p:sldId id="257" r:id="rId5"/>
    <p:sldId id="258" r:id="rId6"/>
    <p:sldId id="259" r:id="rId7"/>
    <p:sldId id="260" r:id="rId8"/>
    <p:sldId id="261" r:id="rId9"/>
    <p:sldId id="262" r:id="rId10"/>
    <p:sldId id="265" r:id="rId11"/>
    <p:sldId id="266" r:id="rId12"/>
    <p:sldId id="267" r:id="rId13"/>
    <p:sldId id="268" r:id="rId14"/>
    <p:sldId id="269" r:id="rId15"/>
    <p:sldId id="270" r:id="rId16"/>
    <p:sldId id="275" r:id="rId17"/>
    <p:sldId id="271" r:id="rId18"/>
    <p:sldId id="272" r:id="rId19"/>
    <p:sldId id="276" r:id="rId20"/>
    <p:sldId id="273" r:id="rId21"/>
    <p:sldId id="274" r:id="rId22"/>
    <p:sldId id="277" r:id="rId2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140" autoAdjust="0"/>
    <p:restoredTop sz="94660"/>
  </p:normalViewPr>
  <p:slideViewPr>
    <p:cSldViewPr snapToGrid="0">
      <p:cViewPr varScale="1">
        <p:scale>
          <a:sx n="48" d="100"/>
          <a:sy n="48" d="100"/>
        </p:scale>
        <p:origin x="883" y="29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9091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svg"/><Relationship Id="rId1" Type="http://schemas.openxmlformats.org/officeDocument/2006/relationships/image" Target="../media/image3.png"/><Relationship Id="rId4" Type="http://schemas.openxmlformats.org/officeDocument/2006/relationships/image" Target="../media/image6.sv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svg"/><Relationship Id="rId1" Type="http://schemas.openxmlformats.org/officeDocument/2006/relationships/image" Target="../media/image3.png"/><Relationship Id="rId4" Type="http://schemas.openxmlformats.org/officeDocument/2006/relationships/image" Target="../media/image6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4A3ABF8-DA9A-422F-A597-1DF000FDF943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bg_colorful1" csCatId="colorful" phldr="1"/>
      <dgm:spPr/>
      <dgm:t>
        <a:bodyPr/>
        <a:lstStyle/>
        <a:p>
          <a:endParaRPr lang="en-US"/>
        </a:p>
      </dgm:t>
    </dgm:pt>
    <dgm:pt modelId="{067FF62E-6D42-4FB3-BDEA-7AA3247FAF78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/>
            <a:t>Review December 12, 2019 Tax Reform Special Session (SB 2001, Sub. 4)</a:t>
          </a:r>
        </a:p>
      </dgm:t>
    </dgm:pt>
    <dgm:pt modelId="{3EEB97E5-6F30-4B54-9C27-7147B91F0474}" type="parTrans" cxnId="{1F4CD4CE-C612-4A46-BA14-9ED1742E5647}">
      <dgm:prSet/>
      <dgm:spPr/>
      <dgm:t>
        <a:bodyPr/>
        <a:lstStyle/>
        <a:p>
          <a:endParaRPr lang="en-US"/>
        </a:p>
      </dgm:t>
    </dgm:pt>
    <dgm:pt modelId="{A4886367-1C7D-4055-BDC8-7B095B7AE164}" type="sibTrans" cxnId="{1F4CD4CE-C612-4A46-BA14-9ED1742E5647}">
      <dgm:prSet/>
      <dgm:spPr/>
      <dgm:t>
        <a:bodyPr/>
        <a:lstStyle/>
        <a:p>
          <a:endParaRPr lang="en-US"/>
        </a:p>
      </dgm:t>
    </dgm:pt>
    <dgm:pt modelId="{995964B3-DE16-4B35-99B9-142FF0D82FBA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/>
            <a:t>Discuss other pending legislation that will impact school districts</a:t>
          </a:r>
        </a:p>
      </dgm:t>
    </dgm:pt>
    <dgm:pt modelId="{D0785CEC-D841-4F99-B66A-6D0188E1C033}" type="parTrans" cxnId="{83B1004C-9B3D-4080-BEDD-EBB75F9EB33B}">
      <dgm:prSet/>
      <dgm:spPr/>
      <dgm:t>
        <a:bodyPr/>
        <a:lstStyle/>
        <a:p>
          <a:endParaRPr lang="en-US"/>
        </a:p>
      </dgm:t>
    </dgm:pt>
    <dgm:pt modelId="{D4BB478E-C34A-425E-B62A-F39AFFF5AA8E}" type="sibTrans" cxnId="{83B1004C-9B3D-4080-BEDD-EBB75F9EB33B}">
      <dgm:prSet/>
      <dgm:spPr/>
      <dgm:t>
        <a:bodyPr/>
        <a:lstStyle/>
        <a:p>
          <a:endParaRPr lang="en-US"/>
        </a:p>
      </dgm:t>
    </dgm:pt>
    <dgm:pt modelId="{74A08918-5E0B-4B55-A198-2CE03C757AA7}">
      <dgm:prSet phldrT="[Text]"/>
      <dgm:spPr/>
      <dgm:t>
        <a:bodyPr/>
        <a:lstStyle/>
        <a:p>
          <a:pPr>
            <a:lnSpc>
              <a:spcPct val="100000"/>
            </a:lnSpc>
          </a:pPr>
          <a:r>
            <a:rPr lang="en-US" dirty="0"/>
            <a:t>Review Actions of Executive  Appropriations on Dec. 12, 2019 for FY 21 education budget estimates</a:t>
          </a:r>
        </a:p>
      </dgm:t>
    </dgm:pt>
    <dgm:pt modelId="{E55A9508-DEDB-452F-A292-BA3645D5D484}" type="parTrans" cxnId="{9E01808C-440A-45DF-880A-A58F38FE3903}">
      <dgm:prSet/>
      <dgm:spPr/>
      <dgm:t>
        <a:bodyPr/>
        <a:lstStyle/>
        <a:p>
          <a:endParaRPr lang="en-US"/>
        </a:p>
      </dgm:t>
    </dgm:pt>
    <dgm:pt modelId="{C5DE7BE6-FCD3-4814-9C93-4D96BC04B471}" type="sibTrans" cxnId="{9E01808C-440A-45DF-880A-A58F38FE3903}">
      <dgm:prSet/>
      <dgm:spPr/>
      <dgm:t>
        <a:bodyPr/>
        <a:lstStyle/>
        <a:p>
          <a:endParaRPr lang="en-US"/>
        </a:p>
      </dgm:t>
    </dgm:pt>
    <dgm:pt modelId="{12C626B5-1F09-4222-B28B-EE50AC520272}" type="pres">
      <dgm:prSet presAssocID="{E4A3ABF8-DA9A-422F-A597-1DF000FDF943}" presName="root" presStyleCnt="0">
        <dgm:presLayoutVars>
          <dgm:dir/>
          <dgm:resizeHandles val="exact"/>
        </dgm:presLayoutVars>
      </dgm:prSet>
      <dgm:spPr/>
    </dgm:pt>
    <dgm:pt modelId="{8916037B-3210-4F6A-AA14-BE32FB9122B4}" type="pres">
      <dgm:prSet presAssocID="{067FF62E-6D42-4FB3-BDEA-7AA3247FAF78}" presName="compNode" presStyleCnt="0"/>
      <dgm:spPr/>
    </dgm:pt>
    <dgm:pt modelId="{63642DA8-9868-467A-882D-28D18FB785B4}" type="pres">
      <dgm:prSet presAssocID="{067FF62E-6D42-4FB3-BDEA-7AA3247FAF78}" presName="bgRect" presStyleLbl="bgShp" presStyleIdx="0" presStyleCnt="3"/>
      <dgm:spPr/>
    </dgm:pt>
    <dgm:pt modelId="{9B6BB973-2573-4926-9FF6-06B93670009A}" type="pres">
      <dgm:prSet presAssocID="{067FF62E-6D42-4FB3-BDEA-7AA3247FAF78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Presentation with Checklist"/>
        </a:ext>
      </dgm:extLst>
    </dgm:pt>
    <dgm:pt modelId="{F0572DBA-210A-4DE9-BDA9-AA0C97B5446B}" type="pres">
      <dgm:prSet presAssocID="{067FF62E-6D42-4FB3-BDEA-7AA3247FAF78}" presName="spaceRect" presStyleCnt="0"/>
      <dgm:spPr/>
    </dgm:pt>
    <dgm:pt modelId="{81E92FB1-8E70-4463-89B9-E029110809D0}" type="pres">
      <dgm:prSet presAssocID="{067FF62E-6D42-4FB3-BDEA-7AA3247FAF78}" presName="parTx" presStyleLbl="revTx" presStyleIdx="0" presStyleCnt="3">
        <dgm:presLayoutVars>
          <dgm:chMax val="0"/>
          <dgm:chPref val="0"/>
        </dgm:presLayoutVars>
      </dgm:prSet>
      <dgm:spPr/>
    </dgm:pt>
    <dgm:pt modelId="{B3D977E5-33B2-41D8-9B71-57453CDA203B}" type="pres">
      <dgm:prSet presAssocID="{A4886367-1C7D-4055-BDC8-7B095B7AE164}" presName="sibTrans" presStyleCnt="0"/>
      <dgm:spPr/>
    </dgm:pt>
    <dgm:pt modelId="{18A69136-812A-468E-90DB-7404AE4B6DDB}" type="pres">
      <dgm:prSet presAssocID="{74A08918-5E0B-4B55-A198-2CE03C757AA7}" presName="compNode" presStyleCnt="0"/>
      <dgm:spPr/>
    </dgm:pt>
    <dgm:pt modelId="{EBB9835F-E3D7-4A3F-90C2-C0918E5F9D5B}" type="pres">
      <dgm:prSet presAssocID="{74A08918-5E0B-4B55-A198-2CE03C757AA7}" presName="bgRect" presStyleLbl="bgShp" presStyleIdx="1" presStyleCnt="3"/>
      <dgm:spPr/>
    </dgm:pt>
    <dgm:pt modelId="{3B8CE347-1549-434A-BEA4-39D7ED198A55}" type="pres">
      <dgm:prSet presAssocID="{74A08918-5E0B-4B55-A198-2CE03C757AA7}" presName="iconRect" presStyleLbl="node1" presStyleIdx="1" presStyleCnt="3"/>
      <dgm:spPr/>
    </dgm:pt>
    <dgm:pt modelId="{ACAF49A9-6A7A-4850-802E-C265E3F5BFF9}" type="pres">
      <dgm:prSet presAssocID="{74A08918-5E0B-4B55-A198-2CE03C757AA7}" presName="spaceRect" presStyleCnt="0"/>
      <dgm:spPr/>
    </dgm:pt>
    <dgm:pt modelId="{DE6C3915-8D02-4C21-A346-AEDA45403D2E}" type="pres">
      <dgm:prSet presAssocID="{74A08918-5E0B-4B55-A198-2CE03C757AA7}" presName="parTx" presStyleLbl="revTx" presStyleIdx="1" presStyleCnt="3">
        <dgm:presLayoutVars>
          <dgm:chMax val="0"/>
          <dgm:chPref val="0"/>
        </dgm:presLayoutVars>
      </dgm:prSet>
      <dgm:spPr/>
    </dgm:pt>
    <dgm:pt modelId="{33E7020E-BAA6-4B4F-8875-228FECBD51A7}" type="pres">
      <dgm:prSet presAssocID="{C5DE7BE6-FCD3-4814-9C93-4D96BC04B471}" presName="sibTrans" presStyleCnt="0"/>
      <dgm:spPr/>
    </dgm:pt>
    <dgm:pt modelId="{52FD12CD-D8BE-47FD-80B8-AF320D994DA4}" type="pres">
      <dgm:prSet presAssocID="{995964B3-DE16-4B35-99B9-142FF0D82FBA}" presName="compNode" presStyleCnt="0"/>
      <dgm:spPr/>
    </dgm:pt>
    <dgm:pt modelId="{92E8F242-92F6-4029-9627-700418DE916C}" type="pres">
      <dgm:prSet presAssocID="{995964B3-DE16-4B35-99B9-142FF0D82FBA}" presName="bgRect" presStyleLbl="bgShp" presStyleIdx="2" presStyleCnt="3"/>
      <dgm:spPr/>
    </dgm:pt>
    <dgm:pt modelId="{D7879B7E-E412-494E-AFAC-28A3B53DD571}" type="pres">
      <dgm:prSet presAssocID="{995964B3-DE16-4B35-99B9-142FF0D82FBA}" presName="iconRect" presStyleLbl="node1" presStyleIdx="2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lassroom"/>
        </a:ext>
      </dgm:extLst>
    </dgm:pt>
    <dgm:pt modelId="{EC786DB8-7440-4F14-B0B9-5C3CCA24933A}" type="pres">
      <dgm:prSet presAssocID="{995964B3-DE16-4B35-99B9-142FF0D82FBA}" presName="spaceRect" presStyleCnt="0"/>
      <dgm:spPr/>
    </dgm:pt>
    <dgm:pt modelId="{CF51FF7E-DE50-4F2E-8DF3-298D7AB75BE8}" type="pres">
      <dgm:prSet presAssocID="{995964B3-DE16-4B35-99B9-142FF0D82FBA}" presName="parTx" presStyleLbl="revTx" presStyleIdx="2" presStyleCnt="3">
        <dgm:presLayoutVars>
          <dgm:chMax val="0"/>
          <dgm:chPref val="0"/>
        </dgm:presLayoutVars>
      </dgm:prSet>
      <dgm:spPr/>
    </dgm:pt>
  </dgm:ptLst>
  <dgm:cxnLst>
    <dgm:cxn modelId="{0DFB653E-5C79-4152-9498-CF12581F7E74}" type="presOf" srcId="{74A08918-5E0B-4B55-A198-2CE03C757AA7}" destId="{DE6C3915-8D02-4C21-A346-AEDA45403D2E}" srcOrd="0" destOrd="0" presId="urn:microsoft.com/office/officeart/2018/2/layout/IconVerticalSolidList"/>
    <dgm:cxn modelId="{83B1004C-9B3D-4080-BEDD-EBB75F9EB33B}" srcId="{E4A3ABF8-DA9A-422F-A597-1DF000FDF943}" destId="{995964B3-DE16-4B35-99B9-142FF0D82FBA}" srcOrd="2" destOrd="0" parTransId="{D0785CEC-D841-4F99-B66A-6D0188E1C033}" sibTransId="{D4BB478E-C34A-425E-B62A-F39AFFF5AA8E}"/>
    <dgm:cxn modelId="{F1C12F6C-8F2E-4DBB-B479-0FFAA087B31D}" type="presOf" srcId="{995964B3-DE16-4B35-99B9-142FF0D82FBA}" destId="{CF51FF7E-DE50-4F2E-8DF3-298D7AB75BE8}" srcOrd="0" destOrd="0" presId="urn:microsoft.com/office/officeart/2018/2/layout/IconVerticalSolidList"/>
    <dgm:cxn modelId="{5E0A4570-080A-46F6-9549-FFD7621CA561}" type="presOf" srcId="{067FF62E-6D42-4FB3-BDEA-7AA3247FAF78}" destId="{81E92FB1-8E70-4463-89B9-E029110809D0}" srcOrd="0" destOrd="0" presId="urn:microsoft.com/office/officeart/2018/2/layout/IconVerticalSolidList"/>
    <dgm:cxn modelId="{9E01808C-440A-45DF-880A-A58F38FE3903}" srcId="{E4A3ABF8-DA9A-422F-A597-1DF000FDF943}" destId="{74A08918-5E0B-4B55-A198-2CE03C757AA7}" srcOrd="1" destOrd="0" parTransId="{E55A9508-DEDB-452F-A292-BA3645D5D484}" sibTransId="{C5DE7BE6-FCD3-4814-9C93-4D96BC04B471}"/>
    <dgm:cxn modelId="{9F5B30AA-02C6-4F3F-ABBA-9142745D7B3C}" type="presOf" srcId="{E4A3ABF8-DA9A-422F-A597-1DF000FDF943}" destId="{12C626B5-1F09-4222-B28B-EE50AC520272}" srcOrd="0" destOrd="0" presId="urn:microsoft.com/office/officeart/2018/2/layout/IconVerticalSolidList"/>
    <dgm:cxn modelId="{1F4CD4CE-C612-4A46-BA14-9ED1742E5647}" srcId="{E4A3ABF8-DA9A-422F-A597-1DF000FDF943}" destId="{067FF62E-6D42-4FB3-BDEA-7AA3247FAF78}" srcOrd="0" destOrd="0" parTransId="{3EEB97E5-6F30-4B54-9C27-7147B91F0474}" sibTransId="{A4886367-1C7D-4055-BDC8-7B095B7AE164}"/>
    <dgm:cxn modelId="{8ABEDD5D-F1DA-496C-A26D-55504FBD998D}" type="presParOf" srcId="{12C626B5-1F09-4222-B28B-EE50AC520272}" destId="{8916037B-3210-4F6A-AA14-BE32FB9122B4}" srcOrd="0" destOrd="0" presId="urn:microsoft.com/office/officeart/2018/2/layout/IconVerticalSolidList"/>
    <dgm:cxn modelId="{493069BB-7BAC-404E-8C6A-4403833DF7CB}" type="presParOf" srcId="{8916037B-3210-4F6A-AA14-BE32FB9122B4}" destId="{63642DA8-9868-467A-882D-28D18FB785B4}" srcOrd="0" destOrd="0" presId="urn:microsoft.com/office/officeart/2018/2/layout/IconVerticalSolidList"/>
    <dgm:cxn modelId="{2F2E85C2-F258-400D-AC09-D2ECD810D687}" type="presParOf" srcId="{8916037B-3210-4F6A-AA14-BE32FB9122B4}" destId="{9B6BB973-2573-4926-9FF6-06B93670009A}" srcOrd="1" destOrd="0" presId="urn:microsoft.com/office/officeart/2018/2/layout/IconVerticalSolidList"/>
    <dgm:cxn modelId="{0FD18883-B654-4F23-996D-DD31318CBDE4}" type="presParOf" srcId="{8916037B-3210-4F6A-AA14-BE32FB9122B4}" destId="{F0572DBA-210A-4DE9-BDA9-AA0C97B5446B}" srcOrd="2" destOrd="0" presId="urn:microsoft.com/office/officeart/2018/2/layout/IconVerticalSolidList"/>
    <dgm:cxn modelId="{DAA93F18-BF52-4FDD-A862-960148D60E54}" type="presParOf" srcId="{8916037B-3210-4F6A-AA14-BE32FB9122B4}" destId="{81E92FB1-8E70-4463-89B9-E029110809D0}" srcOrd="3" destOrd="0" presId="urn:microsoft.com/office/officeart/2018/2/layout/IconVerticalSolidList"/>
    <dgm:cxn modelId="{B5C2DC60-25AC-4D47-BB74-49EFF9B85B8B}" type="presParOf" srcId="{12C626B5-1F09-4222-B28B-EE50AC520272}" destId="{B3D977E5-33B2-41D8-9B71-57453CDA203B}" srcOrd="1" destOrd="0" presId="urn:microsoft.com/office/officeart/2018/2/layout/IconVerticalSolidList"/>
    <dgm:cxn modelId="{E2C6673C-7943-4C5E-A075-3580418328E2}" type="presParOf" srcId="{12C626B5-1F09-4222-B28B-EE50AC520272}" destId="{18A69136-812A-468E-90DB-7404AE4B6DDB}" srcOrd="2" destOrd="0" presId="urn:microsoft.com/office/officeart/2018/2/layout/IconVerticalSolidList"/>
    <dgm:cxn modelId="{8D57F31F-5057-4A54-AA4D-9C9BB63E7DCA}" type="presParOf" srcId="{18A69136-812A-468E-90DB-7404AE4B6DDB}" destId="{EBB9835F-E3D7-4A3F-90C2-C0918E5F9D5B}" srcOrd="0" destOrd="0" presId="urn:microsoft.com/office/officeart/2018/2/layout/IconVerticalSolidList"/>
    <dgm:cxn modelId="{9AD8E12F-8847-4D3A-B310-23228F8AB5FC}" type="presParOf" srcId="{18A69136-812A-468E-90DB-7404AE4B6DDB}" destId="{3B8CE347-1549-434A-BEA4-39D7ED198A55}" srcOrd="1" destOrd="0" presId="urn:microsoft.com/office/officeart/2018/2/layout/IconVerticalSolidList"/>
    <dgm:cxn modelId="{E449688B-2FE4-4AFB-9340-0C762E0DD6F5}" type="presParOf" srcId="{18A69136-812A-468E-90DB-7404AE4B6DDB}" destId="{ACAF49A9-6A7A-4850-802E-C265E3F5BFF9}" srcOrd="2" destOrd="0" presId="urn:microsoft.com/office/officeart/2018/2/layout/IconVerticalSolidList"/>
    <dgm:cxn modelId="{FEFF99DB-CC40-4F6E-91AB-48683267EBF8}" type="presParOf" srcId="{18A69136-812A-468E-90DB-7404AE4B6DDB}" destId="{DE6C3915-8D02-4C21-A346-AEDA45403D2E}" srcOrd="3" destOrd="0" presId="urn:microsoft.com/office/officeart/2018/2/layout/IconVerticalSolidList"/>
    <dgm:cxn modelId="{0C67CA83-2172-437A-80A8-B76B48B044ED}" type="presParOf" srcId="{12C626B5-1F09-4222-B28B-EE50AC520272}" destId="{33E7020E-BAA6-4B4F-8875-228FECBD51A7}" srcOrd="3" destOrd="0" presId="urn:microsoft.com/office/officeart/2018/2/layout/IconVerticalSolidList"/>
    <dgm:cxn modelId="{595EAB00-86F2-4E98-9A6E-CE851C8DE45A}" type="presParOf" srcId="{12C626B5-1F09-4222-B28B-EE50AC520272}" destId="{52FD12CD-D8BE-47FD-80B8-AF320D994DA4}" srcOrd="4" destOrd="0" presId="urn:microsoft.com/office/officeart/2018/2/layout/IconVerticalSolidList"/>
    <dgm:cxn modelId="{22BC7115-90AB-485F-A386-1AD0F3AFA702}" type="presParOf" srcId="{52FD12CD-D8BE-47FD-80B8-AF320D994DA4}" destId="{92E8F242-92F6-4029-9627-700418DE916C}" srcOrd="0" destOrd="0" presId="urn:microsoft.com/office/officeart/2018/2/layout/IconVerticalSolidList"/>
    <dgm:cxn modelId="{9956D5E3-FBE9-4463-A677-E73128BF9934}" type="presParOf" srcId="{52FD12CD-D8BE-47FD-80B8-AF320D994DA4}" destId="{D7879B7E-E412-494E-AFAC-28A3B53DD571}" srcOrd="1" destOrd="0" presId="urn:microsoft.com/office/officeart/2018/2/layout/IconVerticalSolidList"/>
    <dgm:cxn modelId="{E6696E09-A24C-413D-8385-F59948268F64}" type="presParOf" srcId="{52FD12CD-D8BE-47FD-80B8-AF320D994DA4}" destId="{EC786DB8-7440-4F14-B0B9-5C3CCA24933A}" srcOrd="2" destOrd="0" presId="urn:microsoft.com/office/officeart/2018/2/layout/IconVerticalSolidList"/>
    <dgm:cxn modelId="{7EAA01AF-AEFF-4D7E-A6E6-6C65202DFED3}" type="presParOf" srcId="{52FD12CD-D8BE-47FD-80B8-AF320D994DA4}" destId="{CF51FF7E-DE50-4F2E-8DF3-298D7AB75BE8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3642DA8-9868-467A-882D-28D18FB785B4}">
      <dsp:nvSpPr>
        <dsp:cNvPr id="0" name=""/>
        <dsp:cNvSpPr/>
      </dsp:nvSpPr>
      <dsp:spPr>
        <a:xfrm>
          <a:off x="0" y="665"/>
          <a:ext cx="6290226" cy="1556118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B6BB973-2573-4926-9FF6-06B93670009A}">
      <dsp:nvSpPr>
        <dsp:cNvPr id="0" name=""/>
        <dsp:cNvSpPr/>
      </dsp:nvSpPr>
      <dsp:spPr>
        <a:xfrm>
          <a:off x="470725" y="350791"/>
          <a:ext cx="855865" cy="855865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1E92FB1-8E70-4463-89B9-E029110809D0}">
      <dsp:nvSpPr>
        <dsp:cNvPr id="0" name=""/>
        <dsp:cNvSpPr/>
      </dsp:nvSpPr>
      <dsp:spPr>
        <a:xfrm>
          <a:off x="1797316" y="665"/>
          <a:ext cx="4492909" cy="155611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4689" tIns="164689" rIns="164689" bIns="164689" numCol="1" spcCol="1270" anchor="ctr" anchorCtr="0">
          <a:noAutofit/>
        </a:bodyPr>
        <a:lstStyle/>
        <a:p>
          <a:pPr marL="0" lvl="0" indent="0" algn="l" defTabSz="8445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/>
            <a:t>Review December 12, 2019 Tax Reform Special Session (SB 2001, Sub. 4)</a:t>
          </a:r>
        </a:p>
      </dsp:txBody>
      <dsp:txXfrm>
        <a:off x="1797316" y="665"/>
        <a:ext cx="4492909" cy="1556118"/>
      </dsp:txXfrm>
    </dsp:sp>
    <dsp:sp modelId="{EBB9835F-E3D7-4A3F-90C2-C0918E5F9D5B}">
      <dsp:nvSpPr>
        <dsp:cNvPr id="0" name=""/>
        <dsp:cNvSpPr/>
      </dsp:nvSpPr>
      <dsp:spPr>
        <a:xfrm>
          <a:off x="0" y="1945813"/>
          <a:ext cx="6290226" cy="1556118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B8CE347-1549-434A-BEA4-39D7ED198A55}">
      <dsp:nvSpPr>
        <dsp:cNvPr id="0" name=""/>
        <dsp:cNvSpPr/>
      </dsp:nvSpPr>
      <dsp:spPr>
        <a:xfrm>
          <a:off x="470725" y="2295939"/>
          <a:ext cx="855865" cy="855865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alpha val="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E6C3915-8D02-4C21-A346-AEDA45403D2E}">
      <dsp:nvSpPr>
        <dsp:cNvPr id="0" name=""/>
        <dsp:cNvSpPr/>
      </dsp:nvSpPr>
      <dsp:spPr>
        <a:xfrm>
          <a:off x="1797316" y="1945813"/>
          <a:ext cx="4492909" cy="155611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4689" tIns="164689" rIns="164689" bIns="164689" numCol="1" spcCol="1270" anchor="ctr" anchorCtr="0">
          <a:noAutofit/>
        </a:bodyPr>
        <a:lstStyle/>
        <a:p>
          <a:pPr marL="0" lvl="0" indent="0" algn="l" defTabSz="8445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/>
            <a:t>Review Actions of Executive  Appropriations on Dec. 12, 2019 for FY 21 education budget estimates</a:t>
          </a:r>
        </a:p>
      </dsp:txBody>
      <dsp:txXfrm>
        <a:off x="1797316" y="1945813"/>
        <a:ext cx="4492909" cy="1556118"/>
      </dsp:txXfrm>
    </dsp:sp>
    <dsp:sp modelId="{92E8F242-92F6-4029-9627-700418DE916C}">
      <dsp:nvSpPr>
        <dsp:cNvPr id="0" name=""/>
        <dsp:cNvSpPr/>
      </dsp:nvSpPr>
      <dsp:spPr>
        <a:xfrm>
          <a:off x="0" y="3890961"/>
          <a:ext cx="6290226" cy="1556118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7879B7E-E412-494E-AFAC-28A3B53DD571}">
      <dsp:nvSpPr>
        <dsp:cNvPr id="0" name=""/>
        <dsp:cNvSpPr/>
      </dsp:nvSpPr>
      <dsp:spPr>
        <a:xfrm>
          <a:off x="470725" y="4241088"/>
          <a:ext cx="855865" cy="855865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F51FF7E-DE50-4F2E-8DF3-298D7AB75BE8}">
      <dsp:nvSpPr>
        <dsp:cNvPr id="0" name=""/>
        <dsp:cNvSpPr/>
      </dsp:nvSpPr>
      <dsp:spPr>
        <a:xfrm>
          <a:off x="1797316" y="3890961"/>
          <a:ext cx="4492909" cy="155611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4689" tIns="164689" rIns="164689" bIns="164689" numCol="1" spcCol="1270" anchor="ctr" anchorCtr="0">
          <a:noAutofit/>
        </a:bodyPr>
        <a:lstStyle/>
        <a:p>
          <a:pPr marL="0" lvl="0" indent="0" algn="l" defTabSz="8445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/>
            <a:t>Discuss other pending legislation that will impact school districts</a:t>
          </a:r>
        </a:p>
      </dsp:txBody>
      <dsp:txXfrm>
        <a:off x="1797316" y="3890961"/>
        <a:ext cx="4492909" cy="155611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03405"/>
            <a:ext cx="9448800" cy="1825096"/>
          </a:xfrm>
        </p:spPr>
        <p:txBody>
          <a:bodyPr anchor="b">
            <a:normAutofit/>
          </a:bodyPr>
          <a:lstStyle>
            <a:lvl1pPr algn="l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32201"/>
            <a:ext cx="9448800" cy="685800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09561" y="4314328"/>
            <a:ext cx="2910840" cy="374642"/>
          </a:xfrm>
        </p:spPr>
        <p:txBody>
          <a:bodyPr/>
          <a:lstStyle/>
          <a:p>
            <a:fld id="{AFE9AB39-909F-4E2E-9A1D-58E9DB6C2B6D}" type="datetimeFigureOut">
              <a:rPr lang="en-US" smtClean="0"/>
              <a:t>1/5/2020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71600" y="4323845"/>
            <a:ext cx="640080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7200" y="1430866"/>
            <a:ext cx="2743200" cy="365125"/>
          </a:xfrm>
        </p:spPr>
        <p:txBody>
          <a:bodyPr/>
          <a:lstStyle/>
          <a:p>
            <a:fld id="{FD8C537D-87A2-49A3-9F2B-4B3203929B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44353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77" y="4697360"/>
            <a:ext cx="10822034" cy="81935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1727" y="941439"/>
            <a:ext cx="10821840" cy="3478161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516715"/>
            <a:ext cx="10820400" cy="701969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E9AB39-909F-4E2E-9A1D-58E9DB6C2B6D}" type="datetimeFigureOut">
              <a:rPr lang="en-US" smtClean="0"/>
              <a:t>1/5/2020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8C537D-87A2-49A3-9F2B-4B3203929B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5528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2"/>
            <a:ext cx="10820400" cy="2802467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9133"/>
            <a:ext cx="10130516" cy="99906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AFE9AB39-909F-4E2E-9A1D-58E9DB6C2B6D}" type="datetimeFigureOut">
              <a:rPr lang="en-US" smtClean="0"/>
              <a:t>1/5/2020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FD8C537D-87A2-49A3-9F2B-4B3203929B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280131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67" y="753533"/>
            <a:ext cx="10151533" cy="2604495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303865" y="3365556"/>
            <a:ext cx="9592736" cy="4444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959862"/>
            <a:ext cx="10151533" cy="679871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AFE9AB39-909F-4E2E-9A1D-58E9DB6C2B6D}" type="datetimeFigureOut">
              <a:rPr lang="en-US" smtClean="0"/>
              <a:t>1/5/2020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FD8C537D-87A2-49A3-9F2B-4B3203929BF2}" type="slidenum">
              <a:rPr lang="en-US" smtClean="0"/>
              <a:t>‹#›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476250" y="93345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984230" y="270129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55767928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95" y="1124701"/>
            <a:ext cx="10146186" cy="251183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8315"/>
            <a:ext cx="10144654" cy="99988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78883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AFE9AB39-909F-4E2E-9A1D-58E9DB6C2B6D}" type="datetimeFigureOut">
              <a:rPr lang="en-US" smtClean="0"/>
              <a:t>1/5/2020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8883"/>
            <a:ext cx="6991492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FD8C537D-87A2-49A3-9F2B-4B3203929B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535839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895600" y="761999"/>
            <a:ext cx="8610599" cy="130386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0" y="2202080"/>
            <a:ext cx="3456432" cy="61732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799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68800" y="2201333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366858" y="2904067"/>
            <a:ext cx="3456432" cy="331461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51800" y="2192866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8051801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E9AB39-909F-4E2E-9A1D-58E9DB6C2B6D}" type="datetimeFigureOut">
              <a:rPr lang="en-US" smtClean="0"/>
              <a:t>1/5/2020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8C537D-87A2-49A3-9F2B-4B3203929B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407721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599" cy="12954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8618" y="4191000"/>
            <a:ext cx="3451582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8618" y="2362200"/>
            <a:ext cx="3451582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8618" y="4873764"/>
            <a:ext cx="3451582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74263" y="4191000"/>
            <a:ext cx="3448935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374263" y="2362200"/>
            <a:ext cx="3448936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374264" y="4873763"/>
            <a:ext cx="344893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49731" y="4191000"/>
            <a:ext cx="3456469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49855" y="2362200"/>
            <a:ext cx="3447878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8049731" y="4873761"/>
            <a:ext cx="345244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E9AB39-909F-4E2E-9A1D-58E9DB6C2B6D}" type="datetimeFigureOut">
              <a:rPr lang="en-US" smtClean="0"/>
              <a:t>1/5/2020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8C537D-87A2-49A3-9F2B-4B3203929B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553158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2194559"/>
            <a:ext cx="10820400" cy="40241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E9AB39-909F-4E2E-9A1D-58E9DB6C2B6D}" type="datetimeFigureOut">
              <a:rPr lang="en-US" smtClean="0"/>
              <a:t>1/5/2020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8C537D-87A2-49A3-9F2B-4B3203929B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614457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48800" y="745066"/>
            <a:ext cx="2057400" cy="3903133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24466" y="745067"/>
            <a:ext cx="8204201" cy="390313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79941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AFE9AB39-909F-4E2E-9A1D-58E9DB6C2B6D}" type="datetimeFigureOut">
              <a:rPr lang="en-US" smtClean="0"/>
              <a:t>1/5/2020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0"/>
            <a:ext cx="6991492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FD8C537D-87A2-49A3-9F2B-4B3203929B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96167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E9AB39-909F-4E2E-9A1D-58E9DB6C2B6D}" type="datetimeFigureOut">
              <a:rPr lang="en-US" smtClean="0"/>
              <a:t>1/5/2020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8C537D-87A2-49A3-9F2B-4B3203929B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24600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3"/>
            <a:ext cx="10820399" cy="2801935"/>
          </a:xfrm>
        </p:spPr>
        <p:txBody>
          <a:bodyPr anchor="b">
            <a:normAutofit/>
          </a:bodyPr>
          <a:lstStyle>
            <a:lvl1pPr algn="r"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467" y="3641725"/>
            <a:ext cx="10490200" cy="955675"/>
          </a:xfrm>
        </p:spPr>
        <p:txBody>
          <a:bodyPr>
            <a:normAutofit/>
          </a:bodyPr>
          <a:lstStyle>
            <a:lvl1pPr marL="0" indent="0" algn="r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AFE9AB39-909F-4E2E-9A1D-58E9DB6C2B6D}" type="datetimeFigureOut">
              <a:rPr lang="en-US" smtClean="0"/>
              <a:t>1/5/2020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1"/>
            <a:ext cx="6991492" cy="36406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FD8C537D-87A2-49A3-9F2B-4B3203929B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05059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194559"/>
            <a:ext cx="5334000" cy="40241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194559"/>
            <a:ext cx="5334000" cy="40241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E9AB39-909F-4E2E-9A1D-58E9DB6C2B6D}" type="datetimeFigureOut">
              <a:rPr lang="en-US" smtClean="0"/>
              <a:t>1/5/2020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8C537D-87A2-49A3-9F2B-4B3203929B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011083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600" cy="12954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9" y="2183802"/>
            <a:ext cx="5079991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3132666"/>
            <a:ext cx="5311775" cy="308601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0" y="2183802"/>
            <a:ext cx="5105400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132666"/>
            <a:ext cx="5334000" cy="308601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E9AB39-909F-4E2E-9A1D-58E9DB6C2B6D}" type="datetimeFigureOut">
              <a:rPr lang="en-US" smtClean="0"/>
              <a:t>1/5/2020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8C537D-87A2-49A3-9F2B-4B3203929B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474435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E9AB39-909F-4E2E-9A1D-58E9DB6C2B6D}" type="datetimeFigureOut">
              <a:rPr lang="en-US" smtClean="0"/>
              <a:t>1/5/2020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8C537D-87A2-49A3-9F2B-4B3203929B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73809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E9AB39-909F-4E2E-9A1D-58E9DB6C2B6D}" type="datetimeFigureOut">
              <a:rPr lang="en-US" smtClean="0"/>
              <a:t>1/5/2020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8C537D-87A2-49A3-9F2B-4B3203929B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22529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411480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95582" y="746759"/>
            <a:ext cx="6510618" cy="5471925"/>
          </a:xfrm>
        </p:spPr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411480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E9AB39-909F-4E2E-9A1D-58E9DB6C2B6D}" type="datetimeFigureOut">
              <a:rPr lang="en-US" smtClean="0"/>
              <a:t>1/5/2020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8C537D-87A2-49A3-9F2B-4B3203929B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733465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687324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861238" y="751241"/>
            <a:ext cx="3644962" cy="5467443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687324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E9AB39-909F-4E2E-9A1D-58E9DB6C2B6D}" type="datetimeFigureOut">
              <a:rPr lang="en-US" smtClean="0"/>
              <a:t>1/5/2020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8C537D-87A2-49A3-9F2B-4B3203929B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64281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TOP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95600" y="764373"/>
            <a:ext cx="8610600" cy="129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194560"/>
            <a:ext cx="10820400" cy="4024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E9AB39-909F-4E2E-9A1D-58E9DB6C2B6D}" type="datetimeFigureOut">
              <a:rPr lang="en-US" smtClean="0"/>
              <a:t>1/5/2020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000" y="3810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8C537D-87A2-49A3-9F2B-4B3203929B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277882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90" r:id="rId1"/>
    <p:sldLayoutId id="2147483691" r:id="rId2"/>
    <p:sldLayoutId id="2147483692" r:id="rId3"/>
    <p:sldLayoutId id="2147483693" r:id="rId4"/>
    <p:sldLayoutId id="2147483694" r:id="rId5"/>
    <p:sldLayoutId id="2147483695" r:id="rId6"/>
    <p:sldLayoutId id="2147483696" r:id="rId7"/>
    <p:sldLayoutId id="2147483697" r:id="rId8"/>
    <p:sldLayoutId id="2147483698" r:id="rId9"/>
    <p:sldLayoutId id="2147483699" r:id="rId10"/>
    <p:sldLayoutId id="2147483700" r:id="rId11"/>
    <p:sldLayoutId id="2147483701" r:id="rId12"/>
    <p:sldLayoutId id="2147483702" r:id="rId13"/>
    <p:sldLayoutId id="2147483703" r:id="rId14"/>
    <p:sldLayoutId id="2147483704" r:id="rId15"/>
    <p:sldLayoutId id="2147483705" r:id="rId16"/>
    <p:sldLayoutId id="2147483706" r:id="rId17"/>
  </p:sldLayoutIdLs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2.png"/><Relationship Id="rId7" Type="http://schemas.openxmlformats.org/officeDocument/2006/relationships/diagramColors" Target="../diagrams/colors1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AC0FC9-11C6-40CD-AF6D-804A45F5B58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82682" y="1782698"/>
            <a:ext cx="9794917" cy="1646302"/>
          </a:xfrm>
        </p:spPr>
        <p:txBody>
          <a:bodyPr/>
          <a:lstStyle/>
          <a:p>
            <a:pPr algn="ctr"/>
            <a:r>
              <a:rPr lang="en-US" sz="6000" dirty="0"/>
              <a:t>Legislative Hot Topics</a:t>
            </a:r>
            <a:br>
              <a:rPr lang="en-US" dirty="0"/>
            </a:br>
            <a:r>
              <a:rPr lang="en-US" sz="3200" dirty="0"/>
              <a:t>USBA Conference, January 10, 2020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0636D03-4507-41D4-BA7C-A185DF22980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96666" y="3789027"/>
            <a:ext cx="9780933" cy="1096899"/>
          </a:xfrm>
        </p:spPr>
        <p:txBody>
          <a:bodyPr>
            <a:normAutofit/>
          </a:bodyPr>
          <a:lstStyle/>
          <a:p>
            <a:pPr algn="ctr"/>
            <a:r>
              <a:rPr lang="en-US" dirty="0"/>
              <a:t>Mary Nielsen, USBA Past President, Co-Chair, Joint Legislative Committee</a:t>
            </a:r>
          </a:p>
          <a:p>
            <a:pPr algn="ctr"/>
            <a:r>
              <a:rPr lang="en-US" dirty="0"/>
              <a:t>Terry Shoemaker, USSA Executive Director</a:t>
            </a:r>
          </a:p>
        </p:txBody>
      </p:sp>
    </p:spTree>
    <p:extLst>
      <p:ext uri="{BB962C8B-B14F-4D97-AF65-F5344CB8AC3E}">
        <p14:creationId xmlns:p14="http://schemas.microsoft.com/office/powerpoint/2010/main" val="41310089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FAABE139-C76C-4C7D-A194-0C1B65AFCA7D}"/>
              </a:ext>
            </a:extLst>
          </p:cNvPr>
          <p:cNvSpPr/>
          <p:nvPr/>
        </p:nvSpPr>
        <p:spPr>
          <a:xfrm>
            <a:off x="5662863" y="651602"/>
            <a:ext cx="6096000" cy="590931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/>
              <a:t>Create a “Grocery Tax Credit” for Low-to-Middle-Income Residents</a:t>
            </a:r>
          </a:p>
          <a:p>
            <a:r>
              <a:rPr lang="en-US" dirty="0"/>
              <a:t>• $125 refundable income tax credit for the first four household members</a:t>
            </a:r>
          </a:p>
          <a:p>
            <a:r>
              <a:rPr lang="en-US" dirty="0"/>
              <a:t>o $50 refundable income tax credit for each additional household member</a:t>
            </a:r>
          </a:p>
          <a:p>
            <a:endParaRPr lang="en-US" dirty="0"/>
          </a:p>
          <a:p>
            <a:r>
              <a:rPr lang="en-US" dirty="0"/>
              <a:t>• For example, a family of four with a household income of up to $45,062 per year would</a:t>
            </a:r>
          </a:p>
          <a:p>
            <a:r>
              <a:rPr lang="en-US" dirty="0"/>
              <a:t>qualify for the full grocery credit amount (4x$125 = $500). That amount would be reduced</a:t>
            </a:r>
          </a:p>
          <a:p>
            <a:r>
              <a:rPr lang="en-US" dirty="0"/>
              <a:t>for each dollar the family makes over $45,062, with the credit phasing out entirely at</a:t>
            </a:r>
          </a:p>
          <a:p>
            <a:r>
              <a:rPr lang="en-US" dirty="0"/>
              <a:t>$73,633.</a:t>
            </a:r>
          </a:p>
          <a:p>
            <a:endParaRPr lang="en-US" dirty="0"/>
          </a:p>
          <a:p>
            <a:r>
              <a:rPr lang="en-US" dirty="0"/>
              <a:t>• A separate form will be created for claimants who do not file income taxes</a:t>
            </a:r>
          </a:p>
          <a:p>
            <a:endParaRPr lang="en-US" dirty="0"/>
          </a:p>
          <a:p>
            <a:r>
              <a:rPr lang="en-US" dirty="0"/>
              <a:t>$500,000 is appropriated to DWS to identify and assist eligible recipients who would not otherwise file a return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BD0779B-DC30-4E55-9053-7258148263D0}"/>
              </a:ext>
            </a:extLst>
          </p:cNvPr>
          <p:cNvSpPr txBox="1"/>
          <p:nvPr/>
        </p:nvSpPr>
        <p:spPr>
          <a:xfrm>
            <a:off x="6096000" y="107241"/>
            <a:ext cx="43313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u="sng" dirty="0"/>
              <a:t>Grocery Tax Credit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730A81E-441B-4761-972A-A90CC4FF77E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1473" y="778944"/>
            <a:ext cx="4238625" cy="5829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670325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88D85761-651A-42CD-AD0D-2EED391AB8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55367" y="0"/>
            <a:ext cx="6031833" cy="1293028"/>
          </a:xfrm>
        </p:spPr>
        <p:txBody>
          <a:bodyPr/>
          <a:lstStyle/>
          <a:p>
            <a:r>
              <a:rPr lang="en-US" b="1" u="sng" dirty="0"/>
              <a:t>Sales Tax Changes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54EF36C2-C9B3-4A9C-8068-A654E87A83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15191" y="1293028"/>
            <a:ext cx="10820400" cy="5136682"/>
          </a:xfrm>
        </p:spPr>
        <p:txBody>
          <a:bodyPr>
            <a:normAutofit/>
          </a:bodyPr>
          <a:lstStyle/>
          <a:p>
            <a:r>
              <a:rPr lang="en-US" dirty="0"/>
              <a:t>The current 4.85% sales tax on menstrual products eliminated</a:t>
            </a:r>
          </a:p>
          <a:p>
            <a:r>
              <a:rPr lang="en-US" dirty="0"/>
              <a:t>Unprepared food and ingredients state sales tax increases to 4.85% from the currently reduced rate of 1.75%</a:t>
            </a:r>
          </a:p>
          <a:p>
            <a:r>
              <a:rPr lang="en-US" dirty="0"/>
              <a:t>Multiple sales tax exemptions eliminated</a:t>
            </a:r>
          </a:p>
          <a:p>
            <a:r>
              <a:rPr lang="en-US" dirty="0"/>
              <a:t>Removes existing sales tax exemption on motor and some special fuels (does not include diesel or aviation fuel) to make the sales tax a broader consumption tax </a:t>
            </a:r>
          </a:p>
          <a:p>
            <a:r>
              <a:rPr lang="en-US" dirty="0"/>
              <a:t>Tax would be imposed at the distributor level on the average daily rack price of gasoline (calculated annually) at the existing state sales tax rate (4.85%)</a:t>
            </a:r>
          </a:p>
          <a:p>
            <a:r>
              <a:rPr lang="en-US" dirty="0"/>
              <a:t>General sales tax earmarks for transportation would be reduced due to new transportation revenue from motor and special fuel sales tax</a:t>
            </a:r>
          </a:p>
          <a:p>
            <a:r>
              <a:rPr lang="en-US" dirty="0"/>
              <a:t>$5,000,000 of new revenue from the sales tax on motor fuel will be appropriated for Class B Roads in counties with a population of less than 14,000. Money to be distributed in equal amounts</a:t>
            </a:r>
          </a:p>
        </p:txBody>
      </p:sp>
    </p:spTree>
    <p:extLst>
      <p:ext uri="{BB962C8B-B14F-4D97-AF65-F5344CB8AC3E}">
        <p14:creationId xmlns:p14="http://schemas.microsoft.com/office/powerpoint/2010/main" val="427449064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DD8CC2-A432-47DF-8A3A-BD33C69EBC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24990" y="122688"/>
            <a:ext cx="8610600" cy="1293028"/>
          </a:xfrm>
        </p:spPr>
        <p:txBody>
          <a:bodyPr/>
          <a:lstStyle/>
          <a:p>
            <a:r>
              <a:rPr lang="en-US" b="1" u="sng" dirty="0"/>
              <a:t>Additional sales tax changes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71C1BEC-0EAF-4304-8DF3-0BB33CDD763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1248076"/>
            <a:ext cx="10820400" cy="5313145"/>
          </a:xfrm>
        </p:spPr>
        <p:txBody>
          <a:bodyPr>
            <a:normAutofit/>
          </a:bodyPr>
          <a:lstStyle/>
          <a:p>
            <a:r>
              <a:rPr lang="en-US" dirty="0"/>
              <a:t>Creates a new excise tax on diesel of $0.06 per gallon starting in 2020 (April 1st) and $0.10 per gallon starting in 2022</a:t>
            </a:r>
          </a:p>
          <a:p>
            <a:r>
              <a:rPr lang="en-US" dirty="0"/>
              <a:t>Increase the state motor vehicle rental tax from 2.5% to 4.0%</a:t>
            </a:r>
          </a:p>
          <a:p>
            <a:r>
              <a:rPr lang="en-US" dirty="0"/>
              <a:t>Installation of tangible personal property when part of a taxable sale</a:t>
            </a:r>
          </a:p>
          <a:p>
            <a:r>
              <a:rPr lang="en-US" dirty="0"/>
              <a:t>The following new services to included in the sales tax base </a:t>
            </a:r>
          </a:p>
          <a:p>
            <a:pPr lvl="1"/>
            <a:r>
              <a:rPr lang="en-US" dirty="0"/>
              <a:t>Pet boarding, pet grooming, and pet daycare services</a:t>
            </a:r>
          </a:p>
          <a:p>
            <a:pPr lvl="1"/>
            <a:r>
              <a:rPr lang="en-US" dirty="0"/>
              <a:t>Personal transportation service</a:t>
            </a:r>
          </a:p>
          <a:p>
            <a:pPr lvl="1"/>
            <a:r>
              <a:rPr lang="en-US" dirty="0"/>
              <a:t>Motor vehicle towing</a:t>
            </a:r>
          </a:p>
          <a:p>
            <a:pPr lvl="1"/>
            <a:r>
              <a:rPr lang="en-US" dirty="0"/>
              <a:t>Parking lots and garages</a:t>
            </a:r>
          </a:p>
          <a:p>
            <a:pPr lvl="1"/>
            <a:r>
              <a:rPr lang="en-US" dirty="0"/>
              <a:t>Dating referral services</a:t>
            </a:r>
          </a:p>
          <a:p>
            <a:pPr lvl="1"/>
            <a:r>
              <a:rPr lang="en-US" dirty="0"/>
              <a:t>Identity theft protection</a:t>
            </a:r>
          </a:p>
          <a:p>
            <a:pPr lvl="1"/>
            <a:r>
              <a:rPr lang="en-US" dirty="0"/>
              <a:t>Streaming media</a:t>
            </a:r>
          </a:p>
          <a:p>
            <a:pPr lvl="1"/>
            <a:r>
              <a:rPr lang="en-US" dirty="0"/>
              <a:t>Shipping and handling when part of a taxable sale</a:t>
            </a:r>
          </a:p>
          <a:p>
            <a:pPr lvl="1"/>
            <a:r>
              <a:rPr lang="en-US" dirty="0"/>
              <a:t>Electronic security monitoring of real property </a:t>
            </a:r>
          </a:p>
          <a:p>
            <a:pPr marL="457200" lvl="1" indent="0">
              <a:buNone/>
            </a:pP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314EC55-0171-495D-BDF2-EBBF36B93AB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35453" y="3593432"/>
            <a:ext cx="2835442" cy="21977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83924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919E1D-CDD7-457E-804A-61F189946A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3032" y="484438"/>
            <a:ext cx="4752474" cy="1293028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/>
              <a:t>Other Changes </a:t>
            </a:r>
            <a:br>
              <a:rPr lang="en-US" b="1" dirty="0"/>
            </a:br>
            <a:r>
              <a:rPr lang="en-US" b="1" dirty="0"/>
              <a:t>to the General Fund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A4AE486-F48A-413C-9565-DE3529AF5D3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2194560"/>
            <a:ext cx="4752474" cy="4024125"/>
          </a:xfrm>
        </p:spPr>
        <p:txBody>
          <a:bodyPr/>
          <a:lstStyle/>
          <a:p>
            <a:r>
              <a:rPr lang="en-US" dirty="0"/>
              <a:t>Deposits the current funding source for school lunch and underage drinking prevention, a portion of liquor markup profits, into the General Fund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Reduces Education Fund appropriations to Higher Education and replace those Education Fund appropriations with a like amount of General Fund appropriations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0C92424-7401-402E-9028-7AB24C1EDC1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43863" y="527685"/>
            <a:ext cx="6116053" cy="333375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8A31B3C8-F7C8-40A7-A0D1-F30B656CFB0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43863" y="4244340"/>
            <a:ext cx="6096000" cy="2085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666741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E8BDDEA4-89A7-446F-B897-6C7C4A6927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FY 2021 Budget Effects</a:t>
            </a:r>
            <a:br>
              <a:rPr lang="en-US" dirty="0"/>
            </a:br>
            <a:r>
              <a:rPr lang="en-US" dirty="0"/>
              <a:t>from Income Tax Cut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6151807D-8F23-4B08-857E-5344BA0EE32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2664" y="2242687"/>
            <a:ext cx="10820400" cy="4024125"/>
          </a:xfrm>
        </p:spPr>
        <p:txBody>
          <a:bodyPr/>
          <a:lstStyle/>
          <a:p>
            <a:r>
              <a:rPr lang="en-US" dirty="0"/>
              <a:t>Reduced income tax rate (4.66%) 				</a:t>
            </a:r>
            <a:r>
              <a:rPr lang="en-US" dirty="0">
                <a:solidFill>
                  <a:srgbClr val="C00000"/>
                </a:solidFill>
              </a:rPr>
              <a:t>($348,000,000) </a:t>
            </a:r>
          </a:p>
          <a:p>
            <a:r>
              <a:rPr lang="en-US" dirty="0"/>
              <a:t>Expanded Utah Dependent Personal Exemption 		</a:t>
            </a:r>
            <a:r>
              <a:rPr lang="en-US" dirty="0">
                <a:solidFill>
                  <a:srgbClr val="C00000"/>
                </a:solidFill>
              </a:rPr>
              <a:t>($132,000,000)</a:t>
            </a:r>
          </a:p>
          <a:p>
            <a:r>
              <a:rPr lang="en-US" dirty="0"/>
              <a:t>Social Security credit 						</a:t>
            </a:r>
            <a:r>
              <a:rPr lang="en-US" dirty="0">
                <a:solidFill>
                  <a:srgbClr val="C00000"/>
                </a:solidFill>
              </a:rPr>
              <a:t>($18,000,000)</a:t>
            </a:r>
          </a:p>
          <a:p>
            <a:r>
              <a:rPr lang="en-US" dirty="0"/>
              <a:t>Earned Income Tax Credit 					</a:t>
            </a:r>
            <a:r>
              <a:rPr lang="en-US" dirty="0">
                <a:solidFill>
                  <a:srgbClr val="C00000"/>
                </a:solidFill>
              </a:rPr>
              <a:t>($6,000,000) </a:t>
            </a:r>
          </a:p>
          <a:p>
            <a:r>
              <a:rPr lang="en-US" dirty="0"/>
              <a:t>Grocery credit 							</a:t>
            </a:r>
            <a:r>
              <a:rPr lang="en-US" dirty="0">
                <a:solidFill>
                  <a:srgbClr val="C00000"/>
                </a:solidFill>
              </a:rPr>
              <a:t>($135,000,000)</a:t>
            </a:r>
          </a:p>
          <a:p>
            <a:endParaRPr lang="en-US" dirty="0"/>
          </a:p>
          <a:p>
            <a:pPr marL="3657600" lvl="8" indent="0">
              <a:buNone/>
            </a:pPr>
            <a:r>
              <a:rPr lang="en-US" sz="2400" dirty="0"/>
              <a:t>					 				Total:		</a:t>
            </a:r>
            <a:r>
              <a:rPr lang="en-US" sz="3000" dirty="0">
                <a:solidFill>
                  <a:srgbClr val="C00000"/>
                </a:solidFill>
              </a:rPr>
              <a:t>($639,000,000) </a:t>
            </a:r>
          </a:p>
        </p:txBody>
      </p:sp>
    </p:spTree>
    <p:extLst>
      <p:ext uri="{BB962C8B-B14F-4D97-AF65-F5344CB8AC3E}">
        <p14:creationId xmlns:p14="http://schemas.microsoft.com/office/powerpoint/2010/main" val="50425594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D05311-5178-4C56-8219-B9C1B342A0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14600" y="482872"/>
            <a:ext cx="9677400" cy="1293028"/>
          </a:xfrm>
        </p:spPr>
        <p:txBody>
          <a:bodyPr/>
          <a:lstStyle/>
          <a:p>
            <a:r>
              <a:rPr lang="en-US" b="1"/>
              <a:t>Sales and other Tax new Revenues</a:t>
            </a:r>
            <a:endParaRPr lang="en-US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78496B2-D261-44D4-94E7-A1F3DB60CE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3426" y="2287639"/>
            <a:ext cx="11105147" cy="4024125"/>
          </a:xfrm>
        </p:spPr>
        <p:txBody>
          <a:bodyPr/>
          <a:lstStyle/>
          <a:p>
            <a:r>
              <a:rPr lang="en-US"/>
              <a:t>Exempt additional products from sales tax 			</a:t>
            </a:r>
            <a:r>
              <a:rPr lang="en-US">
                <a:solidFill>
                  <a:srgbClr val="C00000"/>
                </a:solidFill>
              </a:rPr>
              <a:t>($5,000,000)</a:t>
            </a:r>
          </a:p>
          <a:p>
            <a:r>
              <a:rPr lang="en-US"/>
              <a:t>Restore full sales tax on food 					$250,000,000</a:t>
            </a:r>
          </a:p>
          <a:p>
            <a:r>
              <a:rPr lang="en-US"/>
              <a:t>Repeal certain exemptions 					$16,000,000</a:t>
            </a:r>
          </a:p>
          <a:p>
            <a:r>
              <a:rPr lang="en-US"/>
              <a:t>Sales tax on motor fuel/excise tax on diesel 			$170,000,000</a:t>
            </a:r>
          </a:p>
          <a:p>
            <a:r>
              <a:rPr lang="en-US"/>
              <a:t>Tax certain services 						$43,000,000</a:t>
            </a:r>
          </a:p>
          <a:p>
            <a:r>
              <a:rPr lang="en-US"/>
              <a:t>Increase motor vehicle rental tax 				$4,500,000</a:t>
            </a:r>
          </a:p>
          <a:p>
            <a:pPr marL="0" indent="0">
              <a:buNone/>
            </a:pPr>
            <a:r>
              <a:rPr lang="en-US"/>
              <a:t>				</a:t>
            </a:r>
          </a:p>
          <a:p>
            <a:pPr marL="0" indent="0">
              <a:buNone/>
            </a:pPr>
            <a:r>
              <a:rPr lang="en-US"/>
              <a:t>						</a:t>
            </a:r>
            <a:r>
              <a:rPr lang="en-US" sz="2400"/>
              <a:t>Total:			$478,500,000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50127378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7D5846-BA1D-4A67-A367-44ACBAA919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64569" y="202903"/>
            <a:ext cx="8610600" cy="1293028"/>
          </a:xfrm>
        </p:spPr>
        <p:txBody>
          <a:bodyPr/>
          <a:lstStyle/>
          <a:p>
            <a:r>
              <a:rPr lang="en-US" b="1" u="sng" dirty="0"/>
              <a:t>Budget Shifts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604419-732A-4FC6-8C84-BCB8E256AF1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736560"/>
            <a:ext cx="12192000" cy="2995862"/>
          </a:xfrm>
        </p:spPr>
        <p:txBody>
          <a:bodyPr/>
          <a:lstStyle/>
          <a:p>
            <a:r>
              <a:rPr lang="en-US" dirty="0"/>
              <a:t>Fund school lunch and underage drinking prevention from Education Fund 	($39M)</a:t>
            </a:r>
          </a:p>
          <a:p>
            <a:endParaRPr lang="en-US" dirty="0"/>
          </a:p>
          <a:p>
            <a:r>
              <a:rPr lang="en-US" dirty="0"/>
              <a:t>Fund some additional higher education from General Fund 		          ($391M)</a:t>
            </a:r>
          </a:p>
          <a:p>
            <a:endParaRPr lang="en-US" dirty="0"/>
          </a:p>
          <a:p>
            <a:r>
              <a:rPr lang="en-US" dirty="0"/>
              <a:t>Direct a portion of new sales tax on fuel to transportation projects                       ($34M)</a:t>
            </a:r>
          </a:p>
          <a:p>
            <a:endParaRPr lang="en-US" dirty="0"/>
          </a:p>
          <a:p>
            <a:r>
              <a:rPr lang="en-US" dirty="0"/>
              <a:t>Replace gas tax earmark for transit with sales tax earmark for transit           (future $6M)</a:t>
            </a:r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D8ED5A0-2DB6-42E4-9058-FC6A4E57F8B3}"/>
              </a:ext>
            </a:extLst>
          </p:cNvPr>
          <p:cNvSpPr txBox="1"/>
          <p:nvPr/>
        </p:nvSpPr>
        <p:spPr>
          <a:xfrm>
            <a:off x="4668252" y="4973051"/>
            <a:ext cx="77002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Net ongoing fiscal impact               </a:t>
            </a:r>
            <a:r>
              <a:rPr lang="en-US" sz="2400" dirty="0">
                <a:solidFill>
                  <a:srgbClr val="C00000"/>
                </a:solidFill>
              </a:rPr>
              <a:t>($160,500,000)</a:t>
            </a:r>
            <a:r>
              <a:rPr lang="en-US" dirty="0">
                <a:solidFill>
                  <a:srgbClr val="C00000"/>
                </a:solidFill>
              </a:rPr>
              <a:t>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92D96E4-FB2B-43C2-9B59-3E2A909F0157}"/>
              </a:ext>
            </a:extLst>
          </p:cNvPr>
          <p:cNvSpPr txBox="1"/>
          <p:nvPr/>
        </p:nvSpPr>
        <p:spPr>
          <a:xfrm>
            <a:off x="4668252" y="5810798"/>
            <a:ext cx="733124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Net one-time fiscal impact              </a:t>
            </a:r>
            <a:r>
              <a:rPr lang="en-US" sz="2400" dirty="0">
                <a:solidFill>
                  <a:srgbClr val="C00000"/>
                </a:solidFill>
              </a:rPr>
              <a:t>($72,000,000)</a:t>
            </a:r>
          </a:p>
        </p:txBody>
      </p:sp>
    </p:spTree>
    <p:extLst>
      <p:ext uri="{BB962C8B-B14F-4D97-AF65-F5344CB8AC3E}">
        <p14:creationId xmlns:p14="http://schemas.microsoft.com/office/powerpoint/2010/main" val="61064687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2D5A90-C4EE-415F-8784-13E702DA62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81400" y="275890"/>
            <a:ext cx="8610600" cy="1293028"/>
          </a:xfrm>
        </p:spPr>
        <p:txBody>
          <a:bodyPr>
            <a:normAutofit fontScale="90000"/>
          </a:bodyPr>
          <a:lstStyle/>
          <a:p>
            <a:r>
              <a:rPr lang="en-US" dirty="0"/>
              <a:t>What happened with proposed changes to income tax earmark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1D6A3C4-C38C-4E01-9EA0-1F08E40241B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4538" y="1408497"/>
            <a:ext cx="4447674" cy="1687629"/>
          </a:xfrm>
        </p:spPr>
        <p:txBody>
          <a:bodyPr>
            <a:noAutofit/>
          </a:bodyPr>
          <a:lstStyle/>
          <a:p>
            <a:r>
              <a:rPr lang="en-US" sz="2400" dirty="0"/>
              <a:t>No Proposed Changes in Dec. 12, 2019 Special Session</a:t>
            </a:r>
          </a:p>
          <a:p>
            <a:pPr marL="0" indent="0">
              <a:buNone/>
            </a:pPr>
            <a:endParaRPr lang="en-US" sz="2400" dirty="0"/>
          </a:p>
          <a:p>
            <a:r>
              <a:rPr lang="en-US" sz="2400" dirty="0"/>
              <a:t>Utah Legislature to discuss income tax constitutional amendment earmark change in the 2020 General Session (HJR 5, Ray Ward)</a:t>
            </a:r>
          </a:p>
          <a:p>
            <a:endParaRPr lang="en-US" sz="2400" dirty="0"/>
          </a:p>
          <a:p>
            <a:r>
              <a:rPr lang="en-US" sz="2400" dirty="0"/>
              <a:t>No response from legislative leaders on USBA proposed constitutional changes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D461AD7-73FC-45B7-A678-380FBC6739C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89358" y="1921845"/>
            <a:ext cx="5855368" cy="44236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932753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CD94F7C0-1344-4B3C-AFCB-E7F006BB534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4EC584A2-4215-4DB8-AE1F-E3768D77E8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9546015-8587-4AA8-90CB-D82DC50C29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7530" y="1286658"/>
            <a:ext cx="3977639" cy="1600200"/>
          </a:xfrm>
        </p:spPr>
        <p:txBody>
          <a:bodyPr anchor="b">
            <a:normAutofit/>
          </a:bodyPr>
          <a:lstStyle/>
          <a:p>
            <a:pPr algn="l"/>
            <a:r>
              <a:rPr lang="en-US" sz="2200" dirty="0"/>
              <a:t>What happened to the property tax proposal to supplement education funding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0A6239F-EDA6-45B3-B6D8-A491AF7DB12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9260" y="3178716"/>
            <a:ext cx="3977639" cy="3854112"/>
          </a:xfrm>
        </p:spPr>
        <p:txBody>
          <a:bodyPr>
            <a:normAutofit/>
          </a:bodyPr>
          <a:lstStyle/>
          <a:p>
            <a:r>
              <a:rPr lang="en-US" sz="1600" dirty="0"/>
              <a:t>No discussion or action on property tax proposal to supplement public education revenues occurred in the December 12, 2019 2</a:t>
            </a:r>
            <a:r>
              <a:rPr lang="en-US" sz="1600" baseline="30000" dirty="0"/>
              <a:t>nd</a:t>
            </a:r>
            <a:r>
              <a:rPr lang="en-US" sz="1600" dirty="0"/>
              <a:t> Special Session</a:t>
            </a:r>
          </a:p>
          <a:p>
            <a:pPr marL="0" indent="0">
              <a:buNone/>
            </a:pPr>
            <a:endParaRPr lang="en-US" sz="1600" dirty="0"/>
          </a:p>
          <a:p>
            <a:r>
              <a:rPr lang="en-US" sz="1600" dirty="0"/>
              <a:t>HB 77 Education Funding Amendments (Rep. Norm Thurston)</a:t>
            </a:r>
          </a:p>
          <a:p>
            <a:endParaRPr lang="en-US" sz="1600" dirty="0"/>
          </a:p>
          <a:p>
            <a:endParaRPr lang="en-US" sz="1600" dirty="0"/>
          </a:p>
          <a:p>
            <a:endParaRPr lang="en-US" sz="16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4C79F01-3695-4C12-8944-DDEAD8D0985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72699" y="1032342"/>
            <a:ext cx="6533501" cy="4900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234078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D26026-103A-486E-9227-CF4478FE21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83105" y="430767"/>
            <a:ext cx="11008895" cy="1293028"/>
          </a:xfrm>
        </p:spPr>
        <p:txBody>
          <a:bodyPr/>
          <a:lstStyle/>
          <a:p>
            <a:r>
              <a:rPr lang="en-US" dirty="0"/>
              <a:t>Executive Appropriations Budget limits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517B229-8A24-44A0-9C4E-D767064789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2926" y="1986012"/>
            <a:ext cx="11249526" cy="4441221"/>
          </a:xfrm>
        </p:spPr>
        <p:txBody>
          <a:bodyPr/>
          <a:lstStyle/>
          <a:p>
            <a:r>
              <a:rPr lang="en-US" dirty="0"/>
              <a:t>Met on Dec. 13, 2019 to review latest FY 21 revenue *estimates</a:t>
            </a:r>
          </a:p>
          <a:p>
            <a:r>
              <a:rPr lang="en-US" dirty="0"/>
              <a:t>Set aside $14.5 million in the Education Fund Reserve Account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**Enrollment growth 			 $50.6M (ongoing) + $4.7 M (one-time)</a:t>
            </a:r>
          </a:p>
          <a:p>
            <a:r>
              <a:rPr lang="en-US" dirty="0"/>
              <a:t>***Education Fund				 $214 M (ongoing)	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2FD67D7-4E32-4F48-902F-19182DA8522C}"/>
              </a:ext>
            </a:extLst>
          </p:cNvPr>
          <p:cNvSpPr txBox="1"/>
          <p:nvPr/>
        </p:nvSpPr>
        <p:spPr>
          <a:xfrm>
            <a:off x="946483" y="4732421"/>
            <a:ext cx="9512969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December 2019 Tax Reform and Tax Restructuring Special Session in calculations</a:t>
            </a:r>
          </a:p>
          <a:p>
            <a:endParaRPr lang="en-US" dirty="0"/>
          </a:p>
          <a:p>
            <a:r>
              <a:rPr lang="en-US" dirty="0"/>
              <a:t>** 	Funded for FY21</a:t>
            </a:r>
          </a:p>
          <a:p>
            <a:endParaRPr lang="en-US" dirty="0"/>
          </a:p>
          <a:p>
            <a:r>
              <a:rPr lang="en-US" dirty="0"/>
              <a:t>*** 	Revenue updated in February and can be used for both public and higher ed 	with possibility of more funding to higher ed coming from the General Fund  </a:t>
            </a:r>
          </a:p>
        </p:txBody>
      </p:sp>
    </p:spTree>
    <p:extLst>
      <p:ext uri="{BB962C8B-B14F-4D97-AF65-F5344CB8AC3E}">
        <p14:creationId xmlns:p14="http://schemas.microsoft.com/office/powerpoint/2010/main" val="304811636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ounded Rectangle 14">
            <a:extLst>
              <a:ext uri="{FF2B5EF4-FFF2-40B4-BE49-F238E27FC236}">
                <a16:creationId xmlns:a16="http://schemas.microsoft.com/office/drawing/2014/main" id="{843DD86A-8FAA-443F-9211-42A2AE8A79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36008" y="0"/>
            <a:ext cx="7555992" cy="6858000"/>
          </a:xfrm>
          <a:prstGeom prst="roundRect">
            <a:avLst>
              <a:gd name="adj" fmla="val 0"/>
            </a:avLst>
          </a:prstGeom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2A13AAE-18EB-4BDF-BAF7-F2F97B8D00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636008" cy="6858000"/>
          </a:xfrm>
          <a:prstGeom prst="rect">
            <a:avLst/>
          </a:prstGeom>
          <a:solidFill>
            <a:schemeClr val="tx1"/>
          </a:solidFill>
          <a:ln>
            <a:noFill/>
          </a:ln>
          <a:effectLst>
            <a:outerShdw blurRad="635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0F5C1B21-B0DB-4206-99EE-C13D67038B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1975"/>
          <a:stretch/>
        </p:blipFill>
        <p:spPr>
          <a:xfrm>
            <a:off x="0" y="0"/>
            <a:ext cx="4636008" cy="1441450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49261589-06E9-4B7C-A8F1-26648507B77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1975"/>
          <a:stretch/>
        </p:blipFill>
        <p:spPr>
          <a:xfrm>
            <a:off x="0" y="4375150"/>
            <a:ext cx="4636008" cy="248285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D6D0EAB-BA10-4F01-AF3A-9BDC440005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1066163"/>
            <a:ext cx="3306744" cy="5148371"/>
          </a:xfrm>
        </p:spPr>
        <p:txBody>
          <a:bodyPr>
            <a:normAutofit/>
          </a:bodyPr>
          <a:lstStyle/>
          <a:p>
            <a:r>
              <a:rPr lang="en-US" b="1" u="sng">
                <a:solidFill>
                  <a:schemeClr val="bg1"/>
                </a:solidFill>
              </a:rPr>
              <a:t>Agenda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57A6D8E0-6E7B-4C49-87CF-9438450D5A8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42099791"/>
              </p:ext>
            </p:extLst>
          </p:nvPr>
        </p:nvGraphicFramePr>
        <p:xfrm>
          <a:off x="5279472" y="746125"/>
          <a:ext cx="6290226" cy="544774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391653885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13F50E-6FD9-47D0-A21E-0FD0EE7293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57074" y="319658"/>
            <a:ext cx="8610600" cy="1293028"/>
          </a:xfrm>
        </p:spPr>
        <p:txBody>
          <a:bodyPr>
            <a:normAutofit/>
          </a:bodyPr>
          <a:lstStyle/>
          <a:p>
            <a:r>
              <a:rPr lang="en-US" sz="3400" dirty="0"/>
              <a:t>What about the referendum to repeal the tax reform legislation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AA2624-C36F-413C-A2D9-E784FE55B6B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9400" y="1874902"/>
            <a:ext cx="5816600" cy="4663440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Backers of the referendum need to collect approximately 116,000 validated signatures by Jan. 21 to qualify for the November ballot</a:t>
            </a:r>
          </a:p>
          <a:p>
            <a:endParaRPr lang="en-US" dirty="0"/>
          </a:p>
          <a:p>
            <a:r>
              <a:rPr lang="en-US" dirty="0"/>
              <a:t>As of Jan. 2, 2020 only 549 signatures had been validated by the Lt. Governor’s office (Fox13, Jan. 2, 2020)</a:t>
            </a:r>
          </a:p>
          <a:p>
            <a:endParaRPr lang="en-US" dirty="0"/>
          </a:p>
          <a:p>
            <a:r>
              <a:rPr lang="en-US" dirty="0"/>
              <a:t>UEA is not supporting the signature gathering process, but individual educators are participating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Polls indicate that Utah Public not supportive of the recent tax changes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D96ED1B-7EF3-4318-9235-28C8ECF6174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6887" b="4"/>
          <a:stretch/>
        </p:blipFill>
        <p:spPr>
          <a:xfrm>
            <a:off x="6985000" y="2501159"/>
            <a:ext cx="4521200" cy="34109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411275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4FB95F-E4D0-4197-B1B8-B3DDAF9922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41431" y="283110"/>
            <a:ext cx="4912895" cy="1293028"/>
          </a:xfrm>
        </p:spPr>
        <p:txBody>
          <a:bodyPr/>
          <a:lstStyle/>
          <a:p>
            <a:r>
              <a:rPr lang="en-US" b="1" u="sng" dirty="0"/>
              <a:t>Other hot topics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A5E50FB-25F1-4A2E-B54E-19D1AA8B196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401" y="1752602"/>
            <a:ext cx="11911262" cy="4199020"/>
          </a:xfrm>
        </p:spPr>
        <p:txBody>
          <a:bodyPr>
            <a:normAutofit/>
          </a:bodyPr>
          <a:lstStyle/>
          <a:p>
            <a:r>
              <a:rPr lang="en-US" dirty="0"/>
              <a:t>HB 67 Local Education Agency Financial Information Systems ( Rep. Melissa Ballard)</a:t>
            </a:r>
          </a:p>
          <a:p>
            <a:r>
              <a:rPr lang="en-US" dirty="0"/>
              <a:t>HB 80 School Fees Amendments (Rep. Adam Robertson)</a:t>
            </a:r>
          </a:p>
          <a:p>
            <a:r>
              <a:rPr lang="en-US" dirty="0"/>
              <a:t>HB 68 Apprenticeship and Work Based Learning Amendments (Rep. Francis Gibson)</a:t>
            </a:r>
          </a:p>
          <a:p>
            <a:r>
              <a:rPr lang="en-US" dirty="0"/>
              <a:t>HB 88 School and Child Care Center Water Testing Requirements (Rep. Steve Handy)</a:t>
            </a:r>
          </a:p>
          <a:p>
            <a:r>
              <a:rPr lang="en-US" dirty="0"/>
              <a:t>HB 14 School Absenteeism and Truancy Amendments (Rep. Lowry Snow)</a:t>
            </a:r>
          </a:p>
          <a:p>
            <a:r>
              <a:rPr lang="en-US" sz="2000" dirty="0"/>
              <a:t>HB 16 School Meals Program Amendments (Rep. Dan Johnson)</a:t>
            </a:r>
          </a:p>
          <a:p>
            <a:r>
              <a:rPr lang="en-US" sz="2000" dirty="0"/>
              <a:t>HB 99 </a:t>
            </a:r>
            <a:r>
              <a:rPr lang="en-US" dirty="0"/>
              <a:t>Enhanced Kindergarten Amendments (Rep. Lowry Snow)</a:t>
            </a:r>
          </a:p>
          <a:p>
            <a:r>
              <a:rPr lang="en-US" sz="2000" dirty="0"/>
              <a:t>HB 103 </a:t>
            </a:r>
            <a:r>
              <a:rPr lang="en-US" dirty="0"/>
              <a:t>Utah Promise Scholarship Program Amendments (Rep. </a:t>
            </a:r>
            <a:r>
              <a:rPr lang="en-US" dirty="0" err="1"/>
              <a:t>Derrin</a:t>
            </a:r>
            <a:r>
              <a:rPr lang="en-US" dirty="0"/>
              <a:t> Owens)</a:t>
            </a:r>
          </a:p>
          <a:p>
            <a:endParaRPr lang="en-US" sz="2000" dirty="0"/>
          </a:p>
          <a:p>
            <a:endParaRPr lang="en-US" sz="2000" dirty="0"/>
          </a:p>
          <a:p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Rectangle 1">
            <a:extLst>
              <a:ext uri="{FF2B5EF4-FFF2-40B4-BE49-F238E27FC236}">
                <a16:creationId xmlns:a16="http://schemas.microsoft.com/office/drawing/2014/main" id="{F8469450-0A34-4576-AE11-DD5AFFA8CAF1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1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SCHOOL MEALS PROGRAM AMENDMENTS</a:t>
            </a:r>
            <a:endParaRPr kumimoji="0" lang="en-US" altLang="en-US" sz="12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Open Sans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en-US" altLang="en-US" sz="10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E366DFAF-1453-4304-B910-7C39C3E79B1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152400"/>
            <a:ext cx="12192000" cy="45720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1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SCHOOL MEALS PROGRAM AMENDMENTS</a:t>
            </a:r>
            <a:endParaRPr kumimoji="0" lang="en-US" altLang="en-US" sz="12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Open Sans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en-US" altLang="en-US" sz="10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5973371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E3433F66-6B6E-41BC-A8B9-BAE405114298}"/>
              </a:ext>
            </a:extLst>
          </p:cNvPr>
          <p:cNvSpPr txBox="1"/>
          <p:nvPr/>
        </p:nvSpPr>
        <p:spPr>
          <a:xfrm>
            <a:off x="1780674" y="2630905"/>
            <a:ext cx="824564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Arial Black" panose="020B0A04020102020204" pitchFamily="34" charset="0"/>
              </a:rPr>
              <a:t>Questions or Comments?</a:t>
            </a:r>
          </a:p>
        </p:txBody>
      </p:sp>
    </p:spTree>
    <p:extLst>
      <p:ext uri="{BB962C8B-B14F-4D97-AF65-F5344CB8AC3E}">
        <p14:creationId xmlns:p14="http://schemas.microsoft.com/office/powerpoint/2010/main" val="28525126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8DA11CFE-DA72-4052-A6A4-1A23902E3851}"/>
              </a:ext>
            </a:extLst>
          </p:cNvPr>
          <p:cNvSpPr/>
          <p:nvPr/>
        </p:nvSpPr>
        <p:spPr>
          <a:xfrm>
            <a:off x="3166310" y="197903"/>
            <a:ext cx="8128000" cy="83099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u="sng" dirty="0"/>
              <a:t>Task Force Tax Restructuring Policy Proposal </a:t>
            </a:r>
          </a:p>
          <a:p>
            <a:pPr algn="ctr"/>
            <a:r>
              <a:rPr lang="en-US" sz="2400" b="1" u="sng" dirty="0"/>
              <a:t>( SB 2001, 4th Substitute)</a:t>
            </a:r>
          </a:p>
          <a:p>
            <a:endParaRPr lang="en-US" b="1" u="sng" dirty="0"/>
          </a:p>
          <a:p>
            <a:r>
              <a:rPr lang="en-US" b="1" dirty="0"/>
              <a:t>Budgetary Impact</a:t>
            </a:r>
          </a:p>
          <a:p>
            <a:r>
              <a:rPr lang="en-US" dirty="0"/>
              <a:t>• Results in an overall net tax reduction of approximately $155 million.</a:t>
            </a:r>
          </a:p>
          <a:p>
            <a:endParaRPr lang="en-US" dirty="0"/>
          </a:p>
          <a:p>
            <a:r>
              <a:rPr lang="en-US" dirty="0"/>
              <a:t>o A single filer would see an estimated average total tax reduction of more than:</a:t>
            </a:r>
          </a:p>
          <a:p>
            <a:r>
              <a:rPr lang="en-US" dirty="0"/>
              <a:t>▪ $20 per year if their income was $25,000</a:t>
            </a:r>
          </a:p>
          <a:p>
            <a:r>
              <a:rPr lang="en-US" dirty="0"/>
              <a:t>▪ $0 per year if their income was $60,000</a:t>
            </a:r>
          </a:p>
          <a:p>
            <a:r>
              <a:rPr lang="en-US" dirty="0"/>
              <a:t>▪ $45 per year if their income was $85,000</a:t>
            </a:r>
          </a:p>
          <a:p>
            <a:endParaRPr lang="en-US" dirty="0"/>
          </a:p>
          <a:p>
            <a:r>
              <a:rPr lang="en-US" dirty="0"/>
              <a:t>o A family of two would see an estimated average total tax reduction of more than:</a:t>
            </a:r>
          </a:p>
          <a:p>
            <a:r>
              <a:rPr lang="en-US" dirty="0"/>
              <a:t>▪ $50 per year if their income was $25,000</a:t>
            </a:r>
          </a:p>
          <a:p>
            <a:r>
              <a:rPr lang="en-US" dirty="0"/>
              <a:t>▪ $300 per year if their income was $60,000</a:t>
            </a:r>
          </a:p>
          <a:p>
            <a:r>
              <a:rPr lang="en-US" dirty="0"/>
              <a:t>▪ $325 per year if their income was $85,000</a:t>
            </a:r>
          </a:p>
          <a:p>
            <a:endParaRPr lang="en-US" dirty="0"/>
          </a:p>
          <a:p>
            <a:r>
              <a:rPr lang="en-US" dirty="0"/>
              <a:t>o A family of four would see an estimated average total tax reduction of more than:</a:t>
            </a:r>
          </a:p>
          <a:p>
            <a:r>
              <a:rPr lang="en-US" dirty="0"/>
              <a:t>▪ $270 per year if their income was $25,000</a:t>
            </a:r>
          </a:p>
          <a:p>
            <a:r>
              <a:rPr lang="en-US" dirty="0"/>
              <a:t>▪ $510 per year if their income was $60,000</a:t>
            </a:r>
          </a:p>
          <a:p>
            <a:r>
              <a:rPr lang="en-US" dirty="0"/>
              <a:t>▪ $125 per year if their income was $85,000</a:t>
            </a:r>
          </a:p>
          <a:p>
            <a:endParaRPr lang="en-US" dirty="0"/>
          </a:p>
          <a:p>
            <a:r>
              <a:rPr lang="en-US" dirty="0"/>
              <a:t>o A family of seven would see an estimated average total tax reduction of more than:</a:t>
            </a:r>
          </a:p>
          <a:p>
            <a:r>
              <a:rPr lang="en-US" dirty="0"/>
              <a:t>▪ $440 per year if their income was $25,000</a:t>
            </a:r>
          </a:p>
          <a:p>
            <a:r>
              <a:rPr lang="en-US" dirty="0"/>
              <a:t>▪ $1,040 per year if their income was $60,000</a:t>
            </a:r>
          </a:p>
          <a:p>
            <a:r>
              <a:rPr lang="en-US" dirty="0"/>
              <a:t>▪ $725 per year if their income was $85,000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5A352FE8-13CD-44EC-80EA-0989D16D4AC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3661" y="1684421"/>
            <a:ext cx="2569749" cy="2069433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36344500-CB61-4496-95EA-DA6EBBC0D6D6}"/>
              </a:ext>
            </a:extLst>
          </p:cNvPr>
          <p:cNvSpPr txBox="1"/>
          <p:nvPr/>
        </p:nvSpPr>
        <p:spPr>
          <a:xfrm>
            <a:off x="253661" y="3994484"/>
            <a:ext cx="286301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Senator Lyle Hillyard</a:t>
            </a:r>
          </a:p>
          <a:p>
            <a:r>
              <a:rPr lang="en-US" dirty="0"/>
              <a:t>Co-chair Tax Task Force</a:t>
            </a:r>
          </a:p>
        </p:txBody>
      </p:sp>
    </p:spTree>
    <p:extLst>
      <p:ext uri="{BB962C8B-B14F-4D97-AF65-F5344CB8AC3E}">
        <p14:creationId xmlns:p14="http://schemas.microsoft.com/office/powerpoint/2010/main" val="256897773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8956BB73-945A-4093-AAEA-1F0BA743DCF4}"/>
              </a:ext>
            </a:extLst>
          </p:cNvPr>
          <p:cNvSpPr/>
          <p:nvPr/>
        </p:nvSpPr>
        <p:spPr>
          <a:xfrm>
            <a:off x="2727157" y="428178"/>
            <a:ext cx="9721516" cy="60324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 u="sng" dirty="0"/>
              <a:t>Policy Summary</a:t>
            </a:r>
          </a:p>
          <a:p>
            <a:endParaRPr lang="en-US" b="1" u="sng" dirty="0"/>
          </a:p>
          <a:p>
            <a:r>
              <a:rPr lang="en-US" dirty="0"/>
              <a:t>This proposal includes the following policy modifications:</a:t>
            </a:r>
          </a:p>
          <a:p>
            <a:endParaRPr lang="en-US" dirty="0"/>
          </a:p>
          <a:p>
            <a:r>
              <a:rPr lang="en-US" sz="2800" b="1" dirty="0"/>
              <a:t>Tax Reductions</a:t>
            </a:r>
          </a:p>
          <a:p>
            <a:endParaRPr lang="en-US" sz="2800" b="1" dirty="0"/>
          </a:p>
          <a:p>
            <a:r>
              <a:rPr lang="en-US" dirty="0"/>
              <a:t> </a:t>
            </a:r>
            <a:r>
              <a:rPr lang="en-US" sz="2000" b="1" u="sng" dirty="0"/>
              <a:t>Income Tax </a:t>
            </a:r>
          </a:p>
          <a:p>
            <a:r>
              <a:rPr lang="en-US" dirty="0"/>
              <a:t>• Reduces individual and corporate income tax rates (Lines 1270, 1278, 1516)</a:t>
            </a:r>
          </a:p>
          <a:p>
            <a:r>
              <a:rPr lang="en-US" dirty="0"/>
              <a:t>• Expands the “Utah Dependent Exemption” provision of the taxpayer tax credit (Line1755)</a:t>
            </a:r>
          </a:p>
          <a:p>
            <a:r>
              <a:rPr lang="en-US" dirty="0"/>
              <a:t>• Creates an income tax credit for certain Social Security retirement income (Line 2251)</a:t>
            </a:r>
          </a:p>
          <a:p>
            <a:r>
              <a:rPr lang="en-US" dirty="0"/>
              <a:t>• Creates a “Grocery Tax Credit” for low-to-middle-income residents (Line 2345) (Rebate: Line 2399)</a:t>
            </a:r>
          </a:p>
          <a:p>
            <a:r>
              <a:rPr lang="en-US" dirty="0"/>
              <a:t>• Creates an Earned Income Tax Credit (Line 2429)</a:t>
            </a:r>
          </a:p>
          <a:p>
            <a:endParaRPr lang="en-US" dirty="0"/>
          </a:p>
          <a:p>
            <a:r>
              <a:rPr lang="en-US" b="1" dirty="0"/>
              <a:t>Sales Tax</a:t>
            </a:r>
          </a:p>
          <a:p>
            <a:r>
              <a:rPr lang="en-US" dirty="0"/>
              <a:t>• Exempts menstrual products and consumables used in the repair, cleaning, and maintenance of tangible personal property from sales tax (Lines 3241, 4801, 5536)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2DBCEA3-11AA-4604-BAB3-ADAEFF82EC0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9564" y="2000249"/>
            <a:ext cx="2295525" cy="28575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CFAC7DC1-E897-43F1-9997-97301750B801}"/>
              </a:ext>
            </a:extLst>
          </p:cNvPr>
          <p:cNvSpPr txBox="1"/>
          <p:nvPr/>
        </p:nvSpPr>
        <p:spPr>
          <a:xfrm>
            <a:off x="0" y="4989095"/>
            <a:ext cx="29284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Rep. Francis Gibson</a:t>
            </a:r>
          </a:p>
          <a:p>
            <a:r>
              <a:rPr lang="en-US" dirty="0"/>
              <a:t>Co-Chair Tax Task Force</a:t>
            </a:r>
          </a:p>
        </p:txBody>
      </p:sp>
    </p:spTree>
    <p:extLst>
      <p:ext uri="{BB962C8B-B14F-4D97-AF65-F5344CB8AC3E}">
        <p14:creationId xmlns:p14="http://schemas.microsoft.com/office/powerpoint/2010/main" val="79755909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1E7FED48-1107-4A68-8A5D-84E7626139E1}"/>
              </a:ext>
            </a:extLst>
          </p:cNvPr>
          <p:cNvSpPr/>
          <p:nvPr/>
        </p:nvSpPr>
        <p:spPr>
          <a:xfrm>
            <a:off x="3860800" y="885270"/>
            <a:ext cx="8331200" cy="48628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u="sng" dirty="0"/>
              <a:t>Tax Expansions</a:t>
            </a:r>
          </a:p>
          <a:p>
            <a:endParaRPr lang="en-US" sz="2400" dirty="0"/>
          </a:p>
          <a:p>
            <a:r>
              <a:rPr lang="en-US" sz="2400" b="1" dirty="0"/>
              <a:t>Sales Tax</a:t>
            </a:r>
          </a:p>
          <a:p>
            <a:r>
              <a:rPr lang="en-US" dirty="0"/>
              <a:t>• Restores the full sales tax rate on unprepared food (Line 4330)</a:t>
            </a:r>
          </a:p>
          <a:p>
            <a:r>
              <a:rPr lang="en-US" dirty="0"/>
              <a:t>• Expands the sales tax base by repealing certain sales tax exemptions 	(Line 4703)</a:t>
            </a:r>
          </a:p>
          <a:p>
            <a:r>
              <a:rPr lang="en-US" dirty="0"/>
              <a:t>• Expands the sales tax base by repealing the sales tax exemption for   	motor and some special fuels (Line 4707)</a:t>
            </a:r>
          </a:p>
          <a:p>
            <a:r>
              <a:rPr lang="en-US" dirty="0"/>
              <a:t>• Creating new excise tax on diesel rather than repealing sales tax 	exemption (Line 5695)</a:t>
            </a:r>
          </a:p>
          <a:p>
            <a:r>
              <a:rPr lang="en-US" dirty="0"/>
              <a:t>• Transitions to direct user fees for transportation costs (Line 6064)</a:t>
            </a:r>
          </a:p>
          <a:p>
            <a:r>
              <a:rPr lang="en-US" dirty="0"/>
              <a:t>• Expands the sales tax base by charging sales tax on certain services 	(Line 4280)</a:t>
            </a:r>
          </a:p>
          <a:p>
            <a:endParaRPr lang="en-US" dirty="0"/>
          </a:p>
          <a:p>
            <a:r>
              <a:rPr lang="en-US" b="1" dirty="0"/>
              <a:t>Other</a:t>
            </a:r>
          </a:p>
          <a:p>
            <a:r>
              <a:rPr lang="en-US" dirty="0"/>
              <a:t>• Increases the state Motor Vehicle Rental Tax (Line 5556)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2334BFD-AE7D-43F6-9665-1755CA1DEAA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4590" y="2189622"/>
            <a:ext cx="3636210" cy="26550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979856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3EFCE39F-DC6D-4E08-8EE2-4350A4402E9F}"/>
              </a:ext>
            </a:extLst>
          </p:cNvPr>
          <p:cNvSpPr/>
          <p:nvPr/>
        </p:nvSpPr>
        <p:spPr>
          <a:xfrm>
            <a:off x="409575" y="1471791"/>
            <a:ext cx="6286500" cy="37240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u="sng" dirty="0"/>
              <a:t>Budget Shifts</a:t>
            </a:r>
          </a:p>
          <a:p>
            <a:endParaRPr lang="en-US" sz="2800" b="1" u="sng" dirty="0"/>
          </a:p>
          <a:p>
            <a:r>
              <a:rPr lang="en-US" dirty="0"/>
              <a:t>• Restores some funding of Higher Education to the sales tax-backed General Fund (Line 6580)</a:t>
            </a:r>
          </a:p>
          <a:p>
            <a:endParaRPr lang="en-US" dirty="0"/>
          </a:p>
          <a:p>
            <a:r>
              <a:rPr lang="en-US" dirty="0"/>
              <a:t>• Funds school lunch program and underage drinking prevention program from Education Fund and deposits the portion of the liquor mark-up that currently funds the programs in the General Fund (Line 6568)</a:t>
            </a:r>
          </a:p>
          <a:p>
            <a:endParaRPr lang="en-US" dirty="0"/>
          </a:p>
          <a:p>
            <a:r>
              <a:rPr lang="en-US" dirty="0"/>
              <a:t>• Reduces sales tax earmarks for transportation (Line 4614)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D71CE5D-99A5-45D7-BAE4-4B6D2820603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15175" y="1095375"/>
            <a:ext cx="4667250" cy="4667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477922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F253EFD4-278B-43E1-A948-E3012F3C5EE9}"/>
              </a:ext>
            </a:extLst>
          </p:cNvPr>
          <p:cNvSpPr/>
          <p:nvPr/>
        </p:nvSpPr>
        <p:spPr>
          <a:xfrm>
            <a:off x="114300" y="147816"/>
            <a:ext cx="5791200" cy="75097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 u="sng" dirty="0"/>
              <a:t>Policy Descriptions</a:t>
            </a:r>
          </a:p>
          <a:p>
            <a:r>
              <a:rPr lang="en-US" sz="2000" dirty="0"/>
              <a:t>Reduce Individual and Corporate Income Tax Rates by </a:t>
            </a:r>
            <a:r>
              <a:rPr lang="en-US" dirty="0"/>
              <a:t>reducing the state income tax rate </a:t>
            </a:r>
            <a:r>
              <a:rPr lang="en-US" sz="2400" dirty="0"/>
              <a:t>from </a:t>
            </a:r>
            <a:r>
              <a:rPr lang="en-US" sz="2400" b="1" dirty="0">
                <a:solidFill>
                  <a:srgbClr val="FF0000"/>
                </a:solidFill>
              </a:rPr>
              <a:t>4.95</a:t>
            </a:r>
            <a:r>
              <a:rPr lang="en-US" sz="2400" dirty="0"/>
              <a:t>% </a:t>
            </a:r>
            <a:r>
              <a:rPr lang="en-US" sz="2400" b="1" dirty="0"/>
              <a:t>to </a:t>
            </a:r>
            <a:r>
              <a:rPr lang="en-US" sz="2400" b="1" dirty="0">
                <a:solidFill>
                  <a:srgbClr val="FF0000"/>
                </a:solidFill>
              </a:rPr>
              <a:t>4.66%                       </a:t>
            </a:r>
          </a:p>
          <a:p>
            <a:endParaRPr lang="en-US" dirty="0">
              <a:solidFill>
                <a:srgbClr val="FF0000"/>
              </a:solidFill>
            </a:endParaRPr>
          </a:p>
          <a:p>
            <a:r>
              <a:rPr lang="en-US" dirty="0"/>
              <a:t>AND</a:t>
            </a:r>
          </a:p>
          <a:p>
            <a:endParaRPr lang="en-US" dirty="0"/>
          </a:p>
          <a:p>
            <a:r>
              <a:rPr lang="en-US" u="sng" dirty="0"/>
              <a:t>Expand the Utah Dependent Exemption </a:t>
            </a:r>
          </a:p>
          <a:p>
            <a:endParaRPr lang="en-US" dirty="0"/>
          </a:p>
          <a:p>
            <a:r>
              <a:rPr lang="en-US" dirty="0"/>
              <a:t>• Increases the exemption amount per dependent from $565 to $2,500 </a:t>
            </a:r>
          </a:p>
          <a:p>
            <a:r>
              <a:rPr lang="en-US" dirty="0"/>
              <a:t>• Joint filers with no dependents will be able to claim one exemption </a:t>
            </a:r>
          </a:p>
          <a:p>
            <a:r>
              <a:rPr lang="en-US" dirty="0"/>
              <a:t>•Credit remains 6% of exemption amount and adjust for inflation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$14,879 for single filers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$22,318 for head of household filers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$29,758 for joint filers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One-time rebate for 2019 filers, equal to approximately half of the per dependent credit amount described above, to be paid </a:t>
            </a:r>
            <a:r>
              <a:rPr lang="en-US" dirty="0">
                <a:solidFill>
                  <a:srgbClr val="FF0000"/>
                </a:solidFill>
              </a:rPr>
              <a:t>in early 2020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5C04B55-C381-4F1B-B9DB-D88C7CAAC8A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05500" y="677779"/>
            <a:ext cx="6286500" cy="55024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170552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0C6EBE63-2929-4DB7-90FD-8F999EDC8EBB}"/>
              </a:ext>
            </a:extLst>
          </p:cNvPr>
          <p:cNvSpPr/>
          <p:nvPr/>
        </p:nvSpPr>
        <p:spPr>
          <a:xfrm>
            <a:off x="101600" y="1413639"/>
            <a:ext cx="6286500" cy="37240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/>
              <a:t>Creates an Income Tax Credit for Social Security Income</a:t>
            </a:r>
          </a:p>
          <a:p>
            <a:endParaRPr lang="en-US" dirty="0"/>
          </a:p>
          <a:p>
            <a:r>
              <a:rPr lang="en-US" dirty="0"/>
              <a:t>• Non-refundable tax credit equal to total Social Security income included in Adjusted Gross Income (AGI) x State Income Tax Rate</a:t>
            </a:r>
          </a:p>
          <a:p>
            <a:endParaRPr lang="en-US" dirty="0"/>
          </a:p>
          <a:p>
            <a:r>
              <a:rPr lang="en-US" dirty="0"/>
              <a:t>• Amount of credit reduced by $0.025 per dollar that modified AGI (including Social Security and all other income) exceeds:</a:t>
            </a:r>
          </a:p>
          <a:p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o $24,000 for married filers filing separately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o $30,000 for single filers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o $48,000 for head of household or joint filers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ADF962F-DAAA-4570-8CE5-9C4338217DD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88100" y="852869"/>
            <a:ext cx="5803900" cy="51522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44671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A813F293-0B05-4A15-9EE8-4CE85D95CC2A}"/>
              </a:ext>
            </a:extLst>
          </p:cNvPr>
          <p:cNvSpPr/>
          <p:nvPr/>
        </p:nvSpPr>
        <p:spPr>
          <a:xfrm>
            <a:off x="0" y="1054100"/>
            <a:ext cx="5562600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u="sng" dirty="0"/>
              <a:t>Create a State </a:t>
            </a:r>
          </a:p>
          <a:p>
            <a:pPr algn="ctr"/>
            <a:r>
              <a:rPr lang="en-US" sz="2800" b="1" u="sng" dirty="0"/>
              <a:t>Earned Income Tax Credit</a:t>
            </a:r>
          </a:p>
          <a:p>
            <a:endParaRPr lang="en-US" sz="2800" b="1" dirty="0"/>
          </a:p>
          <a:p>
            <a:r>
              <a:rPr lang="en-US" dirty="0"/>
              <a:t>• Refundable income tax credit </a:t>
            </a:r>
            <a:r>
              <a:rPr lang="en-US" u="sng" dirty="0"/>
              <a:t>to individuals identified by the Department of Workforce Services as experiencing intergenerational poverty and who claim the federal earned income tax credit</a:t>
            </a:r>
          </a:p>
          <a:p>
            <a:endParaRPr lang="en-US" dirty="0"/>
          </a:p>
          <a:p>
            <a:r>
              <a:rPr lang="en-US" dirty="0"/>
              <a:t>• Credit amount equals 10% of the federal credit amount an individual is entitled to claim</a:t>
            </a:r>
          </a:p>
          <a:p>
            <a:endParaRPr lang="en-US" dirty="0"/>
          </a:p>
          <a:p>
            <a:r>
              <a:rPr lang="en-US" dirty="0"/>
              <a:t>• DWS will conduct outreach to inform eligible individuals about credit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5034E01-1EB0-4BF6-9045-AC0C8F14FA5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43074" y="320842"/>
            <a:ext cx="6271126" cy="21082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B99A0DCF-6245-40D9-98CB-5B48688CA2D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29402" y="2727158"/>
            <a:ext cx="4070682" cy="33207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1141484"/>
      </p:ext>
    </p:extLst>
  </p:cSld>
  <p:clrMapOvr>
    <a:masterClrMapping/>
  </p:clrMapOvr>
</p:sld>
</file>

<file path=ppt/theme/theme1.xml><?xml version="1.0" encoding="utf-8"?>
<a:theme xmlns:a="http://schemas.openxmlformats.org/drawingml/2006/main" name="Vapor Trail">
  <a:themeElements>
    <a:clrScheme name="Vapor Trail">
      <a:dk1>
        <a:sysClr val="windowText" lastClr="000000"/>
      </a:dk1>
      <a:lt1>
        <a:sysClr val="window" lastClr="FFFFFF"/>
      </a:lt1>
      <a:dk2>
        <a:srgbClr val="454545"/>
      </a:dk2>
      <a:lt2>
        <a:srgbClr val="DADADA"/>
      </a:lt2>
      <a:accent1>
        <a:srgbClr val="DF2E28"/>
      </a:accent1>
      <a:accent2>
        <a:srgbClr val="FE801A"/>
      </a:accent2>
      <a:accent3>
        <a:srgbClr val="E9BF35"/>
      </a:accent3>
      <a:accent4>
        <a:srgbClr val="81BB42"/>
      </a:accent4>
      <a:accent5>
        <a:srgbClr val="32C7A9"/>
      </a:accent5>
      <a:accent6>
        <a:srgbClr val="4A9BDC"/>
      </a:accent6>
      <a:hlink>
        <a:srgbClr val="F0532B"/>
      </a:hlink>
      <a:folHlink>
        <a:srgbClr val="F38B53"/>
      </a:folHlink>
    </a:clrScheme>
    <a:fontScheme name="Vapor Trail">
      <a:maj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Vapor Trail">
      <a:fillStyleLst>
        <a:solidFill>
          <a:schemeClr val="phClr"/>
        </a:solidFill>
        <a:gradFill rotWithShape="1">
          <a:gsLst>
            <a:gs pos="0">
              <a:schemeClr val="phClr">
                <a:tint val="69000"/>
                <a:alpha val="100000"/>
                <a:satMod val="109000"/>
                <a:lumMod val="110000"/>
              </a:schemeClr>
            </a:gs>
            <a:gs pos="52000">
              <a:schemeClr val="phClr">
                <a:tint val="74000"/>
                <a:satMod val="100000"/>
                <a:lumMod val="104000"/>
              </a:schemeClr>
            </a:gs>
            <a:gs pos="100000">
              <a:schemeClr val="phClr">
                <a:tint val="78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00000"/>
                <a:lumMod val="104000"/>
              </a:schemeClr>
            </a:gs>
            <a:gs pos="78000">
              <a:schemeClr val="phClr">
                <a:shade val="100000"/>
                <a:satMod val="11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threePt" dir="t"/>
          </a:scene3d>
          <a:sp3d>
            <a:bevelT w="25400" h="12700"/>
          </a:sp3d>
        </a:effectStyle>
        <a:effectStyle>
          <a:effectLst>
            <a:outerShdw blurRad="57150" dist="19050" dir="5400000" algn="ctr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apor Trail" id="{4FDF2955-7D9C-493C-B9F9-C205151B46CD}" vid="{8F31A783-2159-4870-BC29-2BA7D038EA4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TM04033937[[fn=Vapor Trail]]</Template>
  <TotalTime>800</TotalTime>
  <Words>1616</Words>
  <Application>Microsoft Office PowerPoint</Application>
  <PresentationFormat>Widescreen</PresentationFormat>
  <Paragraphs>221</Paragraphs>
  <Slides>22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7" baseType="lpstr">
      <vt:lpstr>Arial</vt:lpstr>
      <vt:lpstr>Arial Black</vt:lpstr>
      <vt:lpstr>Century Gothic</vt:lpstr>
      <vt:lpstr>Open Sans</vt:lpstr>
      <vt:lpstr>Vapor Trail</vt:lpstr>
      <vt:lpstr>Legislative Hot Topics USBA Conference, January 10, 2020</vt:lpstr>
      <vt:lpstr>Agenda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Sales Tax Changes</vt:lpstr>
      <vt:lpstr>Additional sales tax changes</vt:lpstr>
      <vt:lpstr>Other Changes  to the General Fund</vt:lpstr>
      <vt:lpstr>FY 2021 Budget Effects from Income Tax Cut</vt:lpstr>
      <vt:lpstr>Sales and other Tax new Revenues</vt:lpstr>
      <vt:lpstr>Budget Shifts</vt:lpstr>
      <vt:lpstr>What happened with proposed changes to income tax earmark</vt:lpstr>
      <vt:lpstr>What happened to the property tax proposal to supplement education funding</vt:lpstr>
      <vt:lpstr>Executive Appropriations Budget limits</vt:lpstr>
      <vt:lpstr>What about the referendum to repeal the tax reform legislation</vt:lpstr>
      <vt:lpstr>Other hot topics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Terry Shoemaker</dc:creator>
  <cp:lastModifiedBy>elizabeth shoemaker</cp:lastModifiedBy>
  <cp:revision>58</cp:revision>
  <dcterms:created xsi:type="dcterms:W3CDTF">2020-01-02T20:48:37Z</dcterms:created>
  <dcterms:modified xsi:type="dcterms:W3CDTF">2020-01-05T22:24:29Z</dcterms:modified>
</cp:coreProperties>
</file>