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CCCA"/>
          </a:solidFill>
        </a:fill>
      </a:tcStyle>
    </a:wholeTbl>
    <a:band2H>
      <a:tcTxStyle b="def" i="def"/>
      <a:tcStyle>
        <a:tcBdr/>
        <a:fill>
          <a:solidFill>
            <a:srgbClr val="F0E7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8CF"/>
          </a:solidFill>
        </a:fill>
      </a:tcStyle>
    </a:wholeTbl>
    <a:band2H>
      <a:tcTxStyle b="def" i="def"/>
      <a:tcStyle>
        <a:tcBdr/>
        <a:fill>
          <a:solidFill>
            <a:srgbClr val="EFECE8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E2DB"/>
          </a:solidFill>
        </a:fill>
      </a:tcStyle>
    </a:wholeTbl>
    <a:band2H>
      <a:tcTxStyle b="def" i="def"/>
      <a:tcStyle>
        <a:tcBdr/>
        <a:fill>
          <a:solidFill>
            <a:srgbClr val="EAF1EE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3" name="Shape 4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0" name="Shape 5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would like to take a few minutes and gather information from you. What are priorities that you would have us pursue for the 2918 Legislative Session? (Write their priorities down on a separate piece of paper.)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22"/>
          <p:cNvGrpSpPr/>
          <p:nvPr/>
        </p:nvGrpSpPr>
        <p:grpSpPr>
          <a:xfrm>
            <a:off x="0" y="228599"/>
            <a:ext cx="2851518" cy="6638630"/>
            <a:chOff x="0" y="0"/>
            <a:chExt cx="2851516" cy="6638628"/>
          </a:xfrm>
        </p:grpSpPr>
        <p:sp>
          <p:nvSpPr>
            <p:cNvPr id="39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" name="Freeform 14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" name="Freeform 22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4" name="Group 9"/>
          <p:cNvGrpSpPr/>
          <p:nvPr/>
        </p:nvGrpSpPr>
        <p:grpSpPr>
          <a:xfrm>
            <a:off x="27221" y="-786"/>
            <a:ext cx="2356674" cy="6854040"/>
            <a:chOff x="0" y="0"/>
            <a:chExt cx="2356673" cy="6854039"/>
          </a:xfrm>
        </p:grpSpPr>
        <p:sp>
          <p:nvSpPr>
            <p:cNvPr id="52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" name="Freeform 29"/>
            <p:cNvSpPr/>
            <p:nvPr/>
          </p:nvSpPr>
          <p:spPr>
            <a:xfrm>
              <a:off x="979074" y="5863468"/>
              <a:ext cx="431100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" name="Freeform 32"/>
            <p:cNvSpPr/>
            <p:nvPr/>
          </p:nvSpPr>
          <p:spPr>
            <a:xfrm>
              <a:off x="1084453" y="6572386"/>
              <a:ext cx="134120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" name="Freeform 35"/>
            <p:cNvSpPr/>
            <p:nvPr/>
          </p:nvSpPr>
          <p:spPr>
            <a:xfrm>
              <a:off x="1046133" y="6601126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" name="Freeform 37"/>
            <p:cNvSpPr/>
            <p:nvPr/>
          </p:nvSpPr>
          <p:spPr>
            <a:xfrm>
              <a:off x="946501" y="5773415"/>
              <a:ext cx="38321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5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589213" y="2514600"/>
            <a:ext cx="8915400" cy="2262782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2589213" y="4777378"/>
            <a:ext cx="8915400" cy="112628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595959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595959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595959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595959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59595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Freeform 6"/>
          <p:cNvSpPr/>
          <p:nvPr/>
        </p:nvSpPr>
        <p:spPr>
          <a:xfrm>
            <a:off x="-1" y="4323810"/>
            <a:ext cx="1742309" cy="778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fill="norm" stroke="1" extrusionOk="0">
                <a:moveTo>
                  <a:pt x="16665" y="21600"/>
                </a:moveTo>
                <a:cubicBezTo>
                  <a:pt x="16839" y="21600"/>
                  <a:pt x="16955" y="21470"/>
                  <a:pt x="17013" y="21340"/>
                </a:cubicBezTo>
                <a:cubicBezTo>
                  <a:pt x="17013" y="21210"/>
                  <a:pt x="17071" y="21210"/>
                  <a:pt x="17071" y="21210"/>
                </a:cubicBezTo>
                <a:cubicBezTo>
                  <a:pt x="21484" y="11320"/>
                  <a:pt x="21484" y="11320"/>
                  <a:pt x="21484" y="11320"/>
                </a:cubicBezTo>
                <a:cubicBezTo>
                  <a:pt x="21600" y="11060"/>
                  <a:pt x="21600" y="10540"/>
                  <a:pt x="21484" y="10149"/>
                </a:cubicBezTo>
                <a:cubicBezTo>
                  <a:pt x="17071" y="390"/>
                  <a:pt x="17071" y="390"/>
                  <a:pt x="17071" y="390"/>
                </a:cubicBezTo>
                <a:cubicBezTo>
                  <a:pt x="17071" y="260"/>
                  <a:pt x="17013" y="260"/>
                  <a:pt x="17013" y="260"/>
                </a:cubicBezTo>
                <a:cubicBezTo>
                  <a:pt x="16955" y="130"/>
                  <a:pt x="16839" y="0"/>
                  <a:pt x="166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1666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xfrm>
            <a:off x="925905" y="4513982"/>
            <a:ext cx="385675" cy="396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2"/>
          <p:cNvGrpSpPr/>
          <p:nvPr/>
        </p:nvGrpSpPr>
        <p:grpSpPr>
          <a:xfrm>
            <a:off x="0" y="228599"/>
            <a:ext cx="2851518" cy="6638630"/>
            <a:chOff x="0" y="0"/>
            <a:chExt cx="2851516" cy="6638628"/>
          </a:xfrm>
        </p:grpSpPr>
        <p:sp>
          <p:nvSpPr>
            <p:cNvPr id="203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4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5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6" name="Freeform 14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7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8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9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0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2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3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4" name="Freeform 22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8" name="Group 9"/>
          <p:cNvGrpSpPr/>
          <p:nvPr/>
        </p:nvGrpSpPr>
        <p:grpSpPr>
          <a:xfrm>
            <a:off x="27221" y="-786"/>
            <a:ext cx="2356674" cy="6854040"/>
            <a:chOff x="0" y="0"/>
            <a:chExt cx="2356673" cy="6854039"/>
          </a:xfrm>
        </p:grpSpPr>
        <p:sp>
          <p:nvSpPr>
            <p:cNvPr id="216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7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" name="Freeform 29"/>
            <p:cNvSpPr/>
            <p:nvPr/>
          </p:nvSpPr>
          <p:spPr>
            <a:xfrm>
              <a:off x="979074" y="5863468"/>
              <a:ext cx="431100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9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0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1" name="Freeform 32"/>
            <p:cNvSpPr/>
            <p:nvPr/>
          </p:nvSpPr>
          <p:spPr>
            <a:xfrm>
              <a:off x="1084453" y="6572386"/>
              <a:ext cx="134120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2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3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4" name="Freeform 35"/>
            <p:cNvSpPr/>
            <p:nvPr/>
          </p:nvSpPr>
          <p:spPr>
            <a:xfrm>
              <a:off x="1046133" y="6601126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5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6" name="Freeform 37"/>
            <p:cNvSpPr/>
            <p:nvPr/>
          </p:nvSpPr>
          <p:spPr>
            <a:xfrm>
              <a:off x="946501" y="5773415"/>
              <a:ext cx="38321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7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29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0" name="Title Text"/>
          <p:cNvSpPr txBox="1"/>
          <p:nvPr>
            <p:ph type="title"/>
          </p:nvPr>
        </p:nvSpPr>
        <p:spPr>
          <a:xfrm>
            <a:off x="2589213" y="4800600"/>
            <a:ext cx="8915401" cy="5667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231" name="Picture Placeholder 2"/>
          <p:cNvSpPr/>
          <p:nvPr>
            <p:ph type="pic" idx="13"/>
          </p:nvPr>
        </p:nvSpPr>
        <p:spPr>
          <a:xfrm>
            <a:off x="2589211" y="634965"/>
            <a:ext cx="8915401" cy="38549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32" name="Body Level One…"/>
          <p:cNvSpPr txBox="1"/>
          <p:nvPr>
            <p:ph type="body" sz="quarter" idx="1"/>
          </p:nvPr>
        </p:nvSpPr>
        <p:spPr>
          <a:xfrm>
            <a:off x="2589213" y="5367337"/>
            <a:ext cx="8915401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" name="Freeform 11"/>
          <p:cNvSpPr/>
          <p:nvPr/>
        </p:nvSpPr>
        <p:spPr>
          <a:xfrm flipV="1">
            <a:off x="-4189" y="491172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4" name="Slide Number"/>
          <p:cNvSpPr txBox="1"/>
          <p:nvPr>
            <p:ph type="sldNum" sz="quarter" idx="2"/>
          </p:nvPr>
        </p:nvSpPr>
        <p:spPr>
          <a:xfrm>
            <a:off x="925905" y="4967529"/>
            <a:ext cx="385675" cy="396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2"/>
          <p:cNvGrpSpPr/>
          <p:nvPr/>
        </p:nvGrpSpPr>
        <p:grpSpPr>
          <a:xfrm>
            <a:off x="0" y="228599"/>
            <a:ext cx="2851518" cy="6638630"/>
            <a:chOff x="0" y="0"/>
            <a:chExt cx="2851516" cy="6638628"/>
          </a:xfrm>
        </p:grpSpPr>
        <p:sp>
          <p:nvSpPr>
            <p:cNvPr id="241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2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3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4" name="Freeform 14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5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6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7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8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9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0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1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2" name="Freeform 22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6" name="Group 9"/>
          <p:cNvGrpSpPr/>
          <p:nvPr/>
        </p:nvGrpSpPr>
        <p:grpSpPr>
          <a:xfrm>
            <a:off x="27221" y="-786"/>
            <a:ext cx="2356674" cy="6854040"/>
            <a:chOff x="0" y="0"/>
            <a:chExt cx="2356673" cy="6854039"/>
          </a:xfrm>
        </p:grpSpPr>
        <p:sp>
          <p:nvSpPr>
            <p:cNvPr id="254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5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6" name="Freeform 29"/>
            <p:cNvSpPr/>
            <p:nvPr/>
          </p:nvSpPr>
          <p:spPr>
            <a:xfrm>
              <a:off x="979074" y="5863468"/>
              <a:ext cx="431100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7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8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9" name="Freeform 32"/>
            <p:cNvSpPr/>
            <p:nvPr/>
          </p:nvSpPr>
          <p:spPr>
            <a:xfrm>
              <a:off x="1084453" y="6572386"/>
              <a:ext cx="134120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0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1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2" name="Freeform 35"/>
            <p:cNvSpPr/>
            <p:nvPr/>
          </p:nvSpPr>
          <p:spPr>
            <a:xfrm>
              <a:off x="1046133" y="6601126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3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4" name="Freeform 37"/>
            <p:cNvSpPr/>
            <p:nvPr/>
          </p:nvSpPr>
          <p:spPr>
            <a:xfrm>
              <a:off x="946501" y="5773415"/>
              <a:ext cx="38321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5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67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8" name="Title Text"/>
          <p:cNvSpPr txBox="1"/>
          <p:nvPr>
            <p:ph type="title"/>
          </p:nvPr>
        </p:nvSpPr>
        <p:spPr>
          <a:xfrm>
            <a:off x="2589211" y="609600"/>
            <a:ext cx="8915401" cy="3117040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269" name="Body Level One…"/>
          <p:cNvSpPr txBox="1"/>
          <p:nvPr>
            <p:ph type="body" sz="quarter" idx="1"/>
          </p:nvPr>
        </p:nvSpPr>
        <p:spPr>
          <a:xfrm>
            <a:off x="2589211" y="4354045"/>
            <a:ext cx="8915401" cy="155586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>
                <a:solidFill>
                  <a:srgbClr val="595959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595959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595959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595959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59595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Freeform 11"/>
          <p:cNvSpPr/>
          <p:nvPr/>
        </p:nvSpPr>
        <p:spPr>
          <a:xfrm flipV="1">
            <a:off x="-4189" y="317817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1" name="Slide Number"/>
          <p:cNvSpPr txBox="1"/>
          <p:nvPr>
            <p:ph type="sldNum" sz="quarter" idx="2"/>
          </p:nvPr>
        </p:nvSpPr>
        <p:spPr>
          <a:xfrm>
            <a:off x="925905" y="3228581"/>
            <a:ext cx="385675" cy="396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 22"/>
          <p:cNvGrpSpPr/>
          <p:nvPr/>
        </p:nvGrpSpPr>
        <p:grpSpPr>
          <a:xfrm>
            <a:off x="0" y="228599"/>
            <a:ext cx="2851518" cy="6638630"/>
            <a:chOff x="0" y="0"/>
            <a:chExt cx="2851516" cy="6638628"/>
          </a:xfrm>
        </p:grpSpPr>
        <p:sp>
          <p:nvSpPr>
            <p:cNvPr id="278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9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1" name="Freeform 14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2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5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6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7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8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9" name="Freeform 22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03" name="Group 9"/>
          <p:cNvGrpSpPr/>
          <p:nvPr/>
        </p:nvGrpSpPr>
        <p:grpSpPr>
          <a:xfrm>
            <a:off x="27221" y="-786"/>
            <a:ext cx="2356674" cy="6854040"/>
            <a:chOff x="0" y="0"/>
            <a:chExt cx="2356673" cy="6854039"/>
          </a:xfrm>
        </p:grpSpPr>
        <p:sp>
          <p:nvSpPr>
            <p:cNvPr id="291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2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3" name="Freeform 29"/>
            <p:cNvSpPr/>
            <p:nvPr/>
          </p:nvSpPr>
          <p:spPr>
            <a:xfrm>
              <a:off x="979074" y="5863468"/>
              <a:ext cx="431100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4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5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6" name="Freeform 32"/>
            <p:cNvSpPr/>
            <p:nvPr/>
          </p:nvSpPr>
          <p:spPr>
            <a:xfrm>
              <a:off x="1084453" y="6572386"/>
              <a:ext cx="134120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7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8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9" name="Freeform 35"/>
            <p:cNvSpPr/>
            <p:nvPr/>
          </p:nvSpPr>
          <p:spPr>
            <a:xfrm>
              <a:off x="1046133" y="6601126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1" name="Freeform 37"/>
            <p:cNvSpPr/>
            <p:nvPr/>
          </p:nvSpPr>
          <p:spPr>
            <a:xfrm>
              <a:off x="946501" y="5773415"/>
              <a:ext cx="38321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2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4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5" name="Title Text"/>
          <p:cNvSpPr txBox="1"/>
          <p:nvPr>
            <p:ph type="title"/>
          </p:nvPr>
        </p:nvSpPr>
        <p:spPr>
          <a:xfrm>
            <a:off x="2849948" y="609600"/>
            <a:ext cx="8393927" cy="2895600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306" name="Body Level One…"/>
          <p:cNvSpPr txBox="1"/>
          <p:nvPr>
            <p:ph type="body" sz="quarter" idx="1"/>
          </p:nvPr>
        </p:nvSpPr>
        <p:spPr>
          <a:xfrm>
            <a:off x="3275012" y="3505200"/>
            <a:ext cx="7536555" cy="3810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6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 sz="16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 sz="16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 sz="16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 sz="1600">
                <a:solidFill>
                  <a:srgbClr val="80808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7" name="Text Placeholder 2"/>
          <p:cNvSpPr/>
          <p:nvPr>
            <p:ph type="body" sz="quarter" idx="13"/>
          </p:nvPr>
        </p:nvSpPr>
        <p:spPr>
          <a:xfrm>
            <a:off x="2589211" y="4354045"/>
            <a:ext cx="8915401" cy="1555865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>
                <a:solidFill>
                  <a:srgbClr val="595959"/>
                </a:solidFill>
              </a:defRPr>
            </a:pPr>
          </a:p>
        </p:txBody>
      </p:sp>
      <p:sp>
        <p:nvSpPr>
          <p:cNvPr id="308" name="Freeform 11"/>
          <p:cNvSpPr/>
          <p:nvPr/>
        </p:nvSpPr>
        <p:spPr>
          <a:xfrm flipV="1">
            <a:off x="-4189" y="317817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9" name="TextBox 13"/>
          <p:cNvSpPr txBox="1"/>
          <p:nvPr/>
        </p:nvSpPr>
        <p:spPr>
          <a:xfrm>
            <a:off x="2513372" y="327092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310" name="TextBox 14"/>
          <p:cNvSpPr txBox="1"/>
          <p:nvPr/>
        </p:nvSpPr>
        <p:spPr>
          <a:xfrm>
            <a:off x="11160571" y="2584393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311" name="Slide Number"/>
          <p:cNvSpPr txBox="1"/>
          <p:nvPr>
            <p:ph type="sldNum" sz="quarter" idx="2"/>
          </p:nvPr>
        </p:nvSpPr>
        <p:spPr>
          <a:xfrm>
            <a:off x="925905" y="3228581"/>
            <a:ext cx="385675" cy="396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roup 22"/>
          <p:cNvGrpSpPr/>
          <p:nvPr/>
        </p:nvGrpSpPr>
        <p:grpSpPr>
          <a:xfrm>
            <a:off x="0" y="228599"/>
            <a:ext cx="2851518" cy="6638630"/>
            <a:chOff x="0" y="0"/>
            <a:chExt cx="2851516" cy="6638628"/>
          </a:xfrm>
        </p:grpSpPr>
        <p:sp>
          <p:nvSpPr>
            <p:cNvPr id="318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9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0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1" name="Freeform 14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2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3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4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5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6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7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8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9" name="Freeform 22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43" name="Group 9"/>
          <p:cNvGrpSpPr/>
          <p:nvPr/>
        </p:nvGrpSpPr>
        <p:grpSpPr>
          <a:xfrm>
            <a:off x="27221" y="-786"/>
            <a:ext cx="2356674" cy="6854040"/>
            <a:chOff x="0" y="0"/>
            <a:chExt cx="2356673" cy="6854039"/>
          </a:xfrm>
        </p:grpSpPr>
        <p:sp>
          <p:nvSpPr>
            <p:cNvPr id="331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2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3" name="Freeform 29"/>
            <p:cNvSpPr/>
            <p:nvPr/>
          </p:nvSpPr>
          <p:spPr>
            <a:xfrm>
              <a:off x="979074" y="5863468"/>
              <a:ext cx="431100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4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5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6" name="Freeform 32"/>
            <p:cNvSpPr/>
            <p:nvPr/>
          </p:nvSpPr>
          <p:spPr>
            <a:xfrm>
              <a:off x="1084453" y="6572386"/>
              <a:ext cx="134120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7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8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9" name="Freeform 35"/>
            <p:cNvSpPr/>
            <p:nvPr/>
          </p:nvSpPr>
          <p:spPr>
            <a:xfrm>
              <a:off x="1046133" y="6601126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0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1" name="Freeform 37"/>
            <p:cNvSpPr/>
            <p:nvPr/>
          </p:nvSpPr>
          <p:spPr>
            <a:xfrm>
              <a:off x="946501" y="5773415"/>
              <a:ext cx="38321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2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44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5" name="Title Text"/>
          <p:cNvSpPr txBox="1"/>
          <p:nvPr>
            <p:ph type="title"/>
          </p:nvPr>
        </p:nvSpPr>
        <p:spPr>
          <a:xfrm>
            <a:off x="2589213" y="2438400"/>
            <a:ext cx="8915401" cy="2724845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346" name="Body Level One…"/>
          <p:cNvSpPr txBox="1"/>
          <p:nvPr>
            <p:ph type="body" sz="quarter" idx="1"/>
          </p:nvPr>
        </p:nvSpPr>
        <p:spPr>
          <a:xfrm>
            <a:off x="2589213" y="5181600"/>
            <a:ext cx="8915401" cy="72962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595959"/>
                </a:solidFill>
              </a:defRPr>
            </a:lvl1pPr>
            <a:lvl2pPr>
              <a:buClrTx/>
              <a:defRPr>
                <a:solidFill>
                  <a:srgbClr val="595959"/>
                </a:solidFill>
              </a:defRPr>
            </a:lvl2pPr>
            <a:lvl3pPr>
              <a:buClrTx/>
              <a:defRPr>
                <a:solidFill>
                  <a:srgbClr val="595959"/>
                </a:solidFill>
              </a:defRPr>
            </a:lvl3pPr>
            <a:lvl4pPr>
              <a:buClrTx/>
              <a:defRPr>
                <a:solidFill>
                  <a:srgbClr val="595959"/>
                </a:solidFill>
              </a:defRPr>
            </a:lvl4pPr>
            <a:lvl5pPr>
              <a:buClrTx/>
              <a:defRPr>
                <a:solidFill>
                  <a:srgbClr val="59595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7" name="Freeform 11"/>
          <p:cNvSpPr/>
          <p:nvPr/>
        </p:nvSpPr>
        <p:spPr>
          <a:xfrm flipV="1">
            <a:off x="-4189" y="491172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8" name="Slide Number"/>
          <p:cNvSpPr txBox="1"/>
          <p:nvPr>
            <p:ph type="sldNum" sz="quarter" idx="2"/>
          </p:nvPr>
        </p:nvSpPr>
        <p:spPr>
          <a:xfrm>
            <a:off x="925905" y="4967529"/>
            <a:ext cx="385675" cy="396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roup 22"/>
          <p:cNvGrpSpPr/>
          <p:nvPr/>
        </p:nvGrpSpPr>
        <p:grpSpPr>
          <a:xfrm>
            <a:off x="0" y="228599"/>
            <a:ext cx="2851518" cy="6638630"/>
            <a:chOff x="0" y="0"/>
            <a:chExt cx="2851516" cy="6638628"/>
          </a:xfrm>
        </p:grpSpPr>
        <p:sp>
          <p:nvSpPr>
            <p:cNvPr id="355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6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7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8" name="Freeform 14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9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0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1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2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3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4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5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6" name="Freeform 22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80" name="Group 9"/>
          <p:cNvGrpSpPr/>
          <p:nvPr/>
        </p:nvGrpSpPr>
        <p:grpSpPr>
          <a:xfrm>
            <a:off x="27221" y="-786"/>
            <a:ext cx="2356674" cy="6854040"/>
            <a:chOff x="0" y="0"/>
            <a:chExt cx="2356673" cy="6854039"/>
          </a:xfrm>
        </p:grpSpPr>
        <p:sp>
          <p:nvSpPr>
            <p:cNvPr id="368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9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0" name="Freeform 29"/>
            <p:cNvSpPr/>
            <p:nvPr/>
          </p:nvSpPr>
          <p:spPr>
            <a:xfrm>
              <a:off x="979074" y="5863468"/>
              <a:ext cx="431100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1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2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3" name="Freeform 32"/>
            <p:cNvSpPr/>
            <p:nvPr/>
          </p:nvSpPr>
          <p:spPr>
            <a:xfrm>
              <a:off x="1084453" y="6572386"/>
              <a:ext cx="134120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4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5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6" name="Freeform 35"/>
            <p:cNvSpPr/>
            <p:nvPr/>
          </p:nvSpPr>
          <p:spPr>
            <a:xfrm>
              <a:off x="1046133" y="6601126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7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8" name="Freeform 37"/>
            <p:cNvSpPr/>
            <p:nvPr/>
          </p:nvSpPr>
          <p:spPr>
            <a:xfrm>
              <a:off x="946501" y="5773415"/>
              <a:ext cx="38321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9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81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2" name="Title Text"/>
          <p:cNvSpPr txBox="1"/>
          <p:nvPr>
            <p:ph type="title"/>
          </p:nvPr>
        </p:nvSpPr>
        <p:spPr>
          <a:xfrm>
            <a:off x="2849948" y="609600"/>
            <a:ext cx="8393927" cy="2895600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383" name="Body Level One…"/>
          <p:cNvSpPr txBox="1"/>
          <p:nvPr>
            <p:ph type="body" sz="quarter" idx="1"/>
          </p:nvPr>
        </p:nvSpPr>
        <p:spPr>
          <a:xfrm>
            <a:off x="2589211" y="4343400"/>
            <a:ext cx="8915401" cy="83820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4" name="Text Placeholder 3"/>
          <p:cNvSpPr/>
          <p:nvPr>
            <p:ph type="body" sz="quarter" idx="13"/>
          </p:nvPr>
        </p:nvSpPr>
        <p:spPr>
          <a:xfrm>
            <a:off x="2589213" y="5181599"/>
            <a:ext cx="8915401" cy="72962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595959"/>
                </a:solidFill>
              </a:defRPr>
            </a:pPr>
          </a:p>
        </p:txBody>
      </p:sp>
      <p:sp>
        <p:nvSpPr>
          <p:cNvPr id="385" name="Freeform 11"/>
          <p:cNvSpPr/>
          <p:nvPr/>
        </p:nvSpPr>
        <p:spPr>
          <a:xfrm flipV="1">
            <a:off x="-4189" y="491172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6" name="TextBox 16"/>
          <p:cNvSpPr txBox="1"/>
          <p:nvPr/>
        </p:nvSpPr>
        <p:spPr>
          <a:xfrm>
            <a:off x="2513372" y="327092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387" name="TextBox 17"/>
          <p:cNvSpPr txBox="1"/>
          <p:nvPr/>
        </p:nvSpPr>
        <p:spPr>
          <a:xfrm>
            <a:off x="11160571" y="2584393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388" name="Slide Number"/>
          <p:cNvSpPr txBox="1"/>
          <p:nvPr>
            <p:ph type="sldNum" sz="quarter" idx="2"/>
          </p:nvPr>
        </p:nvSpPr>
        <p:spPr>
          <a:xfrm>
            <a:off x="925905" y="4967529"/>
            <a:ext cx="385675" cy="396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roup 22"/>
          <p:cNvGrpSpPr/>
          <p:nvPr/>
        </p:nvGrpSpPr>
        <p:grpSpPr>
          <a:xfrm>
            <a:off x="0" y="228599"/>
            <a:ext cx="2851518" cy="6638630"/>
            <a:chOff x="0" y="0"/>
            <a:chExt cx="2851516" cy="6638628"/>
          </a:xfrm>
        </p:grpSpPr>
        <p:sp>
          <p:nvSpPr>
            <p:cNvPr id="395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6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7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8" name="Freeform 14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9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0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1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2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3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4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5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6" name="Freeform 22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20" name="Group 9"/>
          <p:cNvGrpSpPr/>
          <p:nvPr/>
        </p:nvGrpSpPr>
        <p:grpSpPr>
          <a:xfrm>
            <a:off x="27221" y="-786"/>
            <a:ext cx="2356674" cy="6854040"/>
            <a:chOff x="0" y="0"/>
            <a:chExt cx="2356673" cy="6854039"/>
          </a:xfrm>
        </p:grpSpPr>
        <p:sp>
          <p:nvSpPr>
            <p:cNvPr id="408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9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0" name="Freeform 29"/>
            <p:cNvSpPr/>
            <p:nvPr/>
          </p:nvSpPr>
          <p:spPr>
            <a:xfrm>
              <a:off x="979074" y="5863468"/>
              <a:ext cx="431100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1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2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3" name="Freeform 32"/>
            <p:cNvSpPr/>
            <p:nvPr/>
          </p:nvSpPr>
          <p:spPr>
            <a:xfrm>
              <a:off x="1084453" y="6572386"/>
              <a:ext cx="134120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4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5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6" name="Freeform 35"/>
            <p:cNvSpPr/>
            <p:nvPr/>
          </p:nvSpPr>
          <p:spPr>
            <a:xfrm>
              <a:off x="1046133" y="6601126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7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8" name="Freeform 37"/>
            <p:cNvSpPr/>
            <p:nvPr/>
          </p:nvSpPr>
          <p:spPr>
            <a:xfrm>
              <a:off x="946501" y="5773415"/>
              <a:ext cx="38321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9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21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2" name="Title Text"/>
          <p:cNvSpPr txBox="1"/>
          <p:nvPr>
            <p:ph type="title"/>
          </p:nvPr>
        </p:nvSpPr>
        <p:spPr>
          <a:xfrm>
            <a:off x="2589211" y="627407"/>
            <a:ext cx="8915401" cy="2880020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423" name="Body Level One…"/>
          <p:cNvSpPr txBox="1"/>
          <p:nvPr>
            <p:ph type="body" sz="quarter" idx="1"/>
          </p:nvPr>
        </p:nvSpPr>
        <p:spPr>
          <a:xfrm>
            <a:off x="2589211" y="4343400"/>
            <a:ext cx="8915401" cy="83820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4" name="Text Placeholder 3"/>
          <p:cNvSpPr/>
          <p:nvPr>
            <p:ph type="body" sz="quarter" idx="13"/>
          </p:nvPr>
        </p:nvSpPr>
        <p:spPr>
          <a:xfrm>
            <a:off x="2589213" y="5181599"/>
            <a:ext cx="8915401" cy="72962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595959"/>
                </a:solidFill>
              </a:defRPr>
            </a:pPr>
          </a:p>
        </p:txBody>
      </p:sp>
      <p:sp>
        <p:nvSpPr>
          <p:cNvPr id="425" name="Freeform 11"/>
          <p:cNvSpPr/>
          <p:nvPr/>
        </p:nvSpPr>
        <p:spPr>
          <a:xfrm flipV="1">
            <a:off x="-4189" y="491172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6" name="Slide Number"/>
          <p:cNvSpPr txBox="1"/>
          <p:nvPr>
            <p:ph type="sldNum" sz="quarter" idx="2"/>
          </p:nvPr>
        </p:nvSpPr>
        <p:spPr>
          <a:xfrm>
            <a:off x="925905" y="4967529"/>
            <a:ext cx="385675" cy="396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/>
          <p:nvPr>
            <p:ph type="title"/>
          </p:nvPr>
        </p:nvSpPr>
        <p:spPr>
          <a:xfrm>
            <a:off x="2592925" y="624110"/>
            <a:ext cx="8911688" cy="128089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idx="1"/>
          </p:nvPr>
        </p:nvSpPr>
        <p:spPr>
          <a:xfrm>
            <a:off x="2589211" y="2133600"/>
            <a:ext cx="8915401" cy="377762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0">
    <p:bg>
      <p:bgPr>
        <a:gradFill flip="none" rotWithShape="1">
          <a:gsLst>
            <a:gs pos="0">
              <a:srgbClr val="A29E91"/>
            </a:gs>
            <a:gs pos="100000">
              <a:srgbClr val="766E4E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22"/>
          <p:cNvGrpSpPr/>
          <p:nvPr/>
        </p:nvGrpSpPr>
        <p:grpSpPr>
          <a:xfrm>
            <a:off x="0" y="228599"/>
            <a:ext cx="2851518" cy="6638630"/>
            <a:chOff x="0" y="0"/>
            <a:chExt cx="2851516" cy="6638628"/>
          </a:xfrm>
        </p:grpSpPr>
        <p:sp>
          <p:nvSpPr>
            <p:cNvPr id="85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E3EAC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6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E3EAC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7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E3EAC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" name="Freeform 14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E3EAC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9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E3EAC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E3EAC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1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E3EAC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2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E3EAC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3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E3EAC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4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E3EAC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5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E3EAC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6" name="Freeform 22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E3EAC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10" name="Group 9"/>
          <p:cNvGrpSpPr/>
          <p:nvPr/>
        </p:nvGrpSpPr>
        <p:grpSpPr>
          <a:xfrm>
            <a:off x="27221" y="-786"/>
            <a:ext cx="2356674" cy="6854040"/>
            <a:chOff x="0" y="0"/>
            <a:chExt cx="2356673" cy="6854039"/>
          </a:xfrm>
        </p:grpSpPr>
        <p:sp>
          <p:nvSpPr>
            <p:cNvPr id="98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E3EAC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9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E3EAC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Freeform 29"/>
            <p:cNvSpPr/>
            <p:nvPr/>
          </p:nvSpPr>
          <p:spPr>
            <a:xfrm>
              <a:off x="979074" y="5863468"/>
              <a:ext cx="431100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E3EAC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E3EAC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2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E3EAC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3" name="Freeform 32"/>
            <p:cNvSpPr/>
            <p:nvPr/>
          </p:nvSpPr>
          <p:spPr>
            <a:xfrm>
              <a:off x="1084453" y="6572386"/>
              <a:ext cx="134120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E3EAC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4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E3EAC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5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E3EAC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6" name="Freeform 35"/>
            <p:cNvSpPr/>
            <p:nvPr/>
          </p:nvSpPr>
          <p:spPr>
            <a:xfrm>
              <a:off x="1046133" y="6601126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E3EAC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7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E3EAC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8" name="Freeform 37"/>
            <p:cNvSpPr/>
            <p:nvPr/>
          </p:nvSpPr>
          <p:spPr>
            <a:xfrm>
              <a:off x="946501" y="5773415"/>
              <a:ext cx="38321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E3EAC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9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E3EAC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11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E3EAC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Title Text"/>
          <p:cNvSpPr txBox="1"/>
          <p:nvPr>
            <p:ph type="title"/>
          </p:nvPr>
        </p:nvSpPr>
        <p:spPr>
          <a:xfrm>
            <a:off x="2592925" y="624110"/>
            <a:ext cx="8911688" cy="12808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3" name="Body Level One…"/>
          <p:cNvSpPr txBox="1"/>
          <p:nvPr>
            <p:ph type="body" idx="1"/>
          </p:nvPr>
        </p:nvSpPr>
        <p:spPr>
          <a:xfrm>
            <a:off x="2589211" y="2133600"/>
            <a:ext cx="8915401" cy="3777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Freeform 11"/>
          <p:cNvSpPr/>
          <p:nvPr/>
        </p:nvSpPr>
        <p:spPr>
          <a:xfrm flipV="1">
            <a:off x="-4189" y="71437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22"/>
          <p:cNvGrpSpPr/>
          <p:nvPr/>
        </p:nvGrpSpPr>
        <p:grpSpPr>
          <a:xfrm>
            <a:off x="0" y="228599"/>
            <a:ext cx="2851518" cy="6638630"/>
            <a:chOff x="0" y="0"/>
            <a:chExt cx="2851516" cy="6638628"/>
          </a:xfrm>
        </p:grpSpPr>
        <p:sp>
          <p:nvSpPr>
            <p:cNvPr id="122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3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4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5" name="Freeform 14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6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7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8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9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0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1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3" name="Freeform 22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47" name="Group 9"/>
          <p:cNvGrpSpPr/>
          <p:nvPr/>
        </p:nvGrpSpPr>
        <p:grpSpPr>
          <a:xfrm>
            <a:off x="27221" y="-786"/>
            <a:ext cx="2356674" cy="6854040"/>
            <a:chOff x="0" y="0"/>
            <a:chExt cx="2356673" cy="6854039"/>
          </a:xfrm>
        </p:grpSpPr>
        <p:sp>
          <p:nvSpPr>
            <p:cNvPr id="135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6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7" name="Freeform 29"/>
            <p:cNvSpPr/>
            <p:nvPr/>
          </p:nvSpPr>
          <p:spPr>
            <a:xfrm>
              <a:off x="979074" y="5863468"/>
              <a:ext cx="431100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8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9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0" name="Freeform 32"/>
            <p:cNvSpPr/>
            <p:nvPr/>
          </p:nvSpPr>
          <p:spPr>
            <a:xfrm>
              <a:off x="1084453" y="6572386"/>
              <a:ext cx="134120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1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2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3" name="Freeform 35"/>
            <p:cNvSpPr/>
            <p:nvPr/>
          </p:nvSpPr>
          <p:spPr>
            <a:xfrm>
              <a:off x="1046133" y="6601126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4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5" name="Freeform 37"/>
            <p:cNvSpPr/>
            <p:nvPr/>
          </p:nvSpPr>
          <p:spPr>
            <a:xfrm>
              <a:off x="946501" y="5773415"/>
              <a:ext cx="38321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6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48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9" name="Title Text"/>
          <p:cNvSpPr txBox="1"/>
          <p:nvPr>
            <p:ph type="title"/>
          </p:nvPr>
        </p:nvSpPr>
        <p:spPr>
          <a:xfrm>
            <a:off x="2589211" y="2058749"/>
            <a:ext cx="8915401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2589211" y="3530129"/>
            <a:ext cx="8915401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>
                <a:solidFill>
                  <a:srgbClr val="595959"/>
                </a:solidFill>
              </a:defRPr>
            </a:lvl1pPr>
            <a:lvl2pPr marL="0" indent="457200">
              <a:buClrTx/>
              <a:buSzTx/>
              <a:buNone/>
              <a:defRPr sz="2000">
                <a:solidFill>
                  <a:srgbClr val="595959"/>
                </a:solidFill>
              </a:defRPr>
            </a:lvl2pPr>
            <a:lvl3pPr marL="0" indent="914400">
              <a:buClrTx/>
              <a:buSzTx/>
              <a:buNone/>
              <a:defRPr sz="2000">
                <a:solidFill>
                  <a:srgbClr val="595959"/>
                </a:solidFill>
              </a:defRPr>
            </a:lvl3pPr>
            <a:lvl4pPr marL="0" indent="1371600">
              <a:buClrTx/>
              <a:buSzTx/>
              <a:buNone/>
              <a:defRPr sz="2000">
                <a:solidFill>
                  <a:srgbClr val="595959"/>
                </a:solidFill>
              </a:defRPr>
            </a:lvl4pPr>
            <a:lvl5pPr marL="0" indent="1828800">
              <a:buClrTx/>
              <a:buSzTx/>
              <a:buNone/>
              <a:defRPr sz="2000">
                <a:solidFill>
                  <a:srgbClr val="59595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Freeform 11"/>
          <p:cNvSpPr/>
          <p:nvPr/>
        </p:nvSpPr>
        <p:spPr>
          <a:xfrm flipV="1">
            <a:off x="-4189" y="317817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925905" y="3228581"/>
            <a:ext cx="385675" cy="396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Text"/>
          <p:cNvSpPr txBox="1"/>
          <p:nvPr>
            <p:ph type="title"/>
          </p:nvPr>
        </p:nvSpPr>
        <p:spPr>
          <a:xfrm>
            <a:off x="2592924" y="624110"/>
            <a:ext cx="8911688" cy="128089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0" name="Body Level One…"/>
          <p:cNvSpPr txBox="1"/>
          <p:nvPr>
            <p:ph type="body" sz="quarter" idx="1"/>
          </p:nvPr>
        </p:nvSpPr>
        <p:spPr>
          <a:xfrm>
            <a:off x="2589211" y="2133600"/>
            <a:ext cx="4313865" cy="377762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Text"/>
          <p:cNvSpPr txBox="1"/>
          <p:nvPr>
            <p:ph type="title"/>
          </p:nvPr>
        </p:nvSpPr>
        <p:spPr>
          <a:xfrm>
            <a:off x="2592924" y="624110"/>
            <a:ext cx="8911688" cy="128089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9" name="Body Level One…"/>
          <p:cNvSpPr txBox="1"/>
          <p:nvPr>
            <p:ph type="body" sz="quarter" idx="1"/>
          </p:nvPr>
        </p:nvSpPr>
        <p:spPr>
          <a:xfrm>
            <a:off x="2939372" y="1972703"/>
            <a:ext cx="3992733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Text Placeholder 4"/>
          <p:cNvSpPr/>
          <p:nvPr>
            <p:ph type="body" sz="quarter" idx="13"/>
          </p:nvPr>
        </p:nvSpPr>
        <p:spPr>
          <a:xfrm>
            <a:off x="7506628" y="1969474"/>
            <a:ext cx="399900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/>
            </a:pPr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Text"/>
          <p:cNvSpPr txBox="1"/>
          <p:nvPr>
            <p:ph type="title"/>
          </p:nvPr>
        </p:nvSpPr>
        <p:spPr>
          <a:xfrm>
            <a:off x="2592924" y="624110"/>
            <a:ext cx="8911688" cy="128089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Text"/>
          <p:cNvSpPr txBox="1"/>
          <p:nvPr>
            <p:ph type="title"/>
          </p:nvPr>
        </p:nvSpPr>
        <p:spPr>
          <a:xfrm>
            <a:off x="2589211" y="446087"/>
            <a:ext cx="3505200" cy="976313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94" name="Body Level One…"/>
          <p:cNvSpPr txBox="1"/>
          <p:nvPr>
            <p:ph type="body" sz="half" idx="1"/>
          </p:nvPr>
        </p:nvSpPr>
        <p:spPr>
          <a:xfrm>
            <a:off x="6323012" y="446087"/>
            <a:ext cx="5181601" cy="5414964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" name="Text Placeholder 3"/>
          <p:cNvSpPr/>
          <p:nvPr>
            <p:ph type="body" sz="quarter" idx="13"/>
          </p:nvPr>
        </p:nvSpPr>
        <p:spPr>
          <a:xfrm>
            <a:off x="2589211" y="1598613"/>
            <a:ext cx="3505199" cy="4262436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2"/>
          <p:cNvGrpSpPr/>
          <p:nvPr/>
        </p:nvGrpSpPr>
        <p:grpSpPr>
          <a:xfrm>
            <a:off x="0" y="228599"/>
            <a:ext cx="2851518" cy="6638630"/>
            <a:chOff x="0" y="0"/>
            <a:chExt cx="2851516" cy="6638628"/>
          </a:xfrm>
        </p:grpSpPr>
        <p:sp>
          <p:nvSpPr>
            <p:cNvPr id="2" name="Freeform 11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" name="Freeform 12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" name="Freeform 13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" name="Freeform 14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" name="Freeform 15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" name="Freeform 16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" name="Freeform 17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" name="Freeform 18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" name="Freeform 19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" name="Freeform 20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" name="Freeform 21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" name="Freeform 22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" name="Group 9"/>
          <p:cNvGrpSpPr/>
          <p:nvPr/>
        </p:nvGrpSpPr>
        <p:grpSpPr>
          <a:xfrm>
            <a:off x="27221" y="-786"/>
            <a:ext cx="2356674" cy="6854040"/>
            <a:chOff x="0" y="0"/>
            <a:chExt cx="2356673" cy="6854039"/>
          </a:xfrm>
        </p:grpSpPr>
        <p:sp>
          <p:nvSpPr>
            <p:cNvPr id="15" name="Freeform 27"/>
            <p:cNvSpPr/>
            <p:nvPr/>
          </p:nvSpPr>
          <p:spPr>
            <a:xfrm>
              <a:off x="0" y="-1"/>
              <a:ext cx="494327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" name="Freeform 28"/>
            <p:cNvSpPr/>
            <p:nvPr/>
          </p:nvSpPr>
          <p:spPr>
            <a:xfrm>
              <a:off x="523067" y="4317258"/>
              <a:ext cx="42343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" name="Freeform 29"/>
            <p:cNvSpPr/>
            <p:nvPr/>
          </p:nvSpPr>
          <p:spPr>
            <a:xfrm>
              <a:off x="979074" y="5863468"/>
              <a:ext cx="431100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" name="Freeform 30"/>
            <p:cNvSpPr/>
            <p:nvPr/>
          </p:nvSpPr>
          <p:spPr>
            <a:xfrm>
              <a:off x="494326" y="4365158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" name="Freeform 31"/>
            <p:cNvSpPr/>
            <p:nvPr/>
          </p:nvSpPr>
          <p:spPr>
            <a:xfrm>
              <a:off x="444311" y="1289983"/>
              <a:ext cx="170725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" name="Freeform 32"/>
            <p:cNvSpPr/>
            <p:nvPr/>
          </p:nvSpPr>
          <p:spPr>
            <a:xfrm>
              <a:off x="1084453" y="6572386"/>
              <a:ext cx="134120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" name="Freeform 34"/>
            <p:cNvSpPr/>
            <p:nvPr/>
          </p:nvSpPr>
          <p:spPr>
            <a:xfrm>
              <a:off x="946501" y="3146585"/>
              <a:ext cx="1410173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" name="Freeform 35"/>
            <p:cNvSpPr/>
            <p:nvPr/>
          </p:nvSpPr>
          <p:spPr>
            <a:xfrm>
              <a:off x="1046133" y="6601126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" name="Freeform 37"/>
            <p:cNvSpPr/>
            <p:nvPr/>
          </p:nvSpPr>
          <p:spPr>
            <a:xfrm>
              <a:off x="946501" y="5773415"/>
              <a:ext cx="38321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" name="Freeform 38"/>
            <p:cNvSpPr/>
            <p:nvPr/>
          </p:nvSpPr>
          <p:spPr>
            <a:xfrm>
              <a:off x="979074" y="6323307"/>
              <a:ext cx="210760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" name="Rectangle 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" name="Freeform 11"/>
          <p:cNvSpPr/>
          <p:nvPr/>
        </p:nvSpPr>
        <p:spPr>
          <a:xfrm flipV="1">
            <a:off x="-4189" y="71437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" name="Title Text"/>
          <p:cNvSpPr txBox="1"/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925905" y="772224"/>
            <a:ext cx="385675" cy="396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4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itle 5"/>
          <p:cNvSpPr txBox="1"/>
          <p:nvPr>
            <p:ph type="ctrTitle"/>
          </p:nvPr>
        </p:nvSpPr>
        <p:spPr>
          <a:xfrm>
            <a:off x="1590675" y="790574"/>
            <a:ext cx="10220325" cy="2262783"/>
          </a:xfrm>
          <a:prstGeom prst="rect">
            <a:avLst/>
          </a:prstGeom>
        </p:spPr>
        <p:txBody>
          <a:bodyPr/>
          <a:lstStyle/>
          <a:p>
            <a:pPr algn="ctr">
              <a:defRPr sz="4800"/>
            </a:pPr>
            <a:r>
              <a:t>Utah School Boards Association</a:t>
            </a:r>
            <a:br/>
            <a:r>
              <a:t>Spring Regional Meetings</a:t>
            </a:r>
          </a:p>
        </p:txBody>
      </p:sp>
      <p:sp>
        <p:nvSpPr>
          <p:cNvPr id="436" name="Subtitle 6"/>
          <p:cNvSpPr txBox="1"/>
          <p:nvPr>
            <p:ph type="subTitle" sz="quarter" idx="1"/>
          </p:nvPr>
        </p:nvSpPr>
        <p:spPr>
          <a:xfrm>
            <a:off x="2656680" y="3424828"/>
            <a:ext cx="8915401" cy="112628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March 2020</a:t>
            </a:r>
          </a:p>
        </p:txBody>
      </p:sp>
      <p:pic>
        <p:nvPicPr>
          <p:cNvPr id="43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9770" y="5146764"/>
            <a:ext cx="3605350" cy="1781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Rectangle 18"/>
          <p:cNvSpPr/>
          <p:nvPr/>
        </p:nvSpPr>
        <p:spPr>
          <a:xfrm>
            <a:off x="0" y="-787"/>
            <a:ext cx="4619543" cy="6854040"/>
          </a:xfrm>
          <a:prstGeom prst="rect">
            <a:avLst/>
          </a:prstGeom>
          <a:solidFill>
            <a:srgbClr val="1A1F0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7" name="Title 1"/>
          <p:cNvSpPr txBox="1"/>
          <p:nvPr>
            <p:ph type="title"/>
          </p:nvPr>
        </p:nvSpPr>
        <p:spPr>
          <a:xfrm>
            <a:off x="649224" y="645106"/>
            <a:ext cx="3650279" cy="125989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300"/>
            </a:lvl1pPr>
          </a:lstStyle>
          <a:p>
            <a:pPr/>
            <a:r>
              <a:t>HB 434, Owens, D. Funding for Necessarily Existent Small Schools</a:t>
            </a:r>
          </a:p>
        </p:txBody>
      </p:sp>
      <p:sp>
        <p:nvSpPr>
          <p:cNvPr id="518" name="Content Placeholder 2"/>
          <p:cNvSpPr txBox="1"/>
          <p:nvPr>
            <p:ph type="body" sz="quarter" idx="1"/>
          </p:nvPr>
        </p:nvSpPr>
        <p:spPr>
          <a:xfrm>
            <a:off x="649225" y="2133599"/>
            <a:ext cx="3650278" cy="37592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1500"/>
            </a:pPr>
            <a:r>
              <a:t>Bill amends provisions to how NESS Schools are funded</a:t>
            </a:r>
          </a:p>
          <a:p>
            <a:pPr>
              <a:lnSpc>
                <a:spcPct val="90000"/>
              </a:lnSpc>
              <a:defRPr sz="1500"/>
            </a:pPr>
            <a:r>
              <a:t>The word “regression” is removed and replaced with </a:t>
            </a:r>
            <a:r>
              <a:rPr b="1"/>
              <a:t>distribution</a:t>
            </a:r>
            <a:r>
              <a:t> formula.</a:t>
            </a:r>
          </a:p>
          <a:p>
            <a:pPr>
              <a:lnSpc>
                <a:spcPct val="90000"/>
              </a:lnSpc>
              <a:defRPr sz="1500"/>
            </a:pPr>
            <a:r>
              <a:t>Secondary add-ons remain the same whether you have more than 15 or fewer secondary students</a:t>
            </a:r>
          </a:p>
          <a:p>
            <a:pPr>
              <a:lnSpc>
                <a:spcPct val="90000"/>
              </a:lnSpc>
              <a:defRPr sz="1500"/>
            </a:pPr>
            <a:r>
              <a:t>Adds “isolated small schools” to the statute</a:t>
            </a:r>
          </a:p>
          <a:p>
            <a:pPr>
              <a:lnSpc>
                <a:spcPct val="90000"/>
              </a:lnSpc>
              <a:defRPr sz="1500"/>
            </a:pPr>
            <a:r>
              <a:t>$100,000 appropriated to help school districts in counties of the fourth, fifth class to reimburse activity costs</a:t>
            </a:r>
          </a:p>
        </p:txBody>
      </p:sp>
      <p:pic>
        <p:nvPicPr>
          <p:cNvPr id="51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26295" t="0" r="0" b="0"/>
          <a:stretch>
            <a:fillRect/>
          </a:stretch>
        </p:blipFill>
        <p:spPr>
          <a:xfrm>
            <a:off x="4619542" y="10"/>
            <a:ext cx="7572356" cy="6857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itle 1"/>
          <p:cNvSpPr txBox="1"/>
          <p:nvPr>
            <p:ph type="title"/>
          </p:nvPr>
        </p:nvSpPr>
        <p:spPr>
          <a:xfrm>
            <a:off x="1604747" y="-1"/>
            <a:ext cx="4266663" cy="1280892"/>
          </a:xfrm>
          <a:prstGeom prst="rect">
            <a:avLst/>
          </a:prstGeom>
        </p:spPr>
        <p:txBody>
          <a:bodyPr/>
          <a:lstStyle>
            <a:lvl1pPr defTabSz="361188">
              <a:defRPr b="1" sz="2528"/>
            </a:lvl1pPr>
          </a:lstStyle>
          <a:p>
            <a:pPr/>
            <a:r>
              <a:t>HB 70, Arent, P., Repeal of Single Mark Straight Party Ticket Voting</a:t>
            </a:r>
          </a:p>
        </p:txBody>
      </p:sp>
      <p:sp>
        <p:nvSpPr>
          <p:cNvPr id="522" name="Content Placeholder 2"/>
          <p:cNvSpPr txBox="1"/>
          <p:nvPr>
            <p:ph type="body" sz="quarter" idx="1"/>
          </p:nvPr>
        </p:nvSpPr>
        <p:spPr>
          <a:xfrm>
            <a:off x="2493229" y="2851630"/>
            <a:ext cx="4469315" cy="1781344"/>
          </a:xfrm>
          <a:prstGeom prst="rect">
            <a:avLst/>
          </a:prstGeom>
          <a:solidFill>
            <a:schemeClr val="accent4">
              <a:satOff val="-6096"/>
              <a:lumOff val="28725"/>
            </a:schemeClr>
          </a:solidFill>
        </p:spPr>
        <p:txBody>
          <a:bodyPr/>
          <a:lstStyle>
            <a:lvl1pPr>
              <a:defRPr sz="2800"/>
            </a:lvl1pPr>
          </a:lstStyle>
          <a:p>
            <a:pPr/>
            <a:r>
              <a:t>Removes the ability to cast a straight party ticket vote</a:t>
            </a:r>
          </a:p>
        </p:txBody>
      </p:sp>
      <p:pic>
        <p:nvPicPr>
          <p:cNvPr id="52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9160" y="3064042"/>
            <a:ext cx="4443661" cy="335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25853" y="160422"/>
            <a:ext cx="1925055" cy="2598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8345" y="5160156"/>
            <a:ext cx="3605350" cy="1781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itle 1"/>
          <p:cNvSpPr txBox="1"/>
          <p:nvPr>
            <p:ph type="title"/>
          </p:nvPr>
        </p:nvSpPr>
        <p:spPr>
          <a:xfrm>
            <a:off x="1687670" y="624109"/>
            <a:ext cx="4097302" cy="1280892"/>
          </a:xfrm>
          <a:prstGeom prst="rect">
            <a:avLst/>
          </a:prstGeom>
        </p:spPr>
        <p:txBody>
          <a:bodyPr/>
          <a:lstStyle>
            <a:lvl1pPr>
              <a:defRPr b="1" sz="4000" u="sng"/>
            </a:lvl1pPr>
          </a:lstStyle>
          <a:p>
            <a:pPr/>
            <a:r>
              <a:t>Grant Programs</a:t>
            </a:r>
          </a:p>
        </p:txBody>
      </p:sp>
      <p:sp>
        <p:nvSpPr>
          <p:cNvPr id="528" name="Content Placeholder 2"/>
          <p:cNvSpPr txBox="1"/>
          <p:nvPr>
            <p:ph type="body" sz="quarter" idx="1"/>
          </p:nvPr>
        </p:nvSpPr>
        <p:spPr>
          <a:xfrm>
            <a:off x="1380724" y="1691642"/>
            <a:ext cx="4404248" cy="3777624"/>
          </a:xfrm>
          <a:prstGeom prst="rect">
            <a:avLst/>
          </a:prstGeom>
          <a:solidFill>
            <a:schemeClr val="accent4">
              <a:satOff val="-6096"/>
              <a:lumOff val="28725"/>
            </a:schemeClr>
          </a:solidFill>
        </p:spPr>
        <p:txBody>
          <a:bodyPr/>
          <a:lstStyle/>
          <a:p>
            <a:pPr marL="305180" indent="-305180" defTabSz="406908">
              <a:spcBef>
                <a:spcPts val="800"/>
              </a:spcBef>
              <a:defRPr sz="2136">
                <a:solidFill>
                  <a:srgbClr val="000000"/>
                </a:solidFill>
              </a:defRPr>
            </a:pPr>
            <a:r>
              <a:t>HB 99, Snow, Enhanced Kindergarten ($10 M)</a:t>
            </a:r>
          </a:p>
          <a:p>
            <a:pPr marL="305180" indent="-305180" defTabSz="406908">
              <a:spcBef>
                <a:spcPts val="800"/>
              </a:spcBef>
              <a:defRPr sz="2136">
                <a:solidFill>
                  <a:srgbClr val="000000"/>
                </a:solidFill>
              </a:defRPr>
            </a:pPr>
            <a:r>
              <a:t>SB 2, Hillyard, Computer Science ($8M)</a:t>
            </a:r>
          </a:p>
          <a:p>
            <a:pPr marL="305180" indent="-305180" defTabSz="406908">
              <a:spcBef>
                <a:spcPts val="800"/>
              </a:spcBef>
              <a:defRPr sz="2136">
                <a:solidFill>
                  <a:srgbClr val="000000"/>
                </a:solidFill>
              </a:defRPr>
            </a:pPr>
            <a:r>
              <a:t>HB 114,  Waldrip, Early Learning Training and Assessment ($ 5M)</a:t>
            </a:r>
          </a:p>
          <a:p>
            <a:pPr marL="305180" indent="-305180" defTabSz="406908">
              <a:spcBef>
                <a:spcPts val="800"/>
              </a:spcBef>
              <a:defRPr sz="2136">
                <a:solidFill>
                  <a:srgbClr val="000000"/>
                </a:solidFill>
              </a:defRPr>
            </a:pPr>
            <a:r>
              <a:t>SB 99. Millner, School Leadership Development ($5 M)</a:t>
            </a:r>
          </a:p>
        </p:txBody>
      </p:sp>
      <p:pic>
        <p:nvPicPr>
          <p:cNvPr id="52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2895" r="0" b="12640"/>
          <a:stretch>
            <a:fillRect/>
          </a:stretch>
        </p:blipFill>
        <p:spPr>
          <a:xfrm>
            <a:off x="6547877" y="3474720"/>
            <a:ext cx="2548259" cy="2869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8039" r="0" b="16789"/>
          <a:stretch>
            <a:fillRect/>
          </a:stretch>
        </p:blipFill>
        <p:spPr>
          <a:xfrm>
            <a:off x="9187677" y="3474720"/>
            <a:ext cx="2548334" cy="2869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46095" y="224589"/>
            <a:ext cx="2523060" cy="3175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87677" y="224589"/>
            <a:ext cx="2523061" cy="3158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Picture 1" descr="Picture 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38345" y="5160155"/>
            <a:ext cx="3605350" cy="1781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itle 1"/>
          <p:cNvSpPr txBox="1"/>
          <p:nvPr>
            <p:ph type="title"/>
          </p:nvPr>
        </p:nvSpPr>
        <p:spPr>
          <a:xfrm>
            <a:off x="2513347" y="87214"/>
            <a:ext cx="4202158" cy="1280892"/>
          </a:xfrm>
          <a:prstGeom prst="rect">
            <a:avLst/>
          </a:prstGeom>
        </p:spPr>
        <p:txBody>
          <a:bodyPr/>
          <a:lstStyle/>
          <a:p>
            <a:pPr defTabSz="397763">
              <a:defRPr b="1" sz="2436"/>
            </a:pPr>
            <a:r>
              <a:t>HJR 13, Ballard, M. Proposal to Amend Utah Constitution </a:t>
            </a:r>
            <a:br/>
            <a:r>
              <a:t>State Board of Education</a:t>
            </a:r>
          </a:p>
        </p:txBody>
      </p:sp>
      <p:sp>
        <p:nvSpPr>
          <p:cNvPr id="536" name="Content Placeholder 2"/>
          <p:cNvSpPr txBox="1"/>
          <p:nvPr>
            <p:ph type="body" sz="half" idx="1"/>
          </p:nvPr>
        </p:nvSpPr>
        <p:spPr>
          <a:xfrm>
            <a:off x="1894783" y="1540188"/>
            <a:ext cx="5413886" cy="3777624"/>
          </a:xfrm>
          <a:prstGeom prst="rect">
            <a:avLst/>
          </a:prstGeom>
          <a:solidFill>
            <a:schemeClr val="accent4">
              <a:satOff val="-6096"/>
              <a:lumOff val="28725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t>This bill would allow the public to decide whether to have the State Board of Education appointed by the Governor. </a:t>
            </a:r>
          </a:p>
          <a:p>
            <a:pPr>
              <a:lnSpc>
                <a:spcPct val="90000"/>
              </a:lnSpc>
            </a:pPr>
            <a:r>
              <a:t>It would have needed a companion bill to determine the specifics…the bill never surfaced</a:t>
            </a:r>
          </a:p>
          <a:p>
            <a:pPr>
              <a:lnSpc>
                <a:spcPct val="90000"/>
              </a:lnSpc>
            </a:pPr>
            <a:r>
              <a:t>Rep. Ballard asked the Education Committee to </a:t>
            </a:r>
            <a:r>
              <a:rPr b="1"/>
              <a:t>hold the bill. The bill never made it to a vote either in committee or on the floor of the House or Senate</a:t>
            </a:r>
            <a:endParaRPr b="1"/>
          </a:p>
          <a:p>
            <a:pPr>
              <a:lnSpc>
                <a:spcPct val="90000"/>
              </a:lnSpc>
            </a:pPr>
            <a:r>
              <a:t>Net impact is that for two successive election cycles (2020, 2022), all elections involving USBE members </a:t>
            </a:r>
            <a:r>
              <a:rPr u="sng"/>
              <a:t>will be partisan</a:t>
            </a:r>
            <a:r>
              <a:t>. </a:t>
            </a:r>
          </a:p>
        </p:txBody>
      </p:sp>
      <p:pic>
        <p:nvPicPr>
          <p:cNvPr id="53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9659" y="87215"/>
            <a:ext cx="2539731" cy="319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7538" y="3868897"/>
            <a:ext cx="4009938" cy="2146009"/>
          </a:xfrm>
          <a:prstGeom prst="rect">
            <a:avLst/>
          </a:prstGeom>
          <a:ln w="12700">
            <a:miter lim="400000"/>
          </a:ln>
        </p:spPr>
      </p:pic>
      <p:sp>
        <p:nvSpPr>
          <p:cNvPr id="539" name="TextBox 5"/>
          <p:cNvSpPr txBox="1"/>
          <p:nvPr/>
        </p:nvSpPr>
        <p:spPr>
          <a:xfrm>
            <a:off x="9038718" y="3355595"/>
            <a:ext cx="272726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Rep. Melissa Ballard</a:t>
            </a:r>
          </a:p>
        </p:txBody>
      </p:sp>
      <p:pic>
        <p:nvPicPr>
          <p:cNvPr id="540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8345" y="5160155"/>
            <a:ext cx="3605350" cy="1781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Rectangle 18"/>
          <p:cNvSpPr/>
          <p:nvPr/>
        </p:nvSpPr>
        <p:spPr>
          <a:xfrm>
            <a:off x="0" y="-787"/>
            <a:ext cx="12192000" cy="685404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3" name="Title 1"/>
          <p:cNvSpPr txBox="1"/>
          <p:nvPr>
            <p:ph type="title"/>
          </p:nvPr>
        </p:nvSpPr>
        <p:spPr>
          <a:xfrm>
            <a:off x="1770117" y="717936"/>
            <a:ext cx="4083197" cy="1199147"/>
          </a:xfrm>
          <a:prstGeom prst="rect">
            <a:avLst/>
          </a:prstGeom>
        </p:spPr>
        <p:txBody>
          <a:bodyPr/>
          <a:lstStyle>
            <a:lvl1pPr>
              <a:defRPr b="1" u="sng"/>
            </a:lvl1pPr>
          </a:lstStyle>
          <a:p>
            <a:pPr/>
            <a:r>
              <a:t>Bills We Opposed</a:t>
            </a:r>
          </a:p>
        </p:txBody>
      </p:sp>
      <p:sp>
        <p:nvSpPr>
          <p:cNvPr id="544" name="Rectangle 20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45" name="Content Placeholder 2"/>
          <p:cNvSpPr txBox="1"/>
          <p:nvPr>
            <p:ph type="body" sz="half" idx="1"/>
          </p:nvPr>
        </p:nvSpPr>
        <p:spPr>
          <a:xfrm>
            <a:off x="6444005" y="1549373"/>
            <a:ext cx="5122653" cy="375925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Font typeface="Wingdings 3"/>
              <a:buNone/>
            </a:pPr>
          </a:p>
          <a:p>
            <a:pPr>
              <a:lnSpc>
                <a:spcPct val="81000"/>
              </a:lnSpc>
            </a:pPr>
            <a:r>
              <a:t>HB 236, Ballard, M., Safe School Route Evaluations</a:t>
            </a:r>
          </a:p>
          <a:p>
            <a:pPr>
              <a:lnSpc>
                <a:spcPct val="81000"/>
              </a:lnSpc>
            </a:pPr>
            <a:r>
              <a:t>HB 251, Ballard, M., School Construction Project Amendments</a:t>
            </a:r>
          </a:p>
          <a:p>
            <a:pPr>
              <a:lnSpc>
                <a:spcPct val="81000"/>
              </a:lnSpc>
            </a:pPr>
            <a:r>
              <a:t>SB 91, McKay, D., Election Process Amendments</a:t>
            </a:r>
          </a:p>
          <a:p>
            <a:pPr>
              <a:lnSpc>
                <a:spcPct val="81000"/>
              </a:lnSpc>
            </a:pPr>
            <a:r>
              <a:t>SB 163, Harper, W. Community Reinvestment Agencies</a:t>
            </a:r>
          </a:p>
          <a:p>
            <a:pPr>
              <a:lnSpc>
                <a:spcPct val="81000"/>
              </a:lnSpc>
            </a:pPr>
            <a:r>
              <a:t>HB 69, Arent, P., Sick Leave Amendments</a:t>
            </a:r>
          </a:p>
          <a:p>
            <a:pPr>
              <a:lnSpc>
                <a:spcPct val="81000"/>
              </a:lnSpc>
            </a:pPr>
            <a:r>
              <a:t>SB 107, Fillmore, L., Income Tax Rate Reductions</a:t>
            </a:r>
          </a:p>
        </p:txBody>
      </p:sp>
      <p:pic>
        <p:nvPicPr>
          <p:cNvPr id="54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0151" y="1668287"/>
            <a:ext cx="3583129" cy="3521426"/>
          </a:xfrm>
          <a:prstGeom prst="rect">
            <a:avLst/>
          </a:prstGeom>
          <a:ln w="12700">
            <a:miter lim="400000"/>
          </a:ln>
        </p:spPr>
      </p:pic>
      <p:sp>
        <p:nvSpPr>
          <p:cNvPr id="547" name="Freeform 12"/>
          <p:cNvSpPr/>
          <p:nvPr/>
        </p:nvSpPr>
        <p:spPr>
          <a:xfrm>
            <a:off x="-1" y="6061223"/>
            <a:ext cx="1038037" cy="506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0" y="0"/>
                </a:moveTo>
                <a:lnTo>
                  <a:pt x="6056" y="0"/>
                </a:lnTo>
                <a:lnTo>
                  <a:pt x="6056" y="6"/>
                </a:lnTo>
                <a:lnTo>
                  <a:pt x="14368" y="30"/>
                </a:lnTo>
                <a:lnTo>
                  <a:pt x="16251" y="30"/>
                </a:lnTo>
                <a:cubicBezTo>
                  <a:pt x="16351" y="30"/>
                  <a:pt x="16450" y="234"/>
                  <a:pt x="16547" y="234"/>
                </a:cubicBezTo>
                <a:cubicBezTo>
                  <a:pt x="16547" y="437"/>
                  <a:pt x="16650" y="437"/>
                  <a:pt x="16650" y="437"/>
                </a:cubicBezTo>
                <a:lnTo>
                  <a:pt x="21404" y="10205"/>
                </a:lnTo>
                <a:cubicBezTo>
                  <a:pt x="21600" y="10612"/>
                  <a:pt x="21600" y="11018"/>
                  <a:pt x="21404" y="11425"/>
                </a:cubicBezTo>
                <a:lnTo>
                  <a:pt x="16650" y="21193"/>
                </a:lnTo>
                <a:cubicBezTo>
                  <a:pt x="16618" y="21262"/>
                  <a:pt x="16579" y="21327"/>
                  <a:pt x="16547" y="21397"/>
                </a:cubicBezTo>
                <a:cubicBezTo>
                  <a:pt x="16450" y="21600"/>
                  <a:pt x="16351" y="21600"/>
                  <a:pt x="16251" y="21600"/>
                </a:cubicBezTo>
                <a:lnTo>
                  <a:pt x="14368" y="21600"/>
                </a:lnTo>
                <a:lnTo>
                  <a:pt x="6056" y="21551"/>
                </a:lnTo>
                <a:lnTo>
                  <a:pt x="6056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4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8345" y="5160155"/>
            <a:ext cx="3605350" cy="1781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Rectangle 12"/>
          <p:cNvSpPr/>
          <p:nvPr/>
        </p:nvSpPr>
        <p:spPr>
          <a:xfrm>
            <a:off x="0" y="-787"/>
            <a:ext cx="12192000" cy="685404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1" name="Title 1"/>
          <p:cNvSpPr txBox="1"/>
          <p:nvPr>
            <p:ph type="title"/>
          </p:nvPr>
        </p:nvSpPr>
        <p:spPr>
          <a:xfrm>
            <a:off x="939510" y="1184208"/>
            <a:ext cx="3650280" cy="125989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b="1" sz="2000"/>
            </a:pPr>
            <a:r>
              <a:t>HB332, Shultz</a:t>
            </a:r>
            <a:br/>
            <a:r>
              <a:t>Special Needs Scholarships Amendments</a:t>
            </a:r>
            <a:br/>
          </a:p>
        </p:txBody>
      </p:sp>
      <p:sp>
        <p:nvSpPr>
          <p:cNvPr id="552" name="Rectangle 14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53" name="Content Placeholder 2"/>
          <p:cNvSpPr txBox="1"/>
          <p:nvPr>
            <p:ph type="body" sz="quarter" idx="1"/>
          </p:nvPr>
        </p:nvSpPr>
        <p:spPr>
          <a:xfrm>
            <a:off x="939510" y="2244184"/>
            <a:ext cx="3650279" cy="3759255"/>
          </a:xfrm>
          <a:prstGeom prst="rect">
            <a:avLst/>
          </a:prstGeom>
          <a:solidFill>
            <a:schemeClr val="accent4">
              <a:satOff val="-6096"/>
              <a:lumOff val="28725"/>
            </a:schemeClr>
          </a:solidFill>
        </p:spPr>
        <p:txBody>
          <a:bodyPr/>
          <a:lstStyle/>
          <a:p>
            <a:pPr>
              <a:defRPr sz="1400"/>
            </a:pPr>
            <a:r>
              <a:t>Creates the Special needs Scholarship Program</a:t>
            </a:r>
          </a:p>
          <a:p>
            <a:pPr>
              <a:defRPr sz="1400"/>
            </a:pPr>
            <a:r>
              <a:t>Establishes the criteria for  scholarship recipients and receiving private schools</a:t>
            </a:r>
          </a:p>
          <a:p>
            <a:pPr>
              <a:defRPr sz="1400"/>
            </a:pPr>
            <a:r>
              <a:t>Establishes a scholarship granting organization overseen by USBE</a:t>
            </a:r>
          </a:p>
          <a:p>
            <a:pPr>
              <a:defRPr sz="1400"/>
            </a:pPr>
            <a:r>
              <a:t>Creates a nonrefundable corporate and individual income tax credit.</a:t>
            </a:r>
          </a:p>
          <a:p>
            <a:pPr>
              <a:defRPr sz="1400"/>
            </a:pPr>
            <a:r>
              <a:t>Only for IDEA qualified</a:t>
            </a:r>
          </a:p>
          <a:p>
            <a:pPr>
              <a:defRPr sz="1400"/>
            </a:pPr>
            <a:r>
              <a:t>$6 million cap FY21</a:t>
            </a:r>
          </a:p>
          <a:p>
            <a:pPr>
              <a:defRPr sz="1400"/>
            </a:pPr>
            <a:r>
              <a:t>Home school not eligible</a:t>
            </a:r>
          </a:p>
        </p:txBody>
      </p:sp>
      <p:pic>
        <p:nvPicPr>
          <p:cNvPr id="55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4294" y="795799"/>
            <a:ext cx="3360175" cy="2234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8193" y="956993"/>
            <a:ext cx="3394927" cy="4618947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Freeform 11"/>
          <p:cNvSpPr/>
          <p:nvPr/>
        </p:nvSpPr>
        <p:spPr>
          <a:xfrm>
            <a:off x="-1" y="6061223"/>
            <a:ext cx="1038037" cy="506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0" y="0"/>
                </a:moveTo>
                <a:lnTo>
                  <a:pt x="6056" y="0"/>
                </a:lnTo>
                <a:lnTo>
                  <a:pt x="6056" y="6"/>
                </a:lnTo>
                <a:lnTo>
                  <a:pt x="14368" y="30"/>
                </a:lnTo>
                <a:lnTo>
                  <a:pt x="16251" y="30"/>
                </a:lnTo>
                <a:cubicBezTo>
                  <a:pt x="16351" y="30"/>
                  <a:pt x="16450" y="234"/>
                  <a:pt x="16547" y="234"/>
                </a:cubicBezTo>
                <a:cubicBezTo>
                  <a:pt x="16547" y="437"/>
                  <a:pt x="16650" y="437"/>
                  <a:pt x="16650" y="437"/>
                </a:cubicBezTo>
                <a:lnTo>
                  <a:pt x="21404" y="10205"/>
                </a:lnTo>
                <a:cubicBezTo>
                  <a:pt x="21600" y="10612"/>
                  <a:pt x="21600" y="11018"/>
                  <a:pt x="21404" y="11425"/>
                </a:cubicBezTo>
                <a:lnTo>
                  <a:pt x="16650" y="21193"/>
                </a:lnTo>
                <a:cubicBezTo>
                  <a:pt x="16618" y="21262"/>
                  <a:pt x="16579" y="21327"/>
                  <a:pt x="16547" y="21397"/>
                </a:cubicBezTo>
                <a:cubicBezTo>
                  <a:pt x="16450" y="21600"/>
                  <a:pt x="16351" y="21600"/>
                  <a:pt x="16251" y="21600"/>
                </a:cubicBezTo>
                <a:lnTo>
                  <a:pt x="14368" y="21600"/>
                </a:lnTo>
                <a:lnTo>
                  <a:pt x="6056" y="21551"/>
                </a:lnTo>
                <a:lnTo>
                  <a:pt x="6056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7" name="TextBox 7"/>
          <p:cNvSpPr txBox="1"/>
          <p:nvPr/>
        </p:nvSpPr>
        <p:spPr>
          <a:xfrm>
            <a:off x="7327053" y="5572969"/>
            <a:ext cx="243933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</a:pPr>
            <a:r>
              <a:t>Rep. Mike Shultz</a:t>
            </a:r>
          </a:p>
          <a:p>
            <a:pPr>
              <a:spcBef>
                <a:spcPts val="600"/>
              </a:spcBef>
            </a:pPr>
            <a:r>
              <a:t>House Majority Whip</a:t>
            </a:r>
          </a:p>
        </p:txBody>
      </p:sp>
      <p:pic>
        <p:nvPicPr>
          <p:cNvPr id="558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93325" y="3708727"/>
            <a:ext cx="3605350" cy="1781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itle 1"/>
          <p:cNvSpPr txBox="1"/>
          <p:nvPr>
            <p:ph type="title"/>
          </p:nvPr>
        </p:nvSpPr>
        <p:spPr>
          <a:xfrm>
            <a:off x="1712421" y="1264539"/>
            <a:ext cx="3641512" cy="1325564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SB 104, Filmore</a:t>
            </a:r>
            <a:br/>
            <a:r>
              <a:t>Local Education State Guarantee</a:t>
            </a:r>
          </a:p>
        </p:txBody>
      </p:sp>
      <p:sp>
        <p:nvSpPr>
          <p:cNvPr id="561" name="Content Placeholder 2"/>
          <p:cNvSpPr txBox="1"/>
          <p:nvPr>
            <p:ph type="body" sz="quarter" idx="1"/>
          </p:nvPr>
        </p:nvSpPr>
        <p:spPr>
          <a:xfrm>
            <a:off x="1712421" y="2834512"/>
            <a:ext cx="4221481" cy="366632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Appropriated  $19,000,000 </a:t>
            </a:r>
          </a:p>
          <a:p>
            <a:pPr>
              <a:defRPr sz="2400"/>
            </a:pPr>
            <a:r>
              <a:t>Increases the guarantee rate</a:t>
            </a:r>
          </a:p>
          <a:p>
            <a:pPr>
              <a:defRPr sz="2400"/>
            </a:pPr>
            <a:r>
              <a:t>Does not change the increments guaranteed </a:t>
            </a:r>
          </a:p>
        </p:txBody>
      </p:sp>
      <p:sp>
        <p:nvSpPr>
          <p:cNvPr id="562" name="AutoShape 12"/>
          <p:cNvSpPr txBox="1"/>
          <p:nvPr/>
        </p:nvSpPr>
        <p:spPr>
          <a:xfrm>
            <a:off x="353694" y="7937"/>
            <a:ext cx="21336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 </a:t>
            </a:r>
          </a:p>
        </p:txBody>
      </p:sp>
      <p:pic>
        <p:nvPicPr>
          <p:cNvPr id="56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8084" y="726501"/>
            <a:ext cx="5335941" cy="4664105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TextBox 5"/>
          <p:cNvSpPr txBox="1"/>
          <p:nvPr/>
        </p:nvSpPr>
        <p:spPr>
          <a:xfrm>
            <a:off x="1468157" y="357168"/>
            <a:ext cx="413004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/>
            <a:r>
              <a:t>JLC Took No Position on this bill</a:t>
            </a:r>
          </a:p>
        </p:txBody>
      </p:sp>
      <p:pic>
        <p:nvPicPr>
          <p:cNvPr id="56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3252" y="5390605"/>
            <a:ext cx="3605350" cy="1781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itle 3"/>
          <p:cNvSpPr txBox="1"/>
          <p:nvPr>
            <p:ph type="title"/>
          </p:nvPr>
        </p:nvSpPr>
        <p:spPr>
          <a:xfrm>
            <a:off x="2935825" y="215204"/>
            <a:ext cx="8911688" cy="772713"/>
          </a:xfrm>
          <a:prstGeom prst="rect">
            <a:avLst/>
          </a:prstGeom>
        </p:spPr>
        <p:txBody>
          <a:bodyPr/>
          <a:lstStyle/>
          <a:p>
            <a:pPr defTabSz="283463">
              <a:defRPr sz="2232" u="sng"/>
            </a:pPr>
            <a:r>
              <a:t>Let’s Check the Scorecard </a:t>
            </a:r>
            <a:br/>
          </a:p>
        </p:txBody>
      </p:sp>
      <p:sp>
        <p:nvSpPr>
          <p:cNvPr id="568" name="Content Placeholder 4"/>
          <p:cNvSpPr txBox="1"/>
          <p:nvPr>
            <p:ph type="body" idx="1"/>
          </p:nvPr>
        </p:nvSpPr>
        <p:spPr>
          <a:xfrm>
            <a:off x="993591" y="1201172"/>
            <a:ext cx="10954183" cy="5156980"/>
          </a:xfrm>
          <a:prstGeom prst="rect">
            <a:avLst/>
          </a:prstGeom>
          <a:solidFill>
            <a:schemeClr val="accent5">
              <a:satOff val="-2605"/>
              <a:lumOff val="25882"/>
            </a:schemeClr>
          </a:solidFill>
        </p:spPr>
        <p:txBody>
          <a:bodyPr/>
          <a:lstStyle/>
          <a:p>
            <a:pPr marL="270890" indent="-270890" defTabSz="361188">
              <a:spcBef>
                <a:spcPts val="700"/>
              </a:spcBef>
              <a:defRPr sz="1580"/>
            </a:pPr>
          </a:p>
          <a:p>
            <a:pPr marL="270890" indent="-270890" defTabSz="361188">
              <a:spcBef>
                <a:spcPts val="700"/>
              </a:spcBef>
              <a:defRPr sz="1580"/>
            </a:pPr>
            <a:r>
              <a:t>Fully Fund enrollment growth (estimated $35 m)                          </a:t>
            </a:r>
            <a:r>
              <a:rPr>
                <a:solidFill>
                  <a:srgbClr val="000000"/>
                </a:solidFill>
              </a:rPr>
              <a:t>Funded $50.6 million</a:t>
            </a:r>
            <a:endParaRPr>
              <a:solidFill>
                <a:srgbClr val="000000"/>
              </a:solidFill>
            </a:endParaRPr>
          </a:p>
          <a:p>
            <a:pPr marL="270890" indent="-270890" defTabSz="361188">
              <a:spcBef>
                <a:spcPts val="700"/>
              </a:spcBef>
              <a:defRPr sz="1580"/>
            </a:pPr>
            <a:r>
              <a:t>Fund current levels of service with increase (6% WPU)    	      Funded 6% WPU</a:t>
            </a:r>
          </a:p>
          <a:p>
            <a:pPr marL="270890" indent="-270890" defTabSz="361188">
              <a:spcBef>
                <a:spcPts val="700"/>
              </a:spcBef>
              <a:defRPr sz="1580"/>
            </a:pPr>
            <a:r>
              <a:t>Fund to/from Transportation ($5 m)					              Funded $5 million</a:t>
            </a:r>
            <a:r>
              <a:rPr sz="1422"/>
              <a:t>	</a:t>
            </a:r>
            <a:endParaRPr sz="1422"/>
          </a:p>
          <a:p>
            <a:pPr marL="270890" indent="-270890" defTabSz="361188">
              <a:spcBef>
                <a:spcPts val="700"/>
              </a:spcBef>
              <a:defRPr sz="1580"/>
            </a:pPr>
            <a:r>
              <a:t>Necessarily Existent Small Schools ($500k)			              Funded $700K</a:t>
            </a:r>
          </a:p>
          <a:p>
            <a:pPr marL="270890" indent="-270890" defTabSz="361188">
              <a:spcBef>
                <a:spcPts val="700"/>
              </a:spcBef>
              <a:defRPr sz="1580"/>
            </a:pPr>
            <a:r>
              <a:t>School Safety									              *Funded $30M			</a:t>
            </a:r>
          </a:p>
          <a:p>
            <a:pPr marL="270890" indent="-270890" defTabSz="361188">
              <a:spcBef>
                <a:spcPts val="700"/>
              </a:spcBef>
              <a:defRPr sz="1580"/>
            </a:pPr>
            <a:r>
              <a:t>Support No School Grading						              **SB 119					</a:t>
            </a:r>
          </a:p>
          <a:p>
            <a:pPr marL="270890" indent="-270890" defTabSz="361188">
              <a:spcBef>
                <a:spcPts val="700"/>
              </a:spcBef>
              <a:defRPr sz="1580"/>
            </a:pPr>
            <a:r>
              <a:t>Support Constitution Income Tax Dedication			              SJR 9</a:t>
            </a:r>
          </a:p>
          <a:p>
            <a:pPr marL="270890" indent="-270890" defTabSz="361188">
              <a:spcBef>
                <a:spcPts val="700"/>
              </a:spcBef>
              <a:defRPr sz="1580"/>
            </a:pPr>
            <a:r>
              <a:t>Solutions to State’s Structural Tax Imbalance			              SJR 9</a:t>
            </a:r>
          </a:p>
          <a:p>
            <a:pPr marL="270890" indent="-270890" defTabSz="361188">
              <a:spcBef>
                <a:spcPts val="700"/>
              </a:spcBef>
              <a:defRPr sz="1580"/>
            </a:pPr>
            <a:r>
              <a:t>	Impact fees for schools                                                                </a:t>
            </a:r>
            <a:r>
              <a:rPr b="1"/>
              <a:t>NO</a:t>
            </a:r>
            <a:r>
              <a:t>															</a:t>
            </a:r>
            <a:r>
              <a:rPr b="1"/>
              <a:t>    </a:t>
            </a:r>
            <a:endParaRPr b="1"/>
          </a:p>
          <a:p>
            <a:pPr marL="270890" indent="-270890" defTabSz="361188">
              <a:spcBef>
                <a:spcPts val="700"/>
              </a:spcBef>
              <a:defRPr sz="1580"/>
            </a:pPr>
            <a:r>
              <a:t>Automatic inflation adjustment					              HB 357																								</a:t>
            </a:r>
          </a:p>
          <a:p>
            <a:pPr lvl="5" marL="0" indent="1805939" defTabSz="361188">
              <a:spcBef>
                <a:spcPts val="700"/>
              </a:spcBef>
              <a:buSzTx/>
              <a:buFont typeface="Wingdings 3"/>
              <a:buNone/>
              <a:defRPr sz="1580"/>
            </a:pPr>
            <a:r>
              <a:t>*Caution: One-Time only</a:t>
            </a:r>
            <a:endParaRPr sz="948"/>
          </a:p>
          <a:p>
            <a:pPr lvl="5" marL="0" indent="1805939" defTabSz="361188">
              <a:spcBef>
                <a:spcPts val="700"/>
              </a:spcBef>
              <a:buSzTx/>
              <a:buFont typeface="Wingdings 3"/>
              <a:buNone/>
              <a:defRPr sz="1580"/>
            </a:pPr>
            <a:r>
              <a:t>** Fiscal Years 19, 20 only</a:t>
            </a:r>
            <a:endParaRPr sz="948"/>
          </a:p>
          <a:p>
            <a:pPr lvl="5" marL="0" indent="1805939" defTabSz="361188">
              <a:spcBef>
                <a:spcPts val="700"/>
              </a:spcBef>
              <a:buSzTx/>
              <a:buFont typeface="Wingdings 3"/>
              <a:buNone/>
              <a:defRPr sz="790"/>
            </a:pPr>
            <a:r>
              <a:t>	            </a:t>
            </a:r>
          </a:p>
        </p:txBody>
      </p:sp>
      <p:sp>
        <p:nvSpPr>
          <p:cNvPr id="569" name="5-Point Star 5"/>
          <p:cNvSpPr/>
          <p:nvPr/>
        </p:nvSpPr>
        <p:spPr>
          <a:xfrm>
            <a:off x="11090874" y="1570739"/>
            <a:ext cx="321774" cy="27313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7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3252" y="5390605"/>
            <a:ext cx="3605350" cy="1781344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5-Point Star 5"/>
          <p:cNvSpPr/>
          <p:nvPr/>
        </p:nvSpPr>
        <p:spPr>
          <a:xfrm>
            <a:off x="11092429" y="1917941"/>
            <a:ext cx="321775" cy="27313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2" name="5-Point Star 5"/>
          <p:cNvSpPr/>
          <p:nvPr/>
        </p:nvSpPr>
        <p:spPr>
          <a:xfrm>
            <a:off x="11093984" y="2265144"/>
            <a:ext cx="321775" cy="27313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3" name="5-Point Star 5"/>
          <p:cNvSpPr/>
          <p:nvPr/>
        </p:nvSpPr>
        <p:spPr>
          <a:xfrm>
            <a:off x="11095539" y="2612346"/>
            <a:ext cx="321775" cy="27313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4" name="5-Point Star 5"/>
          <p:cNvSpPr/>
          <p:nvPr/>
        </p:nvSpPr>
        <p:spPr>
          <a:xfrm>
            <a:off x="11097094" y="2959549"/>
            <a:ext cx="321775" cy="27313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5" name="5-Point Star 5"/>
          <p:cNvSpPr/>
          <p:nvPr/>
        </p:nvSpPr>
        <p:spPr>
          <a:xfrm>
            <a:off x="11098649" y="3306751"/>
            <a:ext cx="321775" cy="27313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6" name="5-Point Star 5"/>
          <p:cNvSpPr/>
          <p:nvPr/>
        </p:nvSpPr>
        <p:spPr>
          <a:xfrm>
            <a:off x="11100204" y="3653954"/>
            <a:ext cx="321775" cy="27313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7" name="5-Point Star 5"/>
          <p:cNvSpPr/>
          <p:nvPr/>
        </p:nvSpPr>
        <p:spPr>
          <a:xfrm>
            <a:off x="11101759" y="4001156"/>
            <a:ext cx="321775" cy="27313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8" name="5-Point Star 5"/>
          <p:cNvSpPr/>
          <p:nvPr/>
        </p:nvSpPr>
        <p:spPr>
          <a:xfrm>
            <a:off x="11079988" y="4903049"/>
            <a:ext cx="321775" cy="27313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5875" cap="rnd">
            <a:solidFill>
              <a:srgbClr val="78230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ontent Placeholder 2"/>
          <p:cNvSpPr txBox="1"/>
          <p:nvPr>
            <p:ph type="body" sz="half" idx="4294967295"/>
          </p:nvPr>
        </p:nvSpPr>
        <p:spPr>
          <a:xfrm>
            <a:off x="1775062" y="1351546"/>
            <a:ext cx="5748687" cy="3759201"/>
          </a:xfrm>
          <a:prstGeom prst="rect">
            <a:avLst/>
          </a:prstGeom>
          <a:solidFill>
            <a:schemeClr val="accent5">
              <a:satOff val="-2605"/>
              <a:lumOff val="25882"/>
            </a:schemeClr>
          </a:solidFill>
        </p:spPr>
        <p:txBody>
          <a:bodyPr/>
          <a:lstStyle/>
          <a:p>
            <a:pPr marL="301752" indent="-301752" defTabSz="402336">
              <a:spcBef>
                <a:spcPts val="800"/>
              </a:spcBef>
              <a:defRPr sz="2112"/>
            </a:pPr>
            <a:r>
              <a:t>Some economists are predicting a contraction in economic growth in the second quarter, with some extension into the third quarter, and possibly beyond</a:t>
            </a:r>
          </a:p>
          <a:p>
            <a:pPr marL="301752" indent="-301752" defTabSz="402336">
              <a:spcBef>
                <a:spcPts val="800"/>
              </a:spcBef>
              <a:defRPr sz="2112"/>
            </a:pPr>
            <a:r>
              <a:t>Legislature will meet in Special Session to amend FY 21 budgets if revenue forecasts portend serious economic slowdowns</a:t>
            </a:r>
          </a:p>
          <a:p>
            <a:pPr marL="301752" indent="-301752" defTabSz="402336">
              <a:spcBef>
                <a:spcPts val="800"/>
              </a:spcBef>
              <a:defRPr sz="2112"/>
            </a:pPr>
            <a:r>
              <a:t>School Boards should consider these things as budgets are planned for FY21</a:t>
            </a:r>
          </a:p>
        </p:txBody>
      </p:sp>
      <p:pic>
        <p:nvPicPr>
          <p:cNvPr id="58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68127" y="1351546"/>
            <a:ext cx="3352801" cy="4154906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TextBox 1"/>
          <p:cNvSpPr txBox="1"/>
          <p:nvPr/>
        </p:nvSpPr>
        <p:spPr>
          <a:xfrm>
            <a:off x="2067023" y="224588"/>
            <a:ext cx="8057952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400">
                <a:solidFill>
                  <a:srgbClr val="FF0000"/>
                </a:solidFill>
              </a:defRPr>
            </a:lvl1pPr>
          </a:lstStyle>
          <a:p>
            <a:pPr/>
            <a:r>
              <a:t>Potential Dangers Ahead</a:t>
            </a:r>
          </a:p>
        </p:txBody>
      </p:sp>
      <p:pic>
        <p:nvPicPr>
          <p:cNvPr id="583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4286" y="5169435"/>
            <a:ext cx="3605350" cy="1781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Title 1"/>
          <p:cNvSpPr txBox="1"/>
          <p:nvPr>
            <p:ph type="title"/>
          </p:nvPr>
        </p:nvSpPr>
        <p:spPr>
          <a:xfrm>
            <a:off x="2592925" y="624109"/>
            <a:ext cx="8911688" cy="1280892"/>
          </a:xfrm>
          <a:prstGeom prst="rect">
            <a:avLst/>
          </a:prstGeom>
        </p:spPr>
        <p:txBody>
          <a:bodyPr/>
          <a:lstStyle/>
          <a:p>
            <a:pPr/>
            <a:r>
              <a:t>2021 Legislative Priorities </a:t>
            </a:r>
          </a:p>
        </p:txBody>
      </p:sp>
      <p:sp>
        <p:nvSpPr>
          <p:cNvPr id="586" name="Content Placeholder 2"/>
          <p:cNvSpPr txBox="1"/>
          <p:nvPr>
            <p:ph type="body" sz="quarter" idx="1"/>
          </p:nvPr>
        </p:nvSpPr>
        <p:spPr>
          <a:xfrm>
            <a:off x="2118948" y="1904999"/>
            <a:ext cx="3045235" cy="37776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Input from you</a:t>
            </a:r>
          </a:p>
        </p:txBody>
      </p:sp>
      <p:pic>
        <p:nvPicPr>
          <p:cNvPr id="58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2723" y="1893994"/>
            <a:ext cx="4364189" cy="3799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8891" y="3548059"/>
            <a:ext cx="3605350" cy="1781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itle 1"/>
          <p:cNvSpPr txBox="1"/>
          <p:nvPr>
            <p:ph type="title"/>
          </p:nvPr>
        </p:nvSpPr>
        <p:spPr>
          <a:xfrm>
            <a:off x="2079577" y="331364"/>
            <a:ext cx="8911688" cy="1280892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r>
              <a:t>2020 Spring Regional Meetings</a:t>
            </a:r>
          </a:p>
        </p:txBody>
      </p:sp>
      <p:sp>
        <p:nvSpPr>
          <p:cNvPr id="440" name="Content Placeholder 2"/>
          <p:cNvSpPr txBox="1"/>
          <p:nvPr>
            <p:ph type="body" sz="quarter" idx="1"/>
          </p:nvPr>
        </p:nvSpPr>
        <p:spPr>
          <a:xfrm>
            <a:off x="835250" y="1638662"/>
            <a:ext cx="5168987" cy="2921723"/>
          </a:xfrm>
          <a:prstGeom prst="rect">
            <a:avLst/>
          </a:prstGeom>
          <a:solidFill>
            <a:schemeClr val="accent4">
              <a:satOff val="-6096"/>
              <a:lumOff val="28725"/>
            </a:schemeClr>
          </a:solidFill>
        </p:spPr>
        <p:txBody>
          <a:bodyPr/>
          <a:lstStyle/>
          <a:p>
            <a:pPr marL="0" indent="0">
              <a:buSzTx/>
              <a:buFont typeface="Wingdings 3"/>
              <a:buNone/>
              <a:defRPr b="1" u="sng"/>
            </a:pPr>
            <a:r>
              <a:t>Agenda</a:t>
            </a:r>
          </a:p>
          <a:p>
            <a:pPr/>
            <a:r>
              <a:t>Welcome…</a:t>
            </a:r>
          </a:p>
          <a:p>
            <a:pPr/>
            <a:r>
              <a:t>Coronavirus Update </a:t>
            </a:r>
          </a:p>
          <a:p>
            <a:pPr/>
            <a:r>
              <a:t>Legislative Report</a:t>
            </a:r>
          </a:p>
          <a:p>
            <a:pPr/>
            <a:r>
              <a:t>Region Business/Legislative Priorities 2021</a:t>
            </a:r>
          </a:p>
          <a:p>
            <a:pPr/>
            <a:r>
              <a:t>Other Items</a:t>
            </a:r>
          </a:p>
        </p:txBody>
      </p:sp>
      <p:pic>
        <p:nvPicPr>
          <p:cNvPr id="44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231" t="463" r="231" b="0"/>
          <a:stretch>
            <a:fillRect/>
          </a:stretch>
        </p:blipFill>
        <p:spPr>
          <a:xfrm>
            <a:off x="6236836" y="1324932"/>
            <a:ext cx="5160521" cy="3917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9770" y="5146764"/>
            <a:ext cx="3605350" cy="1781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Box 3"/>
          <p:cNvSpPr txBox="1"/>
          <p:nvPr/>
        </p:nvSpPr>
        <p:spPr>
          <a:xfrm>
            <a:off x="2194765" y="306859"/>
            <a:ext cx="8055783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/>
            </a:pPr>
            <a:r>
              <a:t>USBA Spring 2020 Regional Meetings</a:t>
            </a:r>
          </a:p>
          <a:p>
            <a:pPr algn="ctr">
              <a:defRPr sz="3200"/>
            </a:pPr>
            <a:r>
              <a:t>65th Legislature Highlights</a:t>
            </a:r>
          </a:p>
        </p:txBody>
      </p:sp>
      <p:sp>
        <p:nvSpPr>
          <p:cNvPr id="445" name="TextBox 1"/>
          <p:cNvSpPr txBox="1"/>
          <p:nvPr/>
        </p:nvSpPr>
        <p:spPr>
          <a:xfrm>
            <a:off x="8751446" y="2052602"/>
            <a:ext cx="3089643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/>
            <a:r>
              <a:t>They passed 551 bills. The JLC took positions on 42 bills, supported 38 bills, and opposed several.  We also took no position on around a half-dozen bills.</a:t>
            </a:r>
          </a:p>
        </p:txBody>
      </p:sp>
      <p:pic>
        <p:nvPicPr>
          <p:cNvPr id="44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2528" y="1671484"/>
            <a:ext cx="5604388" cy="4454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9770" y="5146764"/>
            <a:ext cx="3605350" cy="1781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itle 1"/>
          <p:cNvSpPr txBox="1"/>
          <p:nvPr>
            <p:ph type="title"/>
          </p:nvPr>
        </p:nvSpPr>
        <p:spPr>
          <a:xfrm>
            <a:off x="565590" y="1258813"/>
            <a:ext cx="4274600" cy="1280891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Legislative Report</a:t>
            </a:r>
          </a:p>
        </p:txBody>
      </p:sp>
      <p:sp>
        <p:nvSpPr>
          <p:cNvPr id="450" name="Content Placeholder 2"/>
          <p:cNvSpPr txBox="1"/>
          <p:nvPr>
            <p:ph type="body" sz="quarter" idx="1"/>
          </p:nvPr>
        </p:nvSpPr>
        <p:spPr>
          <a:xfrm>
            <a:off x="731921" y="2370371"/>
            <a:ext cx="4108270" cy="1616080"/>
          </a:xfrm>
          <a:prstGeom prst="rect">
            <a:avLst/>
          </a:prstGeom>
          <a:solidFill>
            <a:schemeClr val="accent4">
              <a:satOff val="-6096"/>
              <a:lumOff val="28725"/>
            </a:schemeClr>
          </a:solidFill>
        </p:spPr>
        <p:txBody>
          <a:bodyPr/>
          <a:lstStyle/>
          <a:p>
            <a:pPr/>
            <a:r>
              <a:t>Appropriations Changes</a:t>
            </a:r>
          </a:p>
          <a:p>
            <a:pPr/>
            <a:r>
              <a:t>Important Bills</a:t>
            </a:r>
          </a:p>
          <a:p>
            <a:pPr/>
            <a:r>
              <a:t>Answer questions</a:t>
            </a:r>
          </a:p>
        </p:txBody>
      </p:sp>
      <p:pic>
        <p:nvPicPr>
          <p:cNvPr id="45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0189" y="0"/>
            <a:ext cx="7351811" cy="5215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9770" y="5146764"/>
            <a:ext cx="3605350" cy="1781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itle 1"/>
          <p:cNvSpPr txBox="1"/>
          <p:nvPr>
            <p:ph type="title"/>
          </p:nvPr>
        </p:nvSpPr>
        <p:spPr>
          <a:xfrm>
            <a:off x="2599803" y="492536"/>
            <a:ext cx="8911688" cy="1280891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FY 21 New Appropriation Changes</a:t>
            </a:r>
          </a:p>
        </p:txBody>
      </p:sp>
      <p:sp>
        <p:nvSpPr>
          <p:cNvPr id="455" name="Content Placeholder 2"/>
          <p:cNvSpPr txBox="1"/>
          <p:nvPr>
            <p:ph type="body" idx="1"/>
          </p:nvPr>
        </p:nvSpPr>
        <p:spPr>
          <a:xfrm>
            <a:off x="1127486" y="1524000"/>
            <a:ext cx="6636893" cy="5111930"/>
          </a:xfrm>
          <a:prstGeom prst="rect">
            <a:avLst/>
          </a:prstGeom>
          <a:solidFill>
            <a:schemeClr val="accent4">
              <a:satOff val="-6096"/>
              <a:lumOff val="28725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defRPr sz="1500"/>
            </a:pPr>
            <a:r>
              <a:t>$50.6 M  </a:t>
            </a:r>
            <a:r>
              <a:rPr b="1"/>
              <a:t>to fund growth in BASE Budget, HB1 </a:t>
            </a:r>
            <a:endParaRPr sz="1600"/>
          </a:p>
          <a:p>
            <a:pPr>
              <a:lnSpc>
                <a:spcPct val="80000"/>
              </a:lnSpc>
              <a:defRPr sz="1500"/>
            </a:pPr>
            <a:r>
              <a:t>$204 M for 6% WPU increase ($3745, </a:t>
            </a:r>
            <a:r>
              <a:rPr b="1"/>
              <a:t>SB2</a:t>
            </a:r>
            <a:r>
              <a:t>)</a:t>
            </a:r>
            <a:endParaRPr sz="1600"/>
          </a:p>
          <a:p>
            <a:pPr>
              <a:lnSpc>
                <a:spcPct val="80000"/>
              </a:lnSpc>
              <a:defRPr sz="1500"/>
            </a:pPr>
            <a:r>
              <a:t>$75 M for Public Education Stabilization Fund (</a:t>
            </a:r>
            <a:r>
              <a:rPr b="1"/>
              <a:t>HB3</a:t>
            </a:r>
            <a:r>
              <a:t>)</a:t>
            </a:r>
            <a:endParaRPr sz="1600"/>
          </a:p>
          <a:p>
            <a:pPr>
              <a:lnSpc>
                <a:spcPct val="80000"/>
              </a:lnSpc>
              <a:defRPr sz="1500"/>
            </a:pPr>
            <a:r>
              <a:t>$30 M one-time (Safety &amp; school priorities, </a:t>
            </a:r>
            <a:r>
              <a:rPr b="1"/>
              <a:t>HB3</a:t>
            </a:r>
            <a:r>
              <a:t>)</a:t>
            </a:r>
            <a:endParaRPr b="1" sz="1700"/>
          </a:p>
          <a:p>
            <a:pPr>
              <a:lnSpc>
                <a:spcPct val="80000"/>
              </a:lnSpc>
              <a:defRPr sz="1500"/>
            </a:pPr>
            <a:r>
              <a:t>$5 M Transportation (To &amp; From, </a:t>
            </a:r>
            <a:r>
              <a:rPr b="1"/>
              <a:t>HB 2</a:t>
            </a:r>
            <a:r>
              <a:t>) </a:t>
            </a:r>
            <a:endParaRPr sz="1600"/>
          </a:p>
          <a:p>
            <a:pPr>
              <a:lnSpc>
                <a:spcPct val="80000"/>
              </a:lnSpc>
              <a:defRPr sz="1500"/>
            </a:pPr>
            <a:r>
              <a:t>$700 K NESS (</a:t>
            </a:r>
            <a:r>
              <a:rPr b="1"/>
              <a:t>HB2</a:t>
            </a:r>
            <a:r>
              <a:t>, </a:t>
            </a:r>
            <a:r>
              <a:rPr b="1"/>
              <a:t>SB2</a:t>
            </a:r>
            <a:r>
              <a:t>)</a:t>
            </a:r>
            <a:endParaRPr sz="1600"/>
          </a:p>
          <a:p>
            <a:pPr>
              <a:lnSpc>
                <a:spcPct val="80000"/>
              </a:lnSpc>
              <a:defRPr sz="1500"/>
            </a:pPr>
            <a:r>
              <a:t>200 WP Units for Isolating Schools (</a:t>
            </a:r>
            <a:r>
              <a:rPr b="1"/>
              <a:t>SB2</a:t>
            </a:r>
            <a:r>
              <a:t>)</a:t>
            </a:r>
            <a:endParaRPr sz="1600"/>
          </a:p>
          <a:p>
            <a:pPr>
              <a:lnSpc>
                <a:spcPct val="80000"/>
              </a:lnSpc>
              <a:defRPr sz="1500"/>
            </a:pPr>
            <a:r>
              <a:t>$20.6 M WPU Value Rate for TSSA (</a:t>
            </a:r>
            <a:r>
              <a:rPr b="1"/>
              <a:t>HB 77</a:t>
            </a:r>
            <a:r>
              <a:t> limits to 4%, </a:t>
            </a:r>
            <a:r>
              <a:rPr b="1"/>
              <a:t>SB2</a:t>
            </a:r>
            <a:r>
              <a:t>)</a:t>
            </a:r>
            <a:endParaRPr sz="1600"/>
          </a:p>
          <a:p>
            <a:pPr>
              <a:lnSpc>
                <a:spcPct val="80000"/>
              </a:lnSpc>
              <a:defRPr sz="1500"/>
            </a:pPr>
            <a:r>
              <a:t>$530 K Educator Salary Adjustments (</a:t>
            </a:r>
            <a:r>
              <a:rPr b="1"/>
              <a:t>HB 141, SB2</a:t>
            </a:r>
            <a:r>
              <a:t>)</a:t>
            </a:r>
            <a:endParaRPr sz="1600"/>
          </a:p>
          <a:p>
            <a:pPr>
              <a:lnSpc>
                <a:spcPct val="80000"/>
              </a:lnSpc>
              <a:defRPr sz="1500"/>
            </a:pPr>
            <a:r>
              <a:t>$500 K Student Mental Health Screening (</a:t>
            </a:r>
            <a:r>
              <a:rPr b="1"/>
              <a:t>HB 3</a:t>
            </a:r>
            <a:r>
              <a:t>)</a:t>
            </a:r>
            <a:endParaRPr sz="1600"/>
          </a:p>
          <a:p>
            <a:pPr>
              <a:lnSpc>
                <a:spcPct val="80000"/>
              </a:lnSpc>
              <a:defRPr sz="1500"/>
            </a:pPr>
            <a:r>
              <a:t>$7 M Computer Science Initiatives (</a:t>
            </a:r>
            <a:r>
              <a:rPr b="1"/>
              <a:t>SB2</a:t>
            </a:r>
            <a:r>
              <a:t>)</a:t>
            </a:r>
            <a:endParaRPr sz="1600"/>
          </a:p>
          <a:p>
            <a:pPr>
              <a:lnSpc>
                <a:spcPct val="80000"/>
              </a:lnSpc>
              <a:defRPr sz="1500"/>
            </a:pPr>
            <a:r>
              <a:t>$3 M Kindergarten Supplement Enrichment (</a:t>
            </a:r>
            <a:r>
              <a:rPr b="1"/>
              <a:t>SB2</a:t>
            </a:r>
            <a:r>
              <a:t>)</a:t>
            </a:r>
            <a:endParaRPr sz="1600"/>
          </a:p>
          <a:p>
            <a:pPr>
              <a:lnSpc>
                <a:spcPct val="80000"/>
              </a:lnSpc>
              <a:defRPr sz="1500"/>
            </a:pPr>
            <a:r>
              <a:t>$428 K Effective Teachers in High Poverty Schools (</a:t>
            </a:r>
            <a:r>
              <a:rPr b="1"/>
              <a:t>HB 107</a:t>
            </a:r>
            <a:r>
              <a:t>)</a:t>
            </a:r>
            <a:endParaRPr sz="1600"/>
          </a:p>
          <a:p>
            <a:pPr>
              <a:lnSpc>
                <a:spcPct val="80000"/>
              </a:lnSpc>
              <a:defRPr sz="1500"/>
            </a:pPr>
            <a:r>
              <a:t>$88 M Land Trust Funds to School Community Councils</a:t>
            </a:r>
            <a:endParaRPr sz="1600"/>
          </a:p>
          <a:p>
            <a:pPr>
              <a:lnSpc>
                <a:spcPct val="80000"/>
              </a:lnSpc>
              <a:defRPr sz="1500"/>
            </a:pPr>
            <a:r>
              <a:t>$4.3 M Electronic Cigarettes in Schools (</a:t>
            </a:r>
            <a:r>
              <a:rPr b="1"/>
              <a:t>HB 58)</a:t>
            </a:r>
          </a:p>
        </p:txBody>
      </p:sp>
      <p:pic>
        <p:nvPicPr>
          <p:cNvPr id="45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391" y="1987867"/>
            <a:ext cx="4679709" cy="3371397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TextBox 3"/>
          <p:cNvSpPr txBox="1"/>
          <p:nvPr/>
        </p:nvSpPr>
        <p:spPr>
          <a:xfrm>
            <a:off x="8101738" y="1558567"/>
            <a:ext cx="335715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/>
            <a:r>
              <a:t>$ 350M total increase</a:t>
            </a:r>
          </a:p>
        </p:txBody>
      </p:sp>
      <p:pic>
        <p:nvPicPr>
          <p:cNvPr id="45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9770" y="5146764"/>
            <a:ext cx="3605350" cy="1781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itle 1"/>
          <p:cNvSpPr txBox="1"/>
          <p:nvPr>
            <p:ph type="title"/>
          </p:nvPr>
        </p:nvSpPr>
        <p:spPr>
          <a:xfrm>
            <a:off x="2020688" y="17354"/>
            <a:ext cx="4579163" cy="1280892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New Education Funding Model</a:t>
            </a:r>
          </a:p>
        </p:txBody>
      </p:sp>
      <p:sp>
        <p:nvSpPr>
          <p:cNvPr id="461" name="Content Placeholder 2"/>
          <p:cNvSpPr txBox="1"/>
          <p:nvPr>
            <p:ph type="body" sz="half" idx="1"/>
          </p:nvPr>
        </p:nvSpPr>
        <p:spPr>
          <a:xfrm>
            <a:off x="1625970" y="1587892"/>
            <a:ext cx="4706514" cy="4678570"/>
          </a:xfrm>
          <a:prstGeom prst="rect">
            <a:avLst/>
          </a:prstGeom>
          <a:solidFill>
            <a:schemeClr val="accent4">
              <a:satOff val="-6096"/>
              <a:lumOff val="28725"/>
            </a:schemeClr>
          </a:solidFill>
        </p:spPr>
        <p:txBody>
          <a:bodyPr/>
          <a:lstStyle/>
          <a:p>
            <a:pPr marL="0" indent="0">
              <a:lnSpc>
                <a:spcPct val="80000"/>
              </a:lnSpc>
              <a:buSzTx/>
              <a:buFont typeface="Wingdings 3"/>
              <a:buNone/>
              <a:defRPr b="1"/>
            </a:pPr>
            <a:r>
              <a:t>HB 357</a:t>
            </a:r>
            <a:r>
              <a:rPr sz="1600"/>
              <a:t>, Public Education Funding     		Stabilization</a:t>
            </a:r>
            <a:endParaRPr sz="1600"/>
          </a:p>
          <a:p>
            <a:pPr marL="0" indent="0">
              <a:lnSpc>
                <a:spcPct val="80000"/>
              </a:lnSpc>
              <a:buSzTx/>
              <a:buFont typeface="Wingdings 3"/>
              <a:buNone/>
              <a:defRPr b="1" sz="1600"/>
            </a:pPr>
            <a:r>
              <a:t>SJR 9,    Proposal to Amend Utah   </a:t>
            </a:r>
          </a:p>
          <a:p>
            <a:pPr marL="0" indent="0">
              <a:lnSpc>
                <a:spcPct val="80000"/>
              </a:lnSpc>
              <a:buSzTx/>
              <a:buFont typeface="Wingdings 3"/>
              <a:buNone/>
              <a:defRPr b="1" sz="1600"/>
            </a:pPr>
            <a:r>
              <a:t>	      Constitution</a:t>
            </a:r>
          </a:p>
          <a:p>
            <a:pPr>
              <a:lnSpc>
                <a:spcPct val="80000"/>
              </a:lnSpc>
              <a:defRPr b="1" sz="1600"/>
            </a:pPr>
            <a:r>
              <a:t>Linked together…must be approved by the voters in Nov. 2020 election</a:t>
            </a:r>
          </a:p>
          <a:p>
            <a:pPr>
              <a:lnSpc>
                <a:spcPct val="80000"/>
              </a:lnSpc>
              <a:defRPr b="1" sz="1600"/>
            </a:pPr>
            <a:r>
              <a:t>Requires education fund to place monies in the Uniform School fund that are restricted to K-12</a:t>
            </a:r>
          </a:p>
          <a:p>
            <a:pPr>
              <a:lnSpc>
                <a:spcPct val="80000"/>
              </a:lnSpc>
              <a:defRPr b="1" sz="1600"/>
            </a:pPr>
            <a:r>
              <a:t>Uniform School Fund has a constitutional protection</a:t>
            </a:r>
          </a:p>
          <a:p>
            <a:pPr>
              <a:lnSpc>
                <a:spcPct val="80000"/>
              </a:lnSpc>
              <a:defRPr b="1" sz="1600"/>
            </a:pPr>
            <a:r>
              <a:t>Provides for automatic funding for enrollment growth and inflation in the base budget…sets the floor</a:t>
            </a:r>
          </a:p>
          <a:p>
            <a:pPr>
              <a:lnSpc>
                <a:spcPct val="80000"/>
              </a:lnSpc>
              <a:defRPr b="1" sz="1600"/>
            </a:pPr>
            <a:r>
              <a:t>Creates a fund of ongoing money to support K-12 funding during economic downturn</a:t>
            </a:r>
          </a:p>
        </p:txBody>
      </p:sp>
      <p:pic>
        <p:nvPicPr>
          <p:cNvPr id="46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3354" y="5375790"/>
            <a:ext cx="3605350" cy="1781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65879" y="102868"/>
            <a:ext cx="1838326" cy="2486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9660" t="0" r="0" b="946"/>
          <a:stretch>
            <a:fillRect/>
          </a:stretch>
        </p:blipFill>
        <p:spPr>
          <a:xfrm>
            <a:off x="7565880" y="2693680"/>
            <a:ext cx="1838325" cy="2443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rcRect l="25110" t="78" r="18449" b="0"/>
          <a:stretch>
            <a:fillRect/>
          </a:stretch>
        </p:blipFill>
        <p:spPr>
          <a:xfrm>
            <a:off x="9703864" y="2693689"/>
            <a:ext cx="2034881" cy="2465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61326" y="98106"/>
            <a:ext cx="1838326" cy="2495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itle 3"/>
          <p:cNvSpPr txBox="1"/>
          <p:nvPr>
            <p:ph type="title"/>
          </p:nvPr>
        </p:nvSpPr>
        <p:spPr>
          <a:xfrm>
            <a:off x="5138756" y="502631"/>
            <a:ext cx="2326843" cy="888327"/>
          </a:xfrm>
          <a:prstGeom prst="rect">
            <a:avLst/>
          </a:prstGeom>
        </p:spPr>
        <p:txBody>
          <a:bodyPr/>
          <a:lstStyle>
            <a:lvl1pPr defTabSz="288036">
              <a:lnSpc>
                <a:spcPct val="90000"/>
              </a:lnSpc>
              <a:defRPr b="1" sz="3024" u="sng"/>
            </a:lvl1pPr>
          </a:lstStyle>
          <a:p>
            <a:pPr/>
            <a:r>
              <a:t>School Fees</a:t>
            </a:r>
          </a:p>
        </p:txBody>
      </p:sp>
      <p:sp>
        <p:nvSpPr>
          <p:cNvPr id="469" name="Content Placeholder 4"/>
          <p:cNvSpPr txBox="1"/>
          <p:nvPr>
            <p:ph type="body" sz="quarter" idx="1"/>
          </p:nvPr>
        </p:nvSpPr>
        <p:spPr>
          <a:xfrm>
            <a:off x="1369557" y="3706540"/>
            <a:ext cx="4140774" cy="3048536"/>
          </a:xfrm>
          <a:prstGeom prst="rect">
            <a:avLst/>
          </a:prstGeom>
          <a:solidFill>
            <a:schemeClr val="accent4">
              <a:satOff val="-6096"/>
              <a:lumOff val="28725"/>
            </a:schemeClr>
          </a:solidFill>
        </p:spPr>
        <p:txBody>
          <a:bodyPr/>
          <a:lstStyle/>
          <a:p>
            <a:pPr marL="339470" indent="-339470" defTabSz="452627">
              <a:spcBef>
                <a:spcPts val="900"/>
              </a:spcBef>
              <a:defRPr sz="1584">
                <a:solidFill>
                  <a:srgbClr val="000000"/>
                </a:solidFill>
              </a:defRPr>
            </a:pPr>
            <a:r>
              <a:t>Requires school district to measure the collection of school fees</a:t>
            </a:r>
          </a:p>
          <a:p>
            <a:pPr marL="339470" indent="-339470" defTabSz="452627">
              <a:spcBef>
                <a:spcPts val="900"/>
              </a:spcBef>
              <a:defRPr sz="1584">
                <a:solidFill>
                  <a:srgbClr val="000000"/>
                </a:solidFill>
              </a:defRPr>
            </a:pPr>
            <a:r>
              <a:t>By July 1, 2020 determine which fees are curricular, cocurricular, or extra-curricular</a:t>
            </a:r>
          </a:p>
          <a:p>
            <a:pPr marL="339470" indent="-339470" defTabSz="452627">
              <a:spcBef>
                <a:spcPts val="900"/>
              </a:spcBef>
              <a:defRPr sz="1584">
                <a:solidFill>
                  <a:srgbClr val="000000"/>
                </a:solidFill>
              </a:defRPr>
            </a:pPr>
            <a:r>
              <a:t>For the 2020-21 school year measure the number of students and the dollars paid for fees that are curricular, co-curricular, and extra-curricular; measure the number and value of fee waivers</a:t>
            </a:r>
          </a:p>
        </p:txBody>
      </p:sp>
      <p:pic>
        <p:nvPicPr>
          <p:cNvPr id="47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5525" y="0"/>
            <a:ext cx="2698832" cy="2698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77996" y="5710989"/>
            <a:ext cx="3102956" cy="1433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65963" y="1"/>
            <a:ext cx="2175454" cy="2832187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TextBox 9"/>
          <p:cNvSpPr txBox="1"/>
          <p:nvPr/>
        </p:nvSpPr>
        <p:spPr>
          <a:xfrm>
            <a:off x="7963731" y="4149695"/>
            <a:ext cx="3600028" cy="1615441"/>
          </a:xfrm>
          <a:prstGeom prst="rect">
            <a:avLst/>
          </a:prstGeom>
          <a:solidFill>
            <a:schemeClr val="accent4">
              <a:satOff val="-6096"/>
              <a:lumOff val="287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SzPct val="100000"/>
              <a:buChar char=""/>
              <a:defRPr sz="1600"/>
            </a:lvl1pPr>
          </a:lstStyle>
          <a:p>
            <a:pPr/>
            <a:r>
              <a:t>Expands the definitions of school textbook, instructional equipment, school equipment, instructional supply,  and how they relate to the charging of school fees</a:t>
            </a:r>
          </a:p>
        </p:txBody>
      </p:sp>
      <p:sp>
        <p:nvSpPr>
          <p:cNvPr id="474" name="TextBox 10"/>
          <p:cNvSpPr txBox="1"/>
          <p:nvPr/>
        </p:nvSpPr>
        <p:spPr>
          <a:xfrm>
            <a:off x="1801245" y="2698831"/>
            <a:ext cx="2956561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HB 88, School Fees </a:t>
            </a:r>
          </a:p>
          <a:p>
            <a:pPr lvl="1"/>
            <a:r>
              <a:t>    Data Collection</a:t>
            </a:r>
          </a:p>
          <a:p>
            <a:pPr/>
            <a:r>
              <a:t>Rep. Adam Robertson</a:t>
            </a:r>
          </a:p>
        </p:txBody>
      </p:sp>
      <p:sp>
        <p:nvSpPr>
          <p:cNvPr id="475" name="TextBox 12"/>
          <p:cNvSpPr txBox="1"/>
          <p:nvPr/>
        </p:nvSpPr>
        <p:spPr>
          <a:xfrm>
            <a:off x="8010966" y="3029275"/>
            <a:ext cx="3334058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HB 391, School Textbook Fee     	Amendments</a:t>
            </a:r>
          </a:p>
          <a:p>
            <a:pPr/>
            <a:r>
              <a:t>Rep. Karianne Lisonbee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Rectangle 8"/>
          <p:cNvSpPr/>
          <p:nvPr/>
        </p:nvSpPr>
        <p:spPr>
          <a:xfrm>
            <a:off x="-7621" y="-1"/>
            <a:ext cx="12207242" cy="68580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90" name="Group 10"/>
          <p:cNvGrpSpPr/>
          <p:nvPr/>
        </p:nvGrpSpPr>
        <p:grpSpPr>
          <a:xfrm>
            <a:off x="4836169" y="228599"/>
            <a:ext cx="2851524" cy="6638626"/>
            <a:chOff x="0" y="0"/>
            <a:chExt cx="2851523" cy="6638624"/>
          </a:xfrm>
        </p:grpSpPr>
        <p:sp>
          <p:nvSpPr>
            <p:cNvPr id="478" name="Freeform 11"/>
            <p:cNvSpPr/>
            <p:nvPr/>
          </p:nvSpPr>
          <p:spPr>
            <a:xfrm>
              <a:off x="-1" y="2346442"/>
              <a:ext cx="100643" cy="62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9" name="Freeform 12"/>
            <p:cNvSpPr/>
            <p:nvPr/>
          </p:nvSpPr>
          <p:spPr>
            <a:xfrm>
              <a:off x="128598" y="2927928"/>
              <a:ext cx="646720" cy="232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0" name="Freeform 13"/>
            <p:cNvSpPr/>
            <p:nvPr/>
          </p:nvSpPr>
          <p:spPr>
            <a:xfrm>
              <a:off x="807000" y="5218457"/>
              <a:ext cx="609444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1" name="Freeform 14"/>
            <p:cNvSpPr/>
            <p:nvPr/>
          </p:nvSpPr>
          <p:spPr>
            <a:xfrm>
              <a:off x="959826" y="6275196"/>
              <a:ext cx="171466" cy="36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2" name="Freeform 15"/>
            <p:cNvSpPr/>
            <p:nvPr/>
          </p:nvSpPr>
          <p:spPr>
            <a:xfrm>
              <a:off x="100641" y="2972657"/>
              <a:ext cx="821912" cy="332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3" name="Freeform 16"/>
            <p:cNvSpPr/>
            <p:nvPr/>
          </p:nvSpPr>
          <p:spPr>
            <a:xfrm>
              <a:off x="26126" y="0"/>
              <a:ext cx="102473" cy="292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4" name="Freeform 17"/>
            <p:cNvSpPr/>
            <p:nvPr/>
          </p:nvSpPr>
          <p:spPr>
            <a:xfrm>
              <a:off x="78277" y="2715462"/>
              <a:ext cx="78278" cy="493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5" name="Freeform 18"/>
            <p:cNvSpPr/>
            <p:nvPr/>
          </p:nvSpPr>
          <p:spPr>
            <a:xfrm>
              <a:off x="769725" y="5250141"/>
              <a:ext cx="190102" cy="102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6" name="Freeform 19"/>
            <p:cNvSpPr/>
            <p:nvPr/>
          </p:nvSpPr>
          <p:spPr>
            <a:xfrm>
              <a:off x="775316" y="1170425"/>
              <a:ext cx="2076208" cy="4048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7" name="Freeform 20"/>
            <p:cNvSpPr/>
            <p:nvPr/>
          </p:nvSpPr>
          <p:spPr>
            <a:xfrm>
              <a:off x="922552" y="6301288"/>
              <a:ext cx="162147" cy="33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8" name="Freeform 21"/>
            <p:cNvSpPr/>
            <p:nvPr/>
          </p:nvSpPr>
          <p:spPr>
            <a:xfrm>
              <a:off x="769725" y="5130862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9" name="Freeform 22"/>
            <p:cNvSpPr/>
            <p:nvPr/>
          </p:nvSpPr>
          <p:spPr>
            <a:xfrm>
              <a:off x="849865" y="6016136"/>
              <a:ext cx="238560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03" name="Group 24"/>
          <p:cNvGrpSpPr/>
          <p:nvPr/>
        </p:nvGrpSpPr>
        <p:grpSpPr>
          <a:xfrm>
            <a:off x="4677116" y="-786"/>
            <a:ext cx="2356676" cy="6854040"/>
            <a:chOff x="0" y="0"/>
            <a:chExt cx="2356675" cy="6854039"/>
          </a:xfrm>
        </p:grpSpPr>
        <p:sp>
          <p:nvSpPr>
            <p:cNvPr id="491" name="Freeform 27"/>
            <p:cNvSpPr/>
            <p:nvPr/>
          </p:nvSpPr>
          <p:spPr>
            <a:xfrm>
              <a:off x="-1" y="0"/>
              <a:ext cx="494328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2" name="Freeform 28"/>
            <p:cNvSpPr/>
            <p:nvPr/>
          </p:nvSpPr>
          <p:spPr>
            <a:xfrm>
              <a:off x="523067" y="4317258"/>
              <a:ext cx="423437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3" name="Freeform 29"/>
            <p:cNvSpPr/>
            <p:nvPr/>
          </p:nvSpPr>
          <p:spPr>
            <a:xfrm>
              <a:off x="979074" y="5863468"/>
              <a:ext cx="431101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4" name="Freeform 30"/>
            <p:cNvSpPr/>
            <p:nvPr/>
          </p:nvSpPr>
          <p:spPr>
            <a:xfrm>
              <a:off x="494326" y="4365159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5" name="Freeform 31"/>
            <p:cNvSpPr/>
            <p:nvPr/>
          </p:nvSpPr>
          <p:spPr>
            <a:xfrm>
              <a:off x="444311" y="1289984"/>
              <a:ext cx="170725" cy="302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6" name="Freeform 32"/>
            <p:cNvSpPr/>
            <p:nvPr/>
          </p:nvSpPr>
          <p:spPr>
            <a:xfrm>
              <a:off x="1084453" y="6572387"/>
              <a:ext cx="134121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7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8" name="Freeform 34"/>
            <p:cNvSpPr/>
            <p:nvPr/>
          </p:nvSpPr>
          <p:spPr>
            <a:xfrm>
              <a:off x="946501" y="3146585"/>
              <a:ext cx="1410174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9" name="Freeform 35"/>
            <p:cNvSpPr/>
            <p:nvPr/>
          </p:nvSpPr>
          <p:spPr>
            <a:xfrm>
              <a:off x="1046133" y="6601126"/>
              <a:ext cx="120710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0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1" name="Freeform 37"/>
            <p:cNvSpPr/>
            <p:nvPr/>
          </p:nvSpPr>
          <p:spPr>
            <a:xfrm>
              <a:off x="946501" y="5773416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2" name="Freeform 38"/>
            <p:cNvSpPr/>
            <p:nvPr/>
          </p:nvSpPr>
          <p:spPr>
            <a:xfrm>
              <a:off x="979074" y="6323308"/>
              <a:ext cx="210761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04" name="Title 1"/>
          <p:cNvSpPr txBox="1"/>
          <p:nvPr>
            <p:ph type="title"/>
          </p:nvPr>
        </p:nvSpPr>
        <p:spPr>
          <a:xfrm>
            <a:off x="6483096" y="624109"/>
            <a:ext cx="5021517" cy="128089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b="1" sz="2300"/>
            </a:pPr>
            <a:r>
              <a:t>HB 107, Effective Teachers in High Poverty School Incentive Program</a:t>
            </a:r>
            <a:br/>
            <a:r>
              <a:t>Rep. Mike Winder</a:t>
            </a:r>
          </a:p>
        </p:txBody>
      </p:sp>
      <p:sp>
        <p:nvSpPr>
          <p:cNvPr id="505" name="Rectangle 38"/>
          <p:cNvSpPr/>
          <p:nvPr/>
        </p:nvSpPr>
        <p:spPr>
          <a:xfrm>
            <a:off x="4645704" y="0"/>
            <a:ext cx="182881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06" name="Freeform 11"/>
          <p:cNvSpPr/>
          <p:nvPr/>
        </p:nvSpPr>
        <p:spPr>
          <a:xfrm flipV="1">
            <a:off x="4645704" y="71437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50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13697" t="0" r="34198" b="1"/>
          <a:stretch>
            <a:fillRect/>
          </a:stretch>
        </p:blipFill>
        <p:spPr>
          <a:xfrm>
            <a:off x="-397752" y="-3478"/>
            <a:ext cx="5134291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Content Placeholder 2"/>
          <p:cNvSpPr txBox="1"/>
          <p:nvPr>
            <p:ph type="body" sz="quarter" idx="1"/>
          </p:nvPr>
        </p:nvSpPr>
        <p:spPr>
          <a:xfrm>
            <a:off x="6438191" y="2133599"/>
            <a:ext cx="5066420" cy="2590802"/>
          </a:xfrm>
          <a:prstGeom prst="rect">
            <a:avLst/>
          </a:prstGeom>
          <a:solidFill>
            <a:schemeClr val="accent5">
              <a:satOff val="-2605"/>
              <a:lumOff val="25882"/>
            </a:schemeClr>
          </a:solidFill>
        </p:spPr>
        <p:txBody>
          <a:bodyPr/>
          <a:lstStyle/>
          <a:p>
            <a:pPr/>
            <a:r>
              <a:t>Adds Teachers in Grades 1-3 to qualify for the Incentive Program</a:t>
            </a:r>
          </a:p>
          <a:p>
            <a:pPr/>
            <a:r>
              <a:t>Increases the incentive to $7000</a:t>
            </a:r>
          </a:p>
          <a:p>
            <a:pPr/>
            <a:r>
              <a:t>Grade 1-3 teachers qualify by having 85% of students receiving typical or better on state end-of-year benchmark assessment</a:t>
            </a:r>
          </a:p>
        </p:txBody>
      </p:sp>
      <p:pic>
        <p:nvPicPr>
          <p:cNvPr id="50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3354" y="5375790"/>
            <a:ext cx="3605350" cy="1781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Rectangle 8"/>
          <p:cNvSpPr/>
          <p:nvPr/>
        </p:nvSpPr>
        <p:spPr>
          <a:xfrm>
            <a:off x="0" y="-787"/>
            <a:ext cx="4619543" cy="6854040"/>
          </a:xfrm>
          <a:prstGeom prst="rect">
            <a:avLst/>
          </a:prstGeom>
          <a:solidFill>
            <a:srgbClr val="1A1F0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2" name="Title 1"/>
          <p:cNvSpPr txBox="1"/>
          <p:nvPr>
            <p:ph type="title"/>
          </p:nvPr>
        </p:nvSpPr>
        <p:spPr>
          <a:xfrm>
            <a:off x="649224" y="645106"/>
            <a:ext cx="3650279" cy="125989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300"/>
            </a:lvl1pPr>
          </a:lstStyle>
          <a:p>
            <a:pPr/>
            <a:r>
              <a:t>HB 143, Perry, L. School Bus Safety Inspection Amendments</a:t>
            </a:r>
          </a:p>
        </p:txBody>
      </p:sp>
      <p:sp>
        <p:nvSpPr>
          <p:cNvPr id="513" name="Content Placeholder 2"/>
          <p:cNvSpPr txBox="1"/>
          <p:nvPr>
            <p:ph type="body" sz="quarter" idx="1"/>
          </p:nvPr>
        </p:nvSpPr>
        <p:spPr>
          <a:xfrm>
            <a:off x="649225" y="2133599"/>
            <a:ext cx="3650278" cy="3759255"/>
          </a:xfrm>
          <a:prstGeom prst="rect">
            <a:avLst/>
          </a:prstGeom>
        </p:spPr>
        <p:txBody>
          <a:bodyPr/>
          <a:lstStyle/>
          <a:p>
            <a:pPr/>
            <a:r>
              <a:t>Randomly perform inspections on 20% of bus fleet annually</a:t>
            </a:r>
          </a:p>
          <a:p>
            <a:pPr/>
            <a:r>
              <a:t>Verify that defects have been corrected</a:t>
            </a:r>
          </a:p>
          <a:p>
            <a:pPr/>
            <a:r>
              <a:t>Provide annual report</a:t>
            </a:r>
          </a:p>
        </p:txBody>
      </p:sp>
      <p:pic>
        <p:nvPicPr>
          <p:cNvPr id="51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10010" t="0" r="7176" b="0"/>
          <a:stretch>
            <a:fillRect/>
          </a:stretch>
        </p:blipFill>
        <p:spPr>
          <a:xfrm>
            <a:off x="4619542" y="9"/>
            <a:ext cx="7572459" cy="6857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0000FF"/>
      </a:hlink>
      <a:folHlink>
        <a:srgbClr val="FF00FF"/>
      </a:folHlink>
    </a:clrScheme>
    <a:fontScheme name="Wisp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Wis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0000FF"/>
      </a:hlink>
      <a:folHlink>
        <a:srgbClr val="FF00FF"/>
      </a:folHlink>
    </a:clrScheme>
    <a:fontScheme name="Wisp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Wis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