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4" r:id="rId2"/>
    <p:sldId id="275" r:id="rId3"/>
    <p:sldId id="267" r:id="rId4"/>
    <p:sldId id="270" r:id="rId5"/>
    <p:sldId id="273" r:id="rId6"/>
    <p:sldId id="271" r:id="rId7"/>
    <p:sldId id="272"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7" d="100"/>
          <a:sy n="67" d="100"/>
        </p:scale>
        <p:origin x="64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22EE1-40D3-4F3F-B300-D9472F021AE1}" type="datetimeFigureOut">
              <a:rPr lang="en-US" smtClean="0"/>
              <a:t>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83A63-4A3E-4774-A21E-021B341D0CEF}" type="slidenum">
              <a:rPr lang="en-US" smtClean="0"/>
              <a:t>‹#›</a:t>
            </a:fld>
            <a:endParaRPr lang="en-US"/>
          </a:p>
        </p:txBody>
      </p:sp>
    </p:spTree>
    <p:extLst>
      <p:ext uri="{BB962C8B-B14F-4D97-AF65-F5344CB8AC3E}">
        <p14:creationId xmlns:p14="http://schemas.microsoft.com/office/powerpoint/2010/main" val="346966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973E-CB5A-4874-A628-040AB2A7D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8056BC-EBA0-4065-9090-4EF8D7864F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CE82BA-2D6C-4194-AC18-6798560BD3AD}"/>
              </a:ext>
            </a:extLst>
          </p:cNvPr>
          <p:cNvSpPr>
            <a:spLocks noGrp="1"/>
          </p:cNvSpPr>
          <p:nvPr>
            <p:ph type="dt" sz="half" idx="10"/>
          </p:nvPr>
        </p:nvSpPr>
        <p:spPr/>
        <p:txBody>
          <a:bodyPr/>
          <a:lstStyle/>
          <a:p>
            <a:fld id="{5C58D926-41BC-443C-AC34-90D58DE65450}" type="datetimeFigureOut">
              <a:rPr lang="en-US" smtClean="0"/>
              <a:t>1/7/2021</a:t>
            </a:fld>
            <a:endParaRPr lang="en-US" dirty="0"/>
          </a:p>
        </p:txBody>
      </p:sp>
      <p:sp>
        <p:nvSpPr>
          <p:cNvPr id="5" name="Footer Placeholder 4">
            <a:extLst>
              <a:ext uri="{FF2B5EF4-FFF2-40B4-BE49-F238E27FC236}">
                <a16:creationId xmlns:a16="http://schemas.microsoft.com/office/drawing/2014/main" id="{3CAB6E2F-D5F6-4F25-9F63-A55FF986FA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0C030A-60C6-484B-BC59-B999550ED389}"/>
              </a:ext>
            </a:extLst>
          </p:cNvPr>
          <p:cNvSpPr>
            <a:spLocks noGrp="1"/>
          </p:cNvSpPr>
          <p:nvPr>
            <p:ph type="sldNum" sz="quarter" idx="12"/>
          </p:nvPr>
        </p:nvSpPr>
        <p:spPr/>
        <p:txBody>
          <a:bodyPr/>
          <a:lstStyle/>
          <a:p>
            <a:fld id="{334D7933-4EDB-4626-A40A-22D60697705A}" type="slidenum">
              <a:rPr lang="en-US" smtClean="0"/>
              <a:t>‹#›</a:t>
            </a:fld>
            <a:endParaRPr lang="en-US" dirty="0"/>
          </a:p>
        </p:txBody>
      </p:sp>
    </p:spTree>
    <p:extLst>
      <p:ext uri="{BB962C8B-B14F-4D97-AF65-F5344CB8AC3E}">
        <p14:creationId xmlns:p14="http://schemas.microsoft.com/office/powerpoint/2010/main" val="220391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B922-238B-4A53-8848-73AB139C0E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7A852-A3AC-48AF-99E6-A904674AC4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D9115-7E75-4689-A11E-B3F114EDC081}"/>
              </a:ext>
            </a:extLst>
          </p:cNvPr>
          <p:cNvSpPr>
            <a:spLocks noGrp="1"/>
          </p:cNvSpPr>
          <p:nvPr>
            <p:ph type="dt" sz="half" idx="10"/>
          </p:nvPr>
        </p:nvSpPr>
        <p:spPr/>
        <p:txBody>
          <a:bodyPr/>
          <a:lstStyle/>
          <a:p>
            <a:fld id="{5C58D926-41BC-443C-AC34-90D58DE65450}" type="datetimeFigureOut">
              <a:rPr lang="en-US" smtClean="0"/>
              <a:t>1/7/2021</a:t>
            </a:fld>
            <a:endParaRPr lang="en-US" dirty="0"/>
          </a:p>
        </p:txBody>
      </p:sp>
      <p:sp>
        <p:nvSpPr>
          <p:cNvPr id="5" name="Footer Placeholder 4">
            <a:extLst>
              <a:ext uri="{FF2B5EF4-FFF2-40B4-BE49-F238E27FC236}">
                <a16:creationId xmlns:a16="http://schemas.microsoft.com/office/drawing/2014/main" id="{01F1B8AA-2A88-4C76-9481-39255136B1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6632DE-C942-4349-B3F8-9974D6A0D5BA}"/>
              </a:ext>
            </a:extLst>
          </p:cNvPr>
          <p:cNvSpPr>
            <a:spLocks noGrp="1"/>
          </p:cNvSpPr>
          <p:nvPr>
            <p:ph type="sldNum" sz="quarter" idx="12"/>
          </p:nvPr>
        </p:nvSpPr>
        <p:spPr/>
        <p:txBody>
          <a:bodyPr/>
          <a:lstStyle/>
          <a:p>
            <a:fld id="{334D7933-4EDB-4626-A40A-22D60697705A}" type="slidenum">
              <a:rPr lang="en-US" smtClean="0"/>
              <a:t>‹#›</a:t>
            </a:fld>
            <a:endParaRPr lang="en-US" dirty="0"/>
          </a:p>
        </p:txBody>
      </p:sp>
    </p:spTree>
    <p:extLst>
      <p:ext uri="{BB962C8B-B14F-4D97-AF65-F5344CB8AC3E}">
        <p14:creationId xmlns:p14="http://schemas.microsoft.com/office/powerpoint/2010/main" val="1066256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BBC1DD-E10E-4CE5-AB37-AA5D25B2E7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237FA2-1F58-45E7-A734-EF430A648C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835E5-3C00-4D01-BF87-2E5F5E49F5A0}"/>
              </a:ext>
            </a:extLst>
          </p:cNvPr>
          <p:cNvSpPr>
            <a:spLocks noGrp="1"/>
          </p:cNvSpPr>
          <p:nvPr>
            <p:ph type="dt" sz="half" idx="10"/>
          </p:nvPr>
        </p:nvSpPr>
        <p:spPr/>
        <p:txBody>
          <a:bodyPr/>
          <a:lstStyle/>
          <a:p>
            <a:fld id="{5C58D926-41BC-443C-AC34-90D58DE65450}" type="datetimeFigureOut">
              <a:rPr lang="en-US" smtClean="0"/>
              <a:t>1/7/2021</a:t>
            </a:fld>
            <a:endParaRPr lang="en-US" dirty="0"/>
          </a:p>
        </p:txBody>
      </p:sp>
      <p:sp>
        <p:nvSpPr>
          <p:cNvPr id="5" name="Footer Placeholder 4">
            <a:extLst>
              <a:ext uri="{FF2B5EF4-FFF2-40B4-BE49-F238E27FC236}">
                <a16:creationId xmlns:a16="http://schemas.microsoft.com/office/drawing/2014/main" id="{219AAAA6-9A14-4379-936B-3D814A6796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3AB1F9-D4BD-4BDF-A7A0-834454131435}"/>
              </a:ext>
            </a:extLst>
          </p:cNvPr>
          <p:cNvSpPr>
            <a:spLocks noGrp="1"/>
          </p:cNvSpPr>
          <p:nvPr>
            <p:ph type="sldNum" sz="quarter" idx="12"/>
          </p:nvPr>
        </p:nvSpPr>
        <p:spPr/>
        <p:txBody>
          <a:bodyPr/>
          <a:lstStyle/>
          <a:p>
            <a:fld id="{334D7933-4EDB-4626-A40A-22D60697705A}" type="slidenum">
              <a:rPr lang="en-US" smtClean="0"/>
              <a:t>‹#›</a:t>
            </a:fld>
            <a:endParaRPr lang="en-US" dirty="0"/>
          </a:p>
        </p:txBody>
      </p:sp>
    </p:spTree>
    <p:extLst>
      <p:ext uri="{BB962C8B-B14F-4D97-AF65-F5344CB8AC3E}">
        <p14:creationId xmlns:p14="http://schemas.microsoft.com/office/powerpoint/2010/main" val="403000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CD5A-8575-48CC-A281-B97929683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0F6490-7ACD-4E90-A978-F2A4BE468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8D286-410C-4C75-954E-38EA6E3BE95D}"/>
              </a:ext>
            </a:extLst>
          </p:cNvPr>
          <p:cNvSpPr>
            <a:spLocks noGrp="1"/>
          </p:cNvSpPr>
          <p:nvPr>
            <p:ph type="dt" sz="half" idx="10"/>
          </p:nvPr>
        </p:nvSpPr>
        <p:spPr/>
        <p:txBody>
          <a:bodyPr/>
          <a:lstStyle/>
          <a:p>
            <a:fld id="{5C58D926-41BC-443C-AC34-90D58DE65450}" type="datetimeFigureOut">
              <a:rPr lang="en-US" smtClean="0"/>
              <a:t>1/7/2021</a:t>
            </a:fld>
            <a:endParaRPr lang="en-US" dirty="0"/>
          </a:p>
        </p:txBody>
      </p:sp>
      <p:sp>
        <p:nvSpPr>
          <p:cNvPr id="5" name="Footer Placeholder 4">
            <a:extLst>
              <a:ext uri="{FF2B5EF4-FFF2-40B4-BE49-F238E27FC236}">
                <a16:creationId xmlns:a16="http://schemas.microsoft.com/office/drawing/2014/main" id="{AF1E91A4-9FBE-45E6-B1FE-737EEFDF78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71471D-39C1-4CDE-BBAA-66A8007343B3}"/>
              </a:ext>
            </a:extLst>
          </p:cNvPr>
          <p:cNvSpPr>
            <a:spLocks noGrp="1"/>
          </p:cNvSpPr>
          <p:nvPr>
            <p:ph type="sldNum" sz="quarter" idx="12"/>
          </p:nvPr>
        </p:nvSpPr>
        <p:spPr/>
        <p:txBody>
          <a:bodyPr/>
          <a:lstStyle/>
          <a:p>
            <a:fld id="{334D7933-4EDB-4626-A40A-22D60697705A}" type="slidenum">
              <a:rPr lang="en-US" smtClean="0"/>
              <a:t>‹#›</a:t>
            </a:fld>
            <a:endParaRPr lang="en-US" dirty="0"/>
          </a:p>
        </p:txBody>
      </p:sp>
    </p:spTree>
    <p:extLst>
      <p:ext uri="{BB962C8B-B14F-4D97-AF65-F5344CB8AC3E}">
        <p14:creationId xmlns:p14="http://schemas.microsoft.com/office/powerpoint/2010/main" val="191302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9979-0662-475D-AAB7-80918F62FA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A344F8-F6FC-45AF-99A0-1BCF126E4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680EF3-7AD2-455C-8337-4D07CBA9FE19}"/>
              </a:ext>
            </a:extLst>
          </p:cNvPr>
          <p:cNvSpPr>
            <a:spLocks noGrp="1"/>
          </p:cNvSpPr>
          <p:nvPr>
            <p:ph type="dt" sz="half" idx="10"/>
          </p:nvPr>
        </p:nvSpPr>
        <p:spPr/>
        <p:txBody>
          <a:bodyPr/>
          <a:lstStyle/>
          <a:p>
            <a:fld id="{5C58D926-41BC-443C-AC34-90D58DE65450}" type="datetimeFigureOut">
              <a:rPr lang="en-US" smtClean="0"/>
              <a:t>1/7/2021</a:t>
            </a:fld>
            <a:endParaRPr lang="en-US" dirty="0"/>
          </a:p>
        </p:txBody>
      </p:sp>
      <p:sp>
        <p:nvSpPr>
          <p:cNvPr id="5" name="Footer Placeholder 4">
            <a:extLst>
              <a:ext uri="{FF2B5EF4-FFF2-40B4-BE49-F238E27FC236}">
                <a16:creationId xmlns:a16="http://schemas.microsoft.com/office/drawing/2014/main" id="{760288B5-CF50-43DA-B356-8F4AD5AD23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AE3DD1-0879-4AB7-9414-C2993B926ABF}"/>
              </a:ext>
            </a:extLst>
          </p:cNvPr>
          <p:cNvSpPr>
            <a:spLocks noGrp="1"/>
          </p:cNvSpPr>
          <p:nvPr>
            <p:ph type="sldNum" sz="quarter" idx="12"/>
          </p:nvPr>
        </p:nvSpPr>
        <p:spPr/>
        <p:txBody>
          <a:bodyPr/>
          <a:lstStyle/>
          <a:p>
            <a:fld id="{334D7933-4EDB-4626-A40A-22D60697705A}" type="slidenum">
              <a:rPr lang="en-US" smtClean="0"/>
              <a:t>‹#›</a:t>
            </a:fld>
            <a:endParaRPr lang="en-US" dirty="0"/>
          </a:p>
        </p:txBody>
      </p:sp>
    </p:spTree>
    <p:extLst>
      <p:ext uri="{BB962C8B-B14F-4D97-AF65-F5344CB8AC3E}">
        <p14:creationId xmlns:p14="http://schemas.microsoft.com/office/powerpoint/2010/main" val="425432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79EC-912E-48CE-891D-77D77D0C48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38010-8888-444A-B138-5E8EB4B285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9A515E-7AD6-4B4E-9CE9-B76152019C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1A045C-552C-4F71-ABF0-8B58C7553A46}"/>
              </a:ext>
            </a:extLst>
          </p:cNvPr>
          <p:cNvSpPr>
            <a:spLocks noGrp="1"/>
          </p:cNvSpPr>
          <p:nvPr>
            <p:ph type="dt" sz="half" idx="10"/>
          </p:nvPr>
        </p:nvSpPr>
        <p:spPr/>
        <p:txBody>
          <a:bodyPr/>
          <a:lstStyle/>
          <a:p>
            <a:fld id="{5C58D926-41BC-443C-AC34-90D58DE65450}" type="datetimeFigureOut">
              <a:rPr lang="en-US" smtClean="0"/>
              <a:t>1/7/2021</a:t>
            </a:fld>
            <a:endParaRPr lang="en-US" dirty="0"/>
          </a:p>
        </p:txBody>
      </p:sp>
      <p:sp>
        <p:nvSpPr>
          <p:cNvPr id="6" name="Footer Placeholder 5">
            <a:extLst>
              <a:ext uri="{FF2B5EF4-FFF2-40B4-BE49-F238E27FC236}">
                <a16:creationId xmlns:a16="http://schemas.microsoft.com/office/drawing/2014/main" id="{499630CD-21A9-4FA5-B962-791BF9B177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6B5772-10FF-4514-987B-4CAD6A3D2AAD}"/>
              </a:ext>
            </a:extLst>
          </p:cNvPr>
          <p:cNvSpPr>
            <a:spLocks noGrp="1"/>
          </p:cNvSpPr>
          <p:nvPr>
            <p:ph type="sldNum" sz="quarter" idx="12"/>
          </p:nvPr>
        </p:nvSpPr>
        <p:spPr/>
        <p:txBody>
          <a:bodyPr/>
          <a:lstStyle/>
          <a:p>
            <a:fld id="{334D7933-4EDB-4626-A40A-22D60697705A}" type="slidenum">
              <a:rPr lang="en-US" smtClean="0"/>
              <a:t>‹#›</a:t>
            </a:fld>
            <a:endParaRPr lang="en-US" dirty="0"/>
          </a:p>
        </p:txBody>
      </p:sp>
    </p:spTree>
    <p:extLst>
      <p:ext uri="{BB962C8B-B14F-4D97-AF65-F5344CB8AC3E}">
        <p14:creationId xmlns:p14="http://schemas.microsoft.com/office/powerpoint/2010/main" val="320996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4560-67CB-4B3C-883B-8DB5C4EBD0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D4A9FE-835F-43E0-831C-72A928E47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27F35C-5867-4138-ADB7-46C1FD6394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8FE497-2675-4D9F-BC4C-D633B4796B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3F7A43-FB8D-4F7D-A446-B60B94F986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8F1012-E7FB-4364-ABCC-A26B904B0AAD}"/>
              </a:ext>
            </a:extLst>
          </p:cNvPr>
          <p:cNvSpPr>
            <a:spLocks noGrp="1"/>
          </p:cNvSpPr>
          <p:nvPr>
            <p:ph type="dt" sz="half" idx="10"/>
          </p:nvPr>
        </p:nvSpPr>
        <p:spPr/>
        <p:txBody>
          <a:bodyPr/>
          <a:lstStyle/>
          <a:p>
            <a:fld id="{5C58D926-41BC-443C-AC34-90D58DE65450}" type="datetimeFigureOut">
              <a:rPr lang="en-US" smtClean="0"/>
              <a:t>1/7/2021</a:t>
            </a:fld>
            <a:endParaRPr lang="en-US" dirty="0"/>
          </a:p>
        </p:txBody>
      </p:sp>
      <p:sp>
        <p:nvSpPr>
          <p:cNvPr id="8" name="Footer Placeholder 7">
            <a:extLst>
              <a:ext uri="{FF2B5EF4-FFF2-40B4-BE49-F238E27FC236}">
                <a16:creationId xmlns:a16="http://schemas.microsoft.com/office/drawing/2014/main" id="{3E43C531-90DD-47E7-858A-471F7414B9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E2B8962-3116-40EE-A7E1-83DCEA05EA91}"/>
              </a:ext>
            </a:extLst>
          </p:cNvPr>
          <p:cNvSpPr>
            <a:spLocks noGrp="1"/>
          </p:cNvSpPr>
          <p:nvPr>
            <p:ph type="sldNum" sz="quarter" idx="12"/>
          </p:nvPr>
        </p:nvSpPr>
        <p:spPr/>
        <p:txBody>
          <a:bodyPr/>
          <a:lstStyle/>
          <a:p>
            <a:fld id="{334D7933-4EDB-4626-A40A-22D60697705A}" type="slidenum">
              <a:rPr lang="en-US" smtClean="0"/>
              <a:t>‹#›</a:t>
            </a:fld>
            <a:endParaRPr lang="en-US" dirty="0"/>
          </a:p>
        </p:txBody>
      </p:sp>
    </p:spTree>
    <p:extLst>
      <p:ext uri="{BB962C8B-B14F-4D97-AF65-F5344CB8AC3E}">
        <p14:creationId xmlns:p14="http://schemas.microsoft.com/office/powerpoint/2010/main" val="115739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572A-380F-485F-A0C2-90A344A53E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8C9472-C869-4537-9DB1-6CCDF5D56400}"/>
              </a:ext>
            </a:extLst>
          </p:cNvPr>
          <p:cNvSpPr>
            <a:spLocks noGrp="1"/>
          </p:cNvSpPr>
          <p:nvPr>
            <p:ph type="dt" sz="half" idx="10"/>
          </p:nvPr>
        </p:nvSpPr>
        <p:spPr/>
        <p:txBody>
          <a:bodyPr/>
          <a:lstStyle/>
          <a:p>
            <a:fld id="{5C58D926-41BC-443C-AC34-90D58DE65450}" type="datetimeFigureOut">
              <a:rPr lang="en-US" smtClean="0"/>
              <a:t>1/7/2021</a:t>
            </a:fld>
            <a:endParaRPr lang="en-US" dirty="0"/>
          </a:p>
        </p:txBody>
      </p:sp>
      <p:sp>
        <p:nvSpPr>
          <p:cNvPr id="4" name="Footer Placeholder 3">
            <a:extLst>
              <a:ext uri="{FF2B5EF4-FFF2-40B4-BE49-F238E27FC236}">
                <a16:creationId xmlns:a16="http://schemas.microsoft.com/office/drawing/2014/main" id="{B6A3D076-1971-42EA-839A-4373BA2E419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820F397-4D41-4C5C-A7C0-99B978AA7FD1}"/>
              </a:ext>
            </a:extLst>
          </p:cNvPr>
          <p:cNvSpPr>
            <a:spLocks noGrp="1"/>
          </p:cNvSpPr>
          <p:nvPr>
            <p:ph type="sldNum" sz="quarter" idx="12"/>
          </p:nvPr>
        </p:nvSpPr>
        <p:spPr/>
        <p:txBody>
          <a:bodyPr/>
          <a:lstStyle/>
          <a:p>
            <a:fld id="{334D7933-4EDB-4626-A40A-22D60697705A}" type="slidenum">
              <a:rPr lang="en-US" smtClean="0"/>
              <a:t>‹#›</a:t>
            </a:fld>
            <a:endParaRPr lang="en-US" dirty="0"/>
          </a:p>
        </p:txBody>
      </p:sp>
    </p:spTree>
    <p:extLst>
      <p:ext uri="{BB962C8B-B14F-4D97-AF65-F5344CB8AC3E}">
        <p14:creationId xmlns:p14="http://schemas.microsoft.com/office/powerpoint/2010/main" val="23091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2D6C0C-082E-4CA7-A659-F3641A636C87}"/>
              </a:ext>
            </a:extLst>
          </p:cNvPr>
          <p:cNvSpPr>
            <a:spLocks noGrp="1"/>
          </p:cNvSpPr>
          <p:nvPr>
            <p:ph type="dt" sz="half" idx="10"/>
          </p:nvPr>
        </p:nvSpPr>
        <p:spPr/>
        <p:txBody>
          <a:bodyPr/>
          <a:lstStyle/>
          <a:p>
            <a:fld id="{5C58D926-41BC-443C-AC34-90D58DE65450}" type="datetimeFigureOut">
              <a:rPr lang="en-US" smtClean="0"/>
              <a:t>1/7/2021</a:t>
            </a:fld>
            <a:endParaRPr lang="en-US" dirty="0"/>
          </a:p>
        </p:txBody>
      </p:sp>
      <p:sp>
        <p:nvSpPr>
          <p:cNvPr id="3" name="Footer Placeholder 2">
            <a:extLst>
              <a:ext uri="{FF2B5EF4-FFF2-40B4-BE49-F238E27FC236}">
                <a16:creationId xmlns:a16="http://schemas.microsoft.com/office/drawing/2014/main" id="{39E0AD25-534C-4811-8B0F-78F565EF8E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CD110D-9397-4CD8-AA86-85C99355FD93}"/>
              </a:ext>
            </a:extLst>
          </p:cNvPr>
          <p:cNvSpPr>
            <a:spLocks noGrp="1"/>
          </p:cNvSpPr>
          <p:nvPr>
            <p:ph type="sldNum" sz="quarter" idx="12"/>
          </p:nvPr>
        </p:nvSpPr>
        <p:spPr/>
        <p:txBody>
          <a:bodyPr/>
          <a:lstStyle/>
          <a:p>
            <a:fld id="{334D7933-4EDB-4626-A40A-22D60697705A}" type="slidenum">
              <a:rPr lang="en-US" smtClean="0"/>
              <a:t>‹#›</a:t>
            </a:fld>
            <a:endParaRPr lang="en-US" dirty="0"/>
          </a:p>
        </p:txBody>
      </p:sp>
    </p:spTree>
    <p:extLst>
      <p:ext uri="{BB962C8B-B14F-4D97-AF65-F5344CB8AC3E}">
        <p14:creationId xmlns:p14="http://schemas.microsoft.com/office/powerpoint/2010/main" val="99209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AAC4-E72E-48A9-BF43-0348E0BD9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CBE8BB-1760-4504-92C5-42FFB5090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DB2C60-E423-4E9A-B72C-59459CDA1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70D8D-8605-4138-9A8D-FEB51157EBA1}"/>
              </a:ext>
            </a:extLst>
          </p:cNvPr>
          <p:cNvSpPr>
            <a:spLocks noGrp="1"/>
          </p:cNvSpPr>
          <p:nvPr>
            <p:ph type="dt" sz="half" idx="10"/>
          </p:nvPr>
        </p:nvSpPr>
        <p:spPr/>
        <p:txBody>
          <a:bodyPr/>
          <a:lstStyle/>
          <a:p>
            <a:fld id="{5C58D926-41BC-443C-AC34-90D58DE65450}" type="datetimeFigureOut">
              <a:rPr lang="en-US" smtClean="0"/>
              <a:t>1/7/2021</a:t>
            </a:fld>
            <a:endParaRPr lang="en-US" dirty="0"/>
          </a:p>
        </p:txBody>
      </p:sp>
      <p:sp>
        <p:nvSpPr>
          <p:cNvPr id="6" name="Footer Placeholder 5">
            <a:extLst>
              <a:ext uri="{FF2B5EF4-FFF2-40B4-BE49-F238E27FC236}">
                <a16:creationId xmlns:a16="http://schemas.microsoft.com/office/drawing/2014/main" id="{07135729-A148-447E-9797-E5867C018E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5150D1-C027-4C58-8027-E08DF9922109}"/>
              </a:ext>
            </a:extLst>
          </p:cNvPr>
          <p:cNvSpPr>
            <a:spLocks noGrp="1"/>
          </p:cNvSpPr>
          <p:nvPr>
            <p:ph type="sldNum" sz="quarter" idx="12"/>
          </p:nvPr>
        </p:nvSpPr>
        <p:spPr/>
        <p:txBody>
          <a:bodyPr/>
          <a:lstStyle/>
          <a:p>
            <a:fld id="{334D7933-4EDB-4626-A40A-22D60697705A}" type="slidenum">
              <a:rPr lang="en-US" smtClean="0"/>
              <a:t>‹#›</a:t>
            </a:fld>
            <a:endParaRPr lang="en-US" dirty="0"/>
          </a:p>
        </p:txBody>
      </p:sp>
    </p:spTree>
    <p:extLst>
      <p:ext uri="{BB962C8B-B14F-4D97-AF65-F5344CB8AC3E}">
        <p14:creationId xmlns:p14="http://schemas.microsoft.com/office/powerpoint/2010/main" val="327937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510D-3103-4D58-9143-16DF1F420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45CA93-29C1-4592-BE15-3A45F2727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795A625-2078-4E92-840A-F1AB6B946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3BE449-02D4-4266-8C98-1111C0C15108}"/>
              </a:ext>
            </a:extLst>
          </p:cNvPr>
          <p:cNvSpPr>
            <a:spLocks noGrp="1"/>
          </p:cNvSpPr>
          <p:nvPr>
            <p:ph type="dt" sz="half" idx="10"/>
          </p:nvPr>
        </p:nvSpPr>
        <p:spPr/>
        <p:txBody>
          <a:bodyPr/>
          <a:lstStyle/>
          <a:p>
            <a:fld id="{5C58D926-41BC-443C-AC34-90D58DE65450}" type="datetimeFigureOut">
              <a:rPr lang="en-US" smtClean="0"/>
              <a:t>1/7/2021</a:t>
            </a:fld>
            <a:endParaRPr lang="en-US" dirty="0"/>
          </a:p>
        </p:txBody>
      </p:sp>
      <p:sp>
        <p:nvSpPr>
          <p:cNvPr id="6" name="Footer Placeholder 5">
            <a:extLst>
              <a:ext uri="{FF2B5EF4-FFF2-40B4-BE49-F238E27FC236}">
                <a16:creationId xmlns:a16="http://schemas.microsoft.com/office/drawing/2014/main" id="{F5C98EC0-401D-4D79-91A4-18DDCF437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98E1D3-251C-4BF8-BE1D-DBFF4BFD5254}"/>
              </a:ext>
            </a:extLst>
          </p:cNvPr>
          <p:cNvSpPr>
            <a:spLocks noGrp="1"/>
          </p:cNvSpPr>
          <p:nvPr>
            <p:ph type="sldNum" sz="quarter" idx="12"/>
          </p:nvPr>
        </p:nvSpPr>
        <p:spPr/>
        <p:txBody>
          <a:bodyPr/>
          <a:lstStyle/>
          <a:p>
            <a:fld id="{334D7933-4EDB-4626-A40A-22D60697705A}" type="slidenum">
              <a:rPr lang="en-US" smtClean="0"/>
              <a:t>‹#›</a:t>
            </a:fld>
            <a:endParaRPr lang="en-US" dirty="0"/>
          </a:p>
        </p:txBody>
      </p:sp>
    </p:spTree>
    <p:extLst>
      <p:ext uri="{BB962C8B-B14F-4D97-AF65-F5344CB8AC3E}">
        <p14:creationId xmlns:p14="http://schemas.microsoft.com/office/powerpoint/2010/main" val="424998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DB032E-6B3B-4EB3-A016-4B8A5D9B4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586593-6738-4179-AD2D-AFEAA4714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1F801-21AB-4C06-B30F-17950627F7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8D926-41BC-443C-AC34-90D58DE65450}" type="datetimeFigureOut">
              <a:rPr lang="en-US" smtClean="0"/>
              <a:t>1/7/2021</a:t>
            </a:fld>
            <a:endParaRPr lang="en-US" dirty="0"/>
          </a:p>
        </p:txBody>
      </p:sp>
      <p:sp>
        <p:nvSpPr>
          <p:cNvPr id="5" name="Footer Placeholder 4">
            <a:extLst>
              <a:ext uri="{FF2B5EF4-FFF2-40B4-BE49-F238E27FC236}">
                <a16:creationId xmlns:a16="http://schemas.microsoft.com/office/drawing/2014/main" id="{9EF2FD3E-62F3-4577-9718-ACE9C9CCD0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E9A7C92-D264-46A6-99BF-E925C88CC5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D7933-4EDB-4626-A40A-22D60697705A}" type="slidenum">
              <a:rPr lang="en-US" smtClean="0"/>
              <a:t>‹#›</a:t>
            </a:fld>
            <a:endParaRPr lang="en-US" dirty="0"/>
          </a:p>
        </p:txBody>
      </p:sp>
    </p:spTree>
    <p:extLst>
      <p:ext uri="{BB962C8B-B14F-4D97-AF65-F5344CB8AC3E}">
        <p14:creationId xmlns:p14="http://schemas.microsoft.com/office/powerpoint/2010/main" val="27864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927" y="182599"/>
            <a:ext cx="11870147" cy="6492803"/>
            <a:chOff x="0" y="0"/>
            <a:chExt cx="19983413" cy="10930644"/>
          </a:xfrm>
        </p:grpSpPr>
        <p:sp>
          <p:nvSpPr>
            <p:cNvPr id="3" name="Freeform 3"/>
            <p:cNvSpPr/>
            <p:nvPr/>
          </p:nvSpPr>
          <p:spPr>
            <a:xfrm>
              <a:off x="0" y="0"/>
              <a:ext cx="19983413" cy="10930644"/>
            </a:xfrm>
            <a:custGeom>
              <a:avLst/>
              <a:gdLst/>
              <a:ahLst/>
              <a:cxnLst/>
              <a:rect l="l" t="t" r="r" b="b"/>
              <a:pathLst>
                <a:path w="19983413" h="10930644">
                  <a:moveTo>
                    <a:pt x="19983413" y="279400"/>
                  </a:moveTo>
                  <a:lnTo>
                    <a:pt x="19983413" y="0"/>
                  </a:lnTo>
                  <a:lnTo>
                    <a:pt x="0" y="0"/>
                  </a:lnTo>
                  <a:lnTo>
                    <a:pt x="0" y="10930644"/>
                  </a:lnTo>
                  <a:lnTo>
                    <a:pt x="19983413" y="10930644"/>
                  </a:lnTo>
                  <a:lnTo>
                    <a:pt x="19983413" y="279400"/>
                  </a:lnTo>
                  <a:close/>
                  <a:moveTo>
                    <a:pt x="19904673" y="279400"/>
                  </a:moveTo>
                  <a:lnTo>
                    <a:pt x="19904673" y="10851904"/>
                  </a:lnTo>
                  <a:lnTo>
                    <a:pt x="78740" y="10851904"/>
                  </a:lnTo>
                  <a:lnTo>
                    <a:pt x="78740" y="78740"/>
                  </a:lnTo>
                  <a:lnTo>
                    <a:pt x="19904673" y="78740"/>
                  </a:lnTo>
                  <a:lnTo>
                    <a:pt x="19904673" y="279400"/>
                  </a:lnTo>
                  <a:close/>
                </a:path>
              </a:pathLst>
            </a:custGeom>
            <a:solidFill>
              <a:srgbClr val="12325D"/>
            </a:solidFill>
          </p:spPr>
        </p:sp>
      </p:grpSp>
      <p:pic>
        <p:nvPicPr>
          <p:cNvPr id="4" name="Picture 4"/>
          <p:cNvPicPr>
            <a:picLocks noChangeAspect="1"/>
          </p:cNvPicPr>
          <p:nvPr/>
        </p:nvPicPr>
        <p:blipFill>
          <a:blip r:embed="rId2"/>
          <a:srcRect/>
          <a:stretch>
            <a:fillRect/>
          </a:stretch>
        </p:blipFill>
        <p:spPr>
          <a:xfrm>
            <a:off x="317527" y="316445"/>
            <a:ext cx="1281385" cy="1280851"/>
          </a:xfrm>
          <a:prstGeom prst="rect">
            <a:avLst/>
          </a:prstGeom>
        </p:spPr>
      </p:pic>
      <p:sp>
        <p:nvSpPr>
          <p:cNvPr id="5" name="Title 4">
            <a:extLst>
              <a:ext uri="{FF2B5EF4-FFF2-40B4-BE49-F238E27FC236}">
                <a16:creationId xmlns:a16="http://schemas.microsoft.com/office/drawing/2014/main" id="{45DDEDE4-BD67-42DC-8988-6D84DA2DA6BA}"/>
              </a:ext>
            </a:extLst>
          </p:cNvPr>
          <p:cNvSpPr>
            <a:spLocks noGrp="1"/>
          </p:cNvSpPr>
          <p:nvPr>
            <p:ph type="title"/>
          </p:nvPr>
        </p:nvSpPr>
        <p:spPr>
          <a:xfrm>
            <a:off x="1755512" y="409837"/>
            <a:ext cx="9598288" cy="1280851"/>
          </a:xfrm>
        </p:spPr>
        <p:txBody>
          <a:bodyPr>
            <a:normAutofit fontScale="90000"/>
          </a:bodyPr>
          <a:lstStyle/>
          <a:p>
            <a:r>
              <a:rPr lang="en-US" b="1" dirty="0">
                <a:solidFill>
                  <a:schemeClr val="accent1">
                    <a:lumMod val="50000"/>
                  </a:schemeClr>
                </a:solidFill>
                <a:ea typeface="PMingLiU-ExtB" panose="02020500000000000000" pitchFamily="18" charset="-120"/>
                <a:cs typeface="Calibri Light" panose="020F0302020204030204" pitchFamily="34" charset="0"/>
              </a:rPr>
              <a:t>What does successful passage of </a:t>
            </a:r>
            <a:r>
              <a:rPr lang="en-US" b="1" u="sng" dirty="0">
                <a:solidFill>
                  <a:schemeClr val="accent1">
                    <a:lumMod val="50000"/>
                  </a:schemeClr>
                </a:solidFill>
                <a:ea typeface="PMingLiU-ExtB" panose="02020500000000000000" pitchFamily="18" charset="-120"/>
                <a:cs typeface="Calibri Light" panose="020F0302020204030204" pitchFamily="34" charset="0"/>
              </a:rPr>
              <a:t>Constitutional Amendment G do?</a:t>
            </a:r>
          </a:p>
        </p:txBody>
      </p:sp>
      <p:sp>
        <p:nvSpPr>
          <p:cNvPr id="6" name="Content Placeholder 5">
            <a:extLst>
              <a:ext uri="{FF2B5EF4-FFF2-40B4-BE49-F238E27FC236}">
                <a16:creationId xmlns:a16="http://schemas.microsoft.com/office/drawing/2014/main" id="{595C0B1F-9B9B-467A-9A86-93FE8405FF20}"/>
              </a:ext>
            </a:extLst>
          </p:cNvPr>
          <p:cNvSpPr>
            <a:spLocks noGrp="1"/>
          </p:cNvSpPr>
          <p:nvPr>
            <p:ph idx="1"/>
          </p:nvPr>
        </p:nvSpPr>
        <p:spPr>
          <a:xfrm>
            <a:off x="1755512" y="2153975"/>
            <a:ext cx="9788788" cy="4351338"/>
          </a:xfrm>
        </p:spPr>
        <p:txBody>
          <a:bodyPr/>
          <a:lstStyle/>
          <a:p>
            <a:r>
              <a:rPr lang="en-US" dirty="0">
                <a:ea typeface="PMingLiU-ExtB" panose="02020500000000000000" pitchFamily="18" charset="-120"/>
                <a:cs typeface="Calibri Light" panose="020F0302020204030204" pitchFamily="34" charset="0"/>
              </a:rPr>
              <a:t>Allows the use of income tax revenue to support services for children and individuals with disabilities. </a:t>
            </a:r>
          </a:p>
          <a:p>
            <a:pPr marL="0" indent="0">
              <a:buNone/>
            </a:pPr>
            <a:r>
              <a:rPr lang="en-US" dirty="0">
                <a:ea typeface="PMingLiU-ExtB" panose="02020500000000000000" pitchFamily="18" charset="-120"/>
                <a:cs typeface="Calibri Light" panose="020F0302020204030204" pitchFamily="34" charset="0"/>
              </a:rPr>
              <a:t>	-Including social services that supplement educational 	needs, including supporting the physical and mental health 	of students. </a:t>
            </a:r>
          </a:p>
          <a:p>
            <a:r>
              <a:rPr lang="en-US" dirty="0">
                <a:ea typeface="PMingLiU-ExtB" panose="02020500000000000000" pitchFamily="18" charset="-120"/>
                <a:cs typeface="Calibri Light" panose="020F0302020204030204" pitchFamily="34" charset="0"/>
              </a:rPr>
              <a:t>Triggers the enactment of HB 357</a:t>
            </a:r>
          </a:p>
          <a:p>
            <a:pPr marL="0" indent="0">
              <a:buNone/>
            </a:pPr>
            <a:endParaRPr lang="en-US" dirty="0">
              <a:ea typeface="PMingLiU-ExtB" panose="02020500000000000000" pitchFamily="18" charset="-120"/>
              <a:cs typeface="Calibri Light" panose="020F0302020204030204" pitchFamily="34" charset="0"/>
            </a:endParaRPr>
          </a:p>
          <a:p>
            <a:pPr marL="0" indent="0">
              <a:buNone/>
            </a:pPr>
            <a:endParaRPr lang="en-US" dirty="0"/>
          </a:p>
        </p:txBody>
      </p:sp>
    </p:spTree>
    <p:extLst>
      <p:ext uri="{BB962C8B-B14F-4D97-AF65-F5344CB8AC3E}">
        <p14:creationId xmlns:p14="http://schemas.microsoft.com/office/powerpoint/2010/main" val="213115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927" y="182599"/>
            <a:ext cx="11870147" cy="6492803"/>
            <a:chOff x="0" y="0"/>
            <a:chExt cx="19983413" cy="10930644"/>
          </a:xfrm>
        </p:grpSpPr>
        <p:sp>
          <p:nvSpPr>
            <p:cNvPr id="3" name="Freeform 3"/>
            <p:cNvSpPr/>
            <p:nvPr/>
          </p:nvSpPr>
          <p:spPr>
            <a:xfrm>
              <a:off x="0" y="0"/>
              <a:ext cx="19983413" cy="10930644"/>
            </a:xfrm>
            <a:custGeom>
              <a:avLst/>
              <a:gdLst/>
              <a:ahLst/>
              <a:cxnLst/>
              <a:rect l="l" t="t" r="r" b="b"/>
              <a:pathLst>
                <a:path w="19983413" h="10930644">
                  <a:moveTo>
                    <a:pt x="19983413" y="279400"/>
                  </a:moveTo>
                  <a:lnTo>
                    <a:pt x="19983413" y="0"/>
                  </a:lnTo>
                  <a:lnTo>
                    <a:pt x="0" y="0"/>
                  </a:lnTo>
                  <a:lnTo>
                    <a:pt x="0" y="10930644"/>
                  </a:lnTo>
                  <a:lnTo>
                    <a:pt x="19983413" y="10930644"/>
                  </a:lnTo>
                  <a:lnTo>
                    <a:pt x="19983413" y="279400"/>
                  </a:lnTo>
                  <a:close/>
                  <a:moveTo>
                    <a:pt x="19904673" y="279400"/>
                  </a:moveTo>
                  <a:lnTo>
                    <a:pt x="19904673" y="10851904"/>
                  </a:lnTo>
                  <a:lnTo>
                    <a:pt x="78740" y="10851904"/>
                  </a:lnTo>
                  <a:lnTo>
                    <a:pt x="78740" y="78740"/>
                  </a:lnTo>
                  <a:lnTo>
                    <a:pt x="19904673" y="78740"/>
                  </a:lnTo>
                  <a:lnTo>
                    <a:pt x="19904673" y="279400"/>
                  </a:lnTo>
                  <a:close/>
                </a:path>
              </a:pathLst>
            </a:custGeom>
            <a:solidFill>
              <a:srgbClr val="12325D"/>
            </a:solidFill>
          </p:spPr>
        </p:sp>
      </p:grpSp>
      <p:pic>
        <p:nvPicPr>
          <p:cNvPr id="4" name="Picture 4"/>
          <p:cNvPicPr>
            <a:picLocks noChangeAspect="1"/>
          </p:cNvPicPr>
          <p:nvPr/>
        </p:nvPicPr>
        <p:blipFill>
          <a:blip r:embed="rId2"/>
          <a:srcRect/>
          <a:stretch>
            <a:fillRect/>
          </a:stretch>
        </p:blipFill>
        <p:spPr>
          <a:xfrm>
            <a:off x="317527" y="316445"/>
            <a:ext cx="1281385" cy="1280851"/>
          </a:xfrm>
          <a:prstGeom prst="rect">
            <a:avLst/>
          </a:prstGeom>
        </p:spPr>
      </p:pic>
      <p:sp>
        <p:nvSpPr>
          <p:cNvPr id="5" name="Title 4">
            <a:extLst>
              <a:ext uri="{FF2B5EF4-FFF2-40B4-BE49-F238E27FC236}">
                <a16:creationId xmlns:a16="http://schemas.microsoft.com/office/drawing/2014/main" id="{45DDEDE4-BD67-42DC-8988-6D84DA2DA6BA}"/>
              </a:ext>
            </a:extLst>
          </p:cNvPr>
          <p:cNvSpPr>
            <a:spLocks noGrp="1"/>
          </p:cNvSpPr>
          <p:nvPr>
            <p:ph type="title"/>
          </p:nvPr>
        </p:nvSpPr>
        <p:spPr>
          <a:xfrm>
            <a:off x="1755512" y="409837"/>
            <a:ext cx="9598288" cy="1280851"/>
          </a:xfrm>
        </p:spPr>
        <p:txBody>
          <a:bodyPr>
            <a:normAutofit/>
          </a:bodyPr>
          <a:lstStyle/>
          <a:p>
            <a:r>
              <a:rPr lang="en-US" b="1" u="sng" dirty="0">
                <a:solidFill>
                  <a:schemeClr val="accent1">
                    <a:lumMod val="50000"/>
                  </a:schemeClr>
                </a:solidFill>
                <a:ea typeface="PMingLiU-ExtB" panose="02020500000000000000" pitchFamily="18" charset="-120"/>
              </a:rPr>
              <a:t>H.B. 357</a:t>
            </a:r>
          </a:p>
        </p:txBody>
      </p:sp>
      <p:sp>
        <p:nvSpPr>
          <p:cNvPr id="6" name="TextBox 5">
            <a:extLst>
              <a:ext uri="{FF2B5EF4-FFF2-40B4-BE49-F238E27FC236}">
                <a16:creationId xmlns:a16="http://schemas.microsoft.com/office/drawing/2014/main" id="{C395A6AD-E999-4EC9-9E0E-9C63333318F4}"/>
              </a:ext>
            </a:extLst>
          </p:cNvPr>
          <p:cNvSpPr txBox="1"/>
          <p:nvPr/>
        </p:nvSpPr>
        <p:spPr>
          <a:xfrm>
            <a:off x="1755512" y="1616071"/>
            <a:ext cx="9598288" cy="4585871"/>
          </a:xfrm>
          <a:prstGeom prst="rect">
            <a:avLst/>
          </a:prstGeom>
          <a:noFill/>
        </p:spPr>
        <p:txBody>
          <a:bodyPr wrap="square" rtlCol="0">
            <a:spAutoFit/>
          </a:bodyPr>
          <a:lstStyle/>
          <a:p>
            <a:r>
              <a:rPr lang="en-US" sz="2800" b="1" dirty="0">
                <a:solidFill>
                  <a:schemeClr val="accent1">
                    <a:lumMod val="50000"/>
                  </a:schemeClr>
                </a:solidFill>
              </a:rPr>
              <a:t>Protects</a:t>
            </a:r>
          </a:p>
          <a:p>
            <a:pPr marL="285750" indent="-285750">
              <a:buFont typeface="Arial" panose="020B0604020202020204" pitchFamily="34" charset="0"/>
              <a:buChar char="•"/>
            </a:pPr>
            <a:r>
              <a:rPr lang="en-US" sz="2800" dirty="0"/>
              <a:t>Moves Minimum School Program funding to a constitutionally protected account for K-12 education.</a:t>
            </a:r>
          </a:p>
          <a:p>
            <a:pPr marL="285750" indent="-285750">
              <a:buFont typeface="Arial" panose="020B0604020202020204" pitchFamily="34" charset="0"/>
              <a:buChar char="•"/>
            </a:pPr>
            <a:endParaRPr lang="en-US" sz="2000" dirty="0"/>
          </a:p>
          <a:p>
            <a:r>
              <a:rPr lang="en-US" sz="2800" b="1" dirty="0">
                <a:solidFill>
                  <a:schemeClr val="accent1">
                    <a:lumMod val="50000"/>
                  </a:schemeClr>
                </a:solidFill>
              </a:rPr>
              <a:t>Grows</a:t>
            </a:r>
          </a:p>
          <a:p>
            <a:pPr marL="285750" indent="-285750">
              <a:buFont typeface="Arial" panose="020B0604020202020204" pitchFamily="34" charset="0"/>
              <a:buChar char="•"/>
            </a:pPr>
            <a:r>
              <a:rPr lang="en-US" sz="2800" dirty="0"/>
              <a:t>Automatically adjusts education funding for enrollment growth and inflation.</a:t>
            </a:r>
          </a:p>
          <a:p>
            <a:pPr marL="285750" indent="-285750">
              <a:buFont typeface="Arial" panose="020B0604020202020204" pitchFamily="34" charset="0"/>
              <a:buChar char="•"/>
            </a:pPr>
            <a:endParaRPr lang="en-US" sz="2000" dirty="0"/>
          </a:p>
          <a:p>
            <a:r>
              <a:rPr lang="en-US" sz="2800" b="1" dirty="0">
                <a:solidFill>
                  <a:schemeClr val="accent1">
                    <a:lumMod val="50000"/>
                  </a:schemeClr>
                </a:solidFill>
              </a:rPr>
              <a:t>Stabilizes</a:t>
            </a:r>
          </a:p>
          <a:p>
            <a:pPr marL="285750" indent="-285750">
              <a:buFont typeface="Arial" panose="020B0604020202020204" pitchFamily="34" charset="0"/>
              <a:buChar char="•"/>
            </a:pPr>
            <a:r>
              <a:rPr lang="en-US" sz="2800" dirty="0"/>
              <a:t>Reserves revenues to meet education funding commitments during economic downturns</a:t>
            </a:r>
            <a:r>
              <a:rPr lang="en-US" dirty="0"/>
              <a:t>.</a:t>
            </a:r>
          </a:p>
        </p:txBody>
      </p:sp>
    </p:spTree>
    <p:extLst>
      <p:ext uri="{BB962C8B-B14F-4D97-AF65-F5344CB8AC3E}">
        <p14:creationId xmlns:p14="http://schemas.microsoft.com/office/powerpoint/2010/main" val="160756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927" y="182599"/>
            <a:ext cx="11870147" cy="6492803"/>
            <a:chOff x="0" y="0"/>
            <a:chExt cx="19983413" cy="10930644"/>
          </a:xfrm>
        </p:grpSpPr>
        <p:sp>
          <p:nvSpPr>
            <p:cNvPr id="3" name="Freeform 3"/>
            <p:cNvSpPr/>
            <p:nvPr/>
          </p:nvSpPr>
          <p:spPr>
            <a:xfrm>
              <a:off x="0" y="0"/>
              <a:ext cx="19983413" cy="10930644"/>
            </a:xfrm>
            <a:custGeom>
              <a:avLst/>
              <a:gdLst/>
              <a:ahLst/>
              <a:cxnLst/>
              <a:rect l="l" t="t" r="r" b="b"/>
              <a:pathLst>
                <a:path w="19983413" h="10930644">
                  <a:moveTo>
                    <a:pt x="19983413" y="279400"/>
                  </a:moveTo>
                  <a:lnTo>
                    <a:pt x="19983413" y="0"/>
                  </a:lnTo>
                  <a:lnTo>
                    <a:pt x="0" y="0"/>
                  </a:lnTo>
                  <a:lnTo>
                    <a:pt x="0" y="10930644"/>
                  </a:lnTo>
                  <a:lnTo>
                    <a:pt x="19983413" y="10930644"/>
                  </a:lnTo>
                  <a:lnTo>
                    <a:pt x="19983413" y="279400"/>
                  </a:lnTo>
                  <a:close/>
                  <a:moveTo>
                    <a:pt x="19904673" y="279400"/>
                  </a:moveTo>
                  <a:lnTo>
                    <a:pt x="19904673" y="10851904"/>
                  </a:lnTo>
                  <a:lnTo>
                    <a:pt x="78740" y="10851904"/>
                  </a:lnTo>
                  <a:lnTo>
                    <a:pt x="78740" y="78740"/>
                  </a:lnTo>
                  <a:lnTo>
                    <a:pt x="19904673" y="78740"/>
                  </a:lnTo>
                  <a:lnTo>
                    <a:pt x="19904673" y="279400"/>
                  </a:lnTo>
                  <a:close/>
                </a:path>
              </a:pathLst>
            </a:custGeom>
            <a:solidFill>
              <a:srgbClr val="12325D"/>
            </a:solidFill>
          </p:spPr>
        </p:sp>
      </p:grpSp>
      <p:pic>
        <p:nvPicPr>
          <p:cNvPr id="4" name="Picture 4"/>
          <p:cNvPicPr>
            <a:picLocks noChangeAspect="1"/>
          </p:cNvPicPr>
          <p:nvPr/>
        </p:nvPicPr>
        <p:blipFill>
          <a:blip r:embed="rId2"/>
          <a:srcRect/>
          <a:stretch>
            <a:fillRect/>
          </a:stretch>
        </p:blipFill>
        <p:spPr>
          <a:xfrm>
            <a:off x="317527" y="316445"/>
            <a:ext cx="1281385" cy="1280851"/>
          </a:xfrm>
          <a:prstGeom prst="rect">
            <a:avLst/>
          </a:prstGeom>
        </p:spPr>
      </p:pic>
      <p:sp>
        <p:nvSpPr>
          <p:cNvPr id="5" name="Title 4">
            <a:extLst>
              <a:ext uri="{FF2B5EF4-FFF2-40B4-BE49-F238E27FC236}">
                <a16:creationId xmlns:a16="http://schemas.microsoft.com/office/drawing/2014/main" id="{45DDEDE4-BD67-42DC-8988-6D84DA2DA6BA}"/>
              </a:ext>
            </a:extLst>
          </p:cNvPr>
          <p:cNvSpPr>
            <a:spLocks noGrp="1"/>
          </p:cNvSpPr>
          <p:nvPr>
            <p:ph type="title"/>
          </p:nvPr>
        </p:nvSpPr>
        <p:spPr>
          <a:xfrm>
            <a:off x="1755512" y="409837"/>
            <a:ext cx="9598288" cy="1280851"/>
          </a:xfrm>
        </p:spPr>
        <p:txBody>
          <a:bodyPr>
            <a:normAutofit/>
          </a:bodyPr>
          <a:lstStyle/>
          <a:p>
            <a:r>
              <a:rPr lang="en-US" b="1" u="sng" dirty="0">
                <a:solidFill>
                  <a:schemeClr val="accent1">
                    <a:lumMod val="50000"/>
                  </a:schemeClr>
                </a:solidFill>
                <a:latin typeface="Calibri Light" panose="020F0302020204030204" pitchFamily="34" charset="0"/>
                <a:ea typeface="PMingLiU-ExtB" panose="02020500000000000000" pitchFamily="18" charset="-120"/>
                <a:cs typeface="Calibri Light" panose="020F0302020204030204" pitchFamily="34" charset="0"/>
              </a:rPr>
              <a:t>Holding to Promises During Budget Cuts</a:t>
            </a:r>
          </a:p>
        </p:txBody>
      </p:sp>
      <p:sp>
        <p:nvSpPr>
          <p:cNvPr id="6" name="Content Placeholder 5">
            <a:extLst>
              <a:ext uri="{FF2B5EF4-FFF2-40B4-BE49-F238E27FC236}">
                <a16:creationId xmlns:a16="http://schemas.microsoft.com/office/drawing/2014/main" id="{595C0B1F-9B9B-467A-9A86-93FE8405FF20}"/>
              </a:ext>
            </a:extLst>
          </p:cNvPr>
          <p:cNvSpPr>
            <a:spLocks noGrp="1"/>
          </p:cNvSpPr>
          <p:nvPr>
            <p:ph idx="1"/>
          </p:nvPr>
        </p:nvSpPr>
        <p:spPr>
          <a:xfrm>
            <a:off x="1598912" y="1913984"/>
            <a:ext cx="10515600" cy="4351338"/>
          </a:xfrm>
        </p:spPr>
        <p:txBody>
          <a:bodyPr>
            <a:noAutofit/>
          </a:bodyPr>
          <a:lstStyle/>
          <a:p>
            <a:pPr marL="0" indent="0">
              <a:lnSpc>
                <a:spcPct val="107000"/>
              </a:lnSpc>
              <a:spcBef>
                <a:spcPts val="0"/>
              </a:spcBef>
              <a:spcAft>
                <a:spcPts val="800"/>
              </a:spcAft>
              <a:buNone/>
            </a:pPr>
            <a:r>
              <a:rPr lang="en-US" dirty="0">
                <a:effectLst/>
                <a:ea typeface="Times New Roman" panose="02020603050405020304" pitchFamily="18" charset="0"/>
              </a:rPr>
              <a:t>While other segments of the budget were cut, the Legislature:</a:t>
            </a:r>
            <a:endParaRPr lang="en-US" sz="1600" dirty="0">
              <a:effectLst/>
              <a:ea typeface="Times New Roman" panose="02020603050405020304" pitchFamily="18" charset="0"/>
            </a:endParaRPr>
          </a:p>
          <a:p>
            <a:pPr marL="0" indent="0">
              <a:lnSpc>
                <a:spcPct val="107000"/>
              </a:lnSpc>
              <a:spcBef>
                <a:spcPts val="0"/>
              </a:spcBef>
              <a:spcAft>
                <a:spcPts val="800"/>
              </a:spcAft>
              <a:buNone/>
            </a:pPr>
            <a:endParaRPr lang="en-US" sz="1400" dirty="0">
              <a:effectLst/>
              <a:ea typeface="Times New Roman" panose="02020603050405020304" pitchFamily="18" charset="0"/>
            </a:endParaRPr>
          </a:p>
          <a:p>
            <a:pPr lvl="1">
              <a:lnSpc>
                <a:spcPct val="107000"/>
              </a:lnSpc>
              <a:spcBef>
                <a:spcPts val="0"/>
              </a:spcBef>
              <a:spcAft>
                <a:spcPts val="800"/>
              </a:spcAft>
            </a:pPr>
            <a:r>
              <a:rPr lang="en-US" sz="2800" dirty="0">
                <a:ea typeface="Times New Roman" panose="02020603050405020304" pitchFamily="18" charset="0"/>
              </a:rPr>
              <a:t>Increased Public Ed Funding </a:t>
            </a:r>
            <a:r>
              <a:rPr lang="en-US" sz="2800" dirty="0">
                <a:solidFill>
                  <a:schemeClr val="accent1">
                    <a:lumMod val="50000"/>
                  </a:schemeClr>
                </a:solidFill>
                <a:ea typeface="Times New Roman" panose="02020603050405020304" pitchFamily="18" charset="0"/>
              </a:rPr>
              <a:t>(</a:t>
            </a:r>
            <a:r>
              <a:rPr lang="en-US" sz="2800" b="1" dirty="0">
                <a:solidFill>
                  <a:schemeClr val="accent1">
                    <a:lumMod val="50000"/>
                  </a:schemeClr>
                </a:solidFill>
                <a:ea typeface="Times New Roman" panose="02020603050405020304" pitchFamily="18" charset="0"/>
              </a:rPr>
              <a:t>2.2% overall budget increase</a:t>
            </a:r>
            <a:r>
              <a:rPr lang="en-US" sz="2800" dirty="0">
                <a:solidFill>
                  <a:schemeClr val="accent1">
                    <a:lumMod val="50000"/>
                  </a:schemeClr>
                </a:solidFill>
                <a:ea typeface="Times New Roman" panose="02020603050405020304" pitchFamily="18" charset="0"/>
              </a:rPr>
              <a:t>)</a:t>
            </a:r>
          </a:p>
          <a:p>
            <a:pPr lvl="1">
              <a:lnSpc>
                <a:spcPct val="107000"/>
              </a:lnSpc>
              <a:spcBef>
                <a:spcPts val="0"/>
              </a:spcBef>
              <a:spcAft>
                <a:spcPts val="800"/>
              </a:spcAft>
            </a:pPr>
            <a:r>
              <a:rPr lang="en-US" sz="2800" dirty="0">
                <a:effectLst/>
                <a:ea typeface="Times New Roman" panose="02020603050405020304" pitchFamily="18" charset="0"/>
              </a:rPr>
              <a:t>Increased WPU </a:t>
            </a:r>
            <a:r>
              <a:rPr lang="en-US" sz="2800" dirty="0">
                <a:solidFill>
                  <a:schemeClr val="accent1">
                    <a:lumMod val="50000"/>
                  </a:schemeClr>
                </a:solidFill>
                <a:effectLst/>
                <a:ea typeface="Times New Roman" panose="02020603050405020304" pitchFamily="18" charset="0"/>
              </a:rPr>
              <a:t>(</a:t>
            </a:r>
            <a:r>
              <a:rPr lang="en-US" sz="2800" b="1" dirty="0">
                <a:solidFill>
                  <a:schemeClr val="accent1">
                    <a:lumMod val="50000"/>
                  </a:schemeClr>
                </a:solidFill>
                <a:effectLst/>
                <a:ea typeface="Times New Roman" panose="02020603050405020304" pitchFamily="18" charset="0"/>
              </a:rPr>
              <a:t>1.8% increase</a:t>
            </a:r>
            <a:r>
              <a:rPr lang="en-US" sz="2800" dirty="0">
                <a:solidFill>
                  <a:schemeClr val="accent1">
                    <a:lumMod val="50000"/>
                  </a:schemeClr>
                </a:solidFill>
                <a:effectLst/>
                <a:ea typeface="Times New Roman" panose="02020603050405020304" pitchFamily="18" charset="0"/>
              </a:rPr>
              <a:t>)</a:t>
            </a:r>
          </a:p>
          <a:p>
            <a:pPr lvl="1">
              <a:lnSpc>
                <a:spcPct val="107000"/>
              </a:lnSpc>
              <a:spcBef>
                <a:spcPts val="0"/>
              </a:spcBef>
              <a:spcAft>
                <a:spcPts val="800"/>
              </a:spcAft>
            </a:pPr>
            <a:r>
              <a:rPr lang="en-US" sz="2800" dirty="0">
                <a:ea typeface="Times New Roman" panose="02020603050405020304" pitchFamily="18" charset="0"/>
              </a:rPr>
              <a:t>Funded Growth </a:t>
            </a:r>
            <a:r>
              <a:rPr lang="en-US" sz="2800" dirty="0">
                <a:solidFill>
                  <a:schemeClr val="accent1">
                    <a:lumMod val="50000"/>
                  </a:schemeClr>
                </a:solidFill>
                <a:ea typeface="Times New Roman" panose="02020603050405020304" pitchFamily="18" charset="0"/>
              </a:rPr>
              <a:t>(</a:t>
            </a:r>
            <a:r>
              <a:rPr lang="en-US" sz="2800" b="1" dirty="0">
                <a:solidFill>
                  <a:schemeClr val="accent1">
                    <a:lumMod val="50000"/>
                  </a:schemeClr>
                </a:solidFill>
                <a:ea typeface="Times New Roman" panose="02020603050405020304" pitchFamily="18" charset="0"/>
              </a:rPr>
              <a:t>$50 million increase</a:t>
            </a:r>
            <a:r>
              <a:rPr lang="en-US" sz="2800" dirty="0">
                <a:solidFill>
                  <a:schemeClr val="accent1">
                    <a:lumMod val="50000"/>
                  </a:schemeClr>
                </a:solidFill>
                <a:ea typeface="Times New Roman" panose="02020603050405020304" pitchFamily="18" charset="0"/>
              </a:rPr>
              <a:t>)</a:t>
            </a:r>
          </a:p>
          <a:p>
            <a:pPr marL="457200" lvl="1" indent="0">
              <a:lnSpc>
                <a:spcPct val="107000"/>
              </a:lnSpc>
              <a:spcBef>
                <a:spcPts val="0"/>
              </a:spcBef>
              <a:spcAft>
                <a:spcPts val="800"/>
              </a:spcAft>
              <a:buNone/>
            </a:pPr>
            <a:endParaRPr lang="en-US" sz="2000" dirty="0">
              <a:effectLst/>
              <a:ea typeface="Times New Roman" panose="02020603050405020304" pitchFamily="18" charset="0"/>
            </a:endParaRPr>
          </a:p>
          <a:p>
            <a:pPr marL="0" lvl="1" indent="0">
              <a:lnSpc>
                <a:spcPct val="107000"/>
              </a:lnSpc>
              <a:spcBef>
                <a:spcPts val="0"/>
              </a:spcBef>
              <a:spcAft>
                <a:spcPts val="800"/>
              </a:spcAft>
              <a:buNone/>
            </a:pPr>
            <a:r>
              <a:rPr lang="en-US" sz="2800" dirty="0"/>
              <a:t>Utah is one of the only states in the nation to increase funding for education during the pandemic. </a:t>
            </a:r>
          </a:p>
          <a:p>
            <a:pPr lvl="1">
              <a:lnSpc>
                <a:spcPct val="107000"/>
              </a:lnSpc>
              <a:spcBef>
                <a:spcPts val="0"/>
              </a:spcBef>
              <a:spcAft>
                <a:spcPts val="800"/>
              </a:spcAft>
            </a:pPr>
            <a:endParaRPr lang="en-US" sz="2800" dirty="0">
              <a:ea typeface="Times New Roman" panose="02020603050405020304" pitchFamily="18" charset="0"/>
            </a:endParaRPr>
          </a:p>
        </p:txBody>
      </p:sp>
    </p:spTree>
    <p:extLst>
      <p:ext uri="{BB962C8B-B14F-4D97-AF65-F5344CB8AC3E}">
        <p14:creationId xmlns:p14="http://schemas.microsoft.com/office/powerpoint/2010/main" val="14136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927" y="182599"/>
            <a:ext cx="11870147" cy="6492803"/>
            <a:chOff x="0" y="0"/>
            <a:chExt cx="19983413" cy="10930644"/>
          </a:xfrm>
        </p:grpSpPr>
        <p:sp>
          <p:nvSpPr>
            <p:cNvPr id="3" name="Freeform 3"/>
            <p:cNvSpPr/>
            <p:nvPr/>
          </p:nvSpPr>
          <p:spPr>
            <a:xfrm>
              <a:off x="0" y="0"/>
              <a:ext cx="19983413" cy="10930644"/>
            </a:xfrm>
            <a:custGeom>
              <a:avLst/>
              <a:gdLst/>
              <a:ahLst/>
              <a:cxnLst/>
              <a:rect l="l" t="t" r="r" b="b"/>
              <a:pathLst>
                <a:path w="19983413" h="10930644">
                  <a:moveTo>
                    <a:pt x="19983413" y="279400"/>
                  </a:moveTo>
                  <a:lnTo>
                    <a:pt x="19983413" y="0"/>
                  </a:lnTo>
                  <a:lnTo>
                    <a:pt x="0" y="0"/>
                  </a:lnTo>
                  <a:lnTo>
                    <a:pt x="0" y="10930644"/>
                  </a:lnTo>
                  <a:lnTo>
                    <a:pt x="19983413" y="10930644"/>
                  </a:lnTo>
                  <a:lnTo>
                    <a:pt x="19983413" y="279400"/>
                  </a:lnTo>
                  <a:close/>
                  <a:moveTo>
                    <a:pt x="19904673" y="279400"/>
                  </a:moveTo>
                  <a:lnTo>
                    <a:pt x="19904673" y="10851904"/>
                  </a:lnTo>
                  <a:lnTo>
                    <a:pt x="78740" y="10851904"/>
                  </a:lnTo>
                  <a:lnTo>
                    <a:pt x="78740" y="78740"/>
                  </a:lnTo>
                  <a:lnTo>
                    <a:pt x="19904673" y="78740"/>
                  </a:lnTo>
                  <a:lnTo>
                    <a:pt x="19904673" y="279400"/>
                  </a:lnTo>
                  <a:close/>
                </a:path>
              </a:pathLst>
            </a:custGeom>
            <a:solidFill>
              <a:srgbClr val="12325D"/>
            </a:solidFill>
          </p:spPr>
        </p:sp>
      </p:grpSp>
      <p:pic>
        <p:nvPicPr>
          <p:cNvPr id="4" name="Picture 4"/>
          <p:cNvPicPr>
            <a:picLocks noChangeAspect="1"/>
          </p:cNvPicPr>
          <p:nvPr/>
        </p:nvPicPr>
        <p:blipFill>
          <a:blip r:embed="rId2"/>
          <a:srcRect/>
          <a:stretch>
            <a:fillRect/>
          </a:stretch>
        </p:blipFill>
        <p:spPr>
          <a:xfrm>
            <a:off x="317527" y="316445"/>
            <a:ext cx="1281385" cy="1280851"/>
          </a:xfrm>
          <a:prstGeom prst="rect">
            <a:avLst/>
          </a:prstGeom>
        </p:spPr>
      </p:pic>
      <p:sp>
        <p:nvSpPr>
          <p:cNvPr id="5" name="Title 4">
            <a:extLst>
              <a:ext uri="{FF2B5EF4-FFF2-40B4-BE49-F238E27FC236}">
                <a16:creationId xmlns:a16="http://schemas.microsoft.com/office/drawing/2014/main" id="{27904777-D221-431A-8DD3-188342F2A888}"/>
              </a:ext>
            </a:extLst>
          </p:cNvPr>
          <p:cNvSpPr>
            <a:spLocks noGrp="1"/>
          </p:cNvSpPr>
          <p:nvPr>
            <p:ph type="title"/>
          </p:nvPr>
        </p:nvSpPr>
        <p:spPr>
          <a:xfrm>
            <a:off x="1676400" y="355600"/>
            <a:ext cx="10515600" cy="1325563"/>
          </a:xfrm>
        </p:spPr>
        <p:txBody>
          <a:bodyPr/>
          <a:lstStyle/>
          <a:p>
            <a:r>
              <a:rPr lang="en-US" b="1" u="sng" dirty="0">
                <a:solidFill>
                  <a:schemeClr val="accent1">
                    <a:lumMod val="50000"/>
                  </a:schemeClr>
                </a:solidFill>
                <a:latin typeface="Calibri Light" panose="020F0302020204030204" pitchFamily="34" charset="0"/>
                <a:cs typeface="Calibri Light" panose="020F0302020204030204" pitchFamily="34" charset="0"/>
              </a:rPr>
              <a:t>Executive Appropriations December Recommendations</a:t>
            </a:r>
          </a:p>
        </p:txBody>
      </p:sp>
      <p:sp>
        <p:nvSpPr>
          <p:cNvPr id="6" name="Text Placeholder 5">
            <a:extLst>
              <a:ext uri="{FF2B5EF4-FFF2-40B4-BE49-F238E27FC236}">
                <a16:creationId xmlns:a16="http://schemas.microsoft.com/office/drawing/2014/main" id="{9F5A5C17-F42D-4EC2-95FC-6EBA547BAD67}"/>
              </a:ext>
            </a:extLst>
          </p:cNvPr>
          <p:cNvSpPr>
            <a:spLocks noGrp="1"/>
          </p:cNvSpPr>
          <p:nvPr>
            <p:ph type="body" idx="1"/>
          </p:nvPr>
        </p:nvSpPr>
        <p:spPr>
          <a:xfrm>
            <a:off x="1676400" y="2062136"/>
            <a:ext cx="6788944" cy="823912"/>
          </a:xfrm>
        </p:spPr>
        <p:txBody>
          <a:bodyPr>
            <a:normAutofit fontScale="92500"/>
          </a:bodyPr>
          <a:lstStyle/>
          <a:p>
            <a:pPr>
              <a:lnSpc>
                <a:spcPct val="100000"/>
              </a:lnSpc>
            </a:pPr>
            <a:r>
              <a:rPr lang="en-US" sz="3200" dirty="0">
                <a:solidFill>
                  <a:schemeClr val="accent1">
                    <a:lumMod val="50000"/>
                  </a:schemeClr>
                </a:solidFill>
              </a:rPr>
              <a:t>Actions </a:t>
            </a:r>
            <a:r>
              <a:rPr lang="en-US" sz="3500" dirty="0">
                <a:solidFill>
                  <a:schemeClr val="accent1">
                    <a:lumMod val="50000"/>
                  </a:schemeClr>
                </a:solidFill>
              </a:rPr>
              <a:t>fulfilling</a:t>
            </a:r>
            <a:r>
              <a:rPr lang="en-US" sz="3200" dirty="0">
                <a:solidFill>
                  <a:schemeClr val="accent1">
                    <a:lumMod val="50000"/>
                  </a:schemeClr>
                </a:solidFill>
              </a:rPr>
              <a:t> commitment in HB 357</a:t>
            </a:r>
          </a:p>
        </p:txBody>
      </p:sp>
      <p:sp>
        <p:nvSpPr>
          <p:cNvPr id="7" name="Content Placeholder 6">
            <a:extLst>
              <a:ext uri="{FF2B5EF4-FFF2-40B4-BE49-F238E27FC236}">
                <a16:creationId xmlns:a16="http://schemas.microsoft.com/office/drawing/2014/main" id="{5E5601BF-E229-4A60-99B6-12249E11F98C}"/>
              </a:ext>
            </a:extLst>
          </p:cNvPr>
          <p:cNvSpPr>
            <a:spLocks noGrp="1"/>
          </p:cNvSpPr>
          <p:nvPr>
            <p:ph sz="half" idx="2"/>
          </p:nvPr>
        </p:nvSpPr>
        <p:spPr>
          <a:xfrm>
            <a:off x="2239964" y="3233683"/>
            <a:ext cx="8611393" cy="3684588"/>
          </a:xfrm>
        </p:spPr>
        <p:txBody>
          <a:bodyPr>
            <a:normAutofit/>
          </a:bodyPr>
          <a:lstStyle/>
          <a:p>
            <a:r>
              <a:rPr lang="en-US" dirty="0"/>
              <a:t>$95 million to fund growth and inflation</a:t>
            </a:r>
          </a:p>
          <a:p>
            <a:r>
              <a:rPr lang="en-US" dirty="0"/>
              <a:t>$78 million to fund the Public Education Stabilization Fund </a:t>
            </a:r>
          </a:p>
          <a:p>
            <a:pPr marL="0" indent="0">
              <a:buNone/>
            </a:pPr>
            <a:endParaRPr lang="en-US" dirty="0"/>
          </a:p>
          <a:p>
            <a:endParaRPr lang="en-US" dirty="0"/>
          </a:p>
        </p:txBody>
      </p:sp>
    </p:spTree>
    <p:extLst>
      <p:ext uri="{BB962C8B-B14F-4D97-AF65-F5344CB8AC3E}">
        <p14:creationId xmlns:p14="http://schemas.microsoft.com/office/powerpoint/2010/main" val="315828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927" y="182599"/>
            <a:ext cx="11870147" cy="6492803"/>
            <a:chOff x="0" y="0"/>
            <a:chExt cx="19983413" cy="10930644"/>
          </a:xfrm>
        </p:grpSpPr>
        <p:sp>
          <p:nvSpPr>
            <p:cNvPr id="3" name="Freeform 3"/>
            <p:cNvSpPr/>
            <p:nvPr/>
          </p:nvSpPr>
          <p:spPr>
            <a:xfrm>
              <a:off x="0" y="0"/>
              <a:ext cx="19983413" cy="10930644"/>
            </a:xfrm>
            <a:custGeom>
              <a:avLst/>
              <a:gdLst/>
              <a:ahLst/>
              <a:cxnLst/>
              <a:rect l="l" t="t" r="r" b="b"/>
              <a:pathLst>
                <a:path w="19983413" h="10930644">
                  <a:moveTo>
                    <a:pt x="19983413" y="279400"/>
                  </a:moveTo>
                  <a:lnTo>
                    <a:pt x="19983413" y="0"/>
                  </a:lnTo>
                  <a:lnTo>
                    <a:pt x="0" y="0"/>
                  </a:lnTo>
                  <a:lnTo>
                    <a:pt x="0" y="10930644"/>
                  </a:lnTo>
                  <a:lnTo>
                    <a:pt x="19983413" y="10930644"/>
                  </a:lnTo>
                  <a:lnTo>
                    <a:pt x="19983413" y="279400"/>
                  </a:lnTo>
                  <a:close/>
                  <a:moveTo>
                    <a:pt x="19904673" y="279400"/>
                  </a:moveTo>
                  <a:lnTo>
                    <a:pt x="19904673" y="10851904"/>
                  </a:lnTo>
                  <a:lnTo>
                    <a:pt x="78740" y="10851904"/>
                  </a:lnTo>
                  <a:lnTo>
                    <a:pt x="78740" y="78740"/>
                  </a:lnTo>
                  <a:lnTo>
                    <a:pt x="19904673" y="78740"/>
                  </a:lnTo>
                  <a:lnTo>
                    <a:pt x="19904673" y="279400"/>
                  </a:lnTo>
                  <a:close/>
                </a:path>
              </a:pathLst>
            </a:custGeom>
            <a:solidFill>
              <a:srgbClr val="12325D"/>
            </a:solidFill>
          </p:spPr>
        </p:sp>
      </p:grpSp>
      <p:pic>
        <p:nvPicPr>
          <p:cNvPr id="4" name="Picture 4"/>
          <p:cNvPicPr>
            <a:picLocks noChangeAspect="1"/>
          </p:cNvPicPr>
          <p:nvPr/>
        </p:nvPicPr>
        <p:blipFill>
          <a:blip r:embed="rId2"/>
          <a:srcRect/>
          <a:stretch>
            <a:fillRect/>
          </a:stretch>
        </p:blipFill>
        <p:spPr>
          <a:xfrm>
            <a:off x="317527" y="316445"/>
            <a:ext cx="1281385" cy="1280851"/>
          </a:xfrm>
          <a:prstGeom prst="rect">
            <a:avLst/>
          </a:prstGeom>
        </p:spPr>
      </p:pic>
      <p:sp>
        <p:nvSpPr>
          <p:cNvPr id="5" name="Title 4">
            <a:extLst>
              <a:ext uri="{FF2B5EF4-FFF2-40B4-BE49-F238E27FC236}">
                <a16:creationId xmlns:a16="http://schemas.microsoft.com/office/drawing/2014/main" id="{27904777-D221-431A-8DD3-188342F2A888}"/>
              </a:ext>
            </a:extLst>
          </p:cNvPr>
          <p:cNvSpPr>
            <a:spLocks noGrp="1"/>
          </p:cNvSpPr>
          <p:nvPr>
            <p:ph type="title"/>
          </p:nvPr>
        </p:nvSpPr>
        <p:spPr>
          <a:xfrm>
            <a:off x="1676400" y="355600"/>
            <a:ext cx="10515600" cy="1325563"/>
          </a:xfrm>
        </p:spPr>
        <p:txBody>
          <a:bodyPr/>
          <a:lstStyle/>
          <a:p>
            <a:r>
              <a:rPr lang="en-US" b="1" u="sng" dirty="0">
                <a:solidFill>
                  <a:schemeClr val="accent1">
                    <a:lumMod val="50000"/>
                  </a:schemeClr>
                </a:solidFill>
                <a:latin typeface="Calibri Light" panose="020F0302020204030204" pitchFamily="34" charset="0"/>
                <a:cs typeface="Calibri Light" panose="020F0302020204030204" pitchFamily="34" charset="0"/>
              </a:rPr>
              <a:t>Executive Appropriations December Recommendations</a:t>
            </a:r>
          </a:p>
        </p:txBody>
      </p:sp>
      <p:sp>
        <p:nvSpPr>
          <p:cNvPr id="8" name="Text Placeholder 7">
            <a:extLst>
              <a:ext uri="{FF2B5EF4-FFF2-40B4-BE49-F238E27FC236}">
                <a16:creationId xmlns:a16="http://schemas.microsoft.com/office/drawing/2014/main" id="{67796E1C-A39A-479F-86B8-463499CB397E}"/>
              </a:ext>
            </a:extLst>
          </p:cNvPr>
          <p:cNvSpPr>
            <a:spLocks noGrp="1"/>
          </p:cNvSpPr>
          <p:nvPr>
            <p:ph type="body" sz="quarter" idx="3"/>
          </p:nvPr>
        </p:nvSpPr>
        <p:spPr>
          <a:xfrm>
            <a:off x="1676400" y="1989516"/>
            <a:ext cx="9678988" cy="823912"/>
          </a:xfrm>
        </p:spPr>
        <p:txBody>
          <a:bodyPr>
            <a:normAutofit/>
          </a:bodyPr>
          <a:lstStyle/>
          <a:p>
            <a:r>
              <a:rPr lang="en-US" sz="3200" dirty="0">
                <a:solidFill>
                  <a:schemeClr val="accent1">
                    <a:lumMod val="50000"/>
                  </a:schemeClr>
                </a:solidFill>
              </a:rPr>
              <a:t>Actions Above and Beyond HB 357 Commitment</a:t>
            </a:r>
          </a:p>
        </p:txBody>
      </p:sp>
      <p:sp>
        <p:nvSpPr>
          <p:cNvPr id="9" name="Content Placeholder 8">
            <a:extLst>
              <a:ext uri="{FF2B5EF4-FFF2-40B4-BE49-F238E27FC236}">
                <a16:creationId xmlns:a16="http://schemas.microsoft.com/office/drawing/2014/main" id="{28886EE6-27FA-43C3-AF7D-15D60BFBE8E2}"/>
              </a:ext>
            </a:extLst>
          </p:cNvPr>
          <p:cNvSpPr>
            <a:spLocks noGrp="1"/>
          </p:cNvSpPr>
          <p:nvPr>
            <p:ph sz="quarter" idx="4"/>
          </p:nvPr>
        </p:nvSpPr>
        <p:spPr>
          <a:xfrm>
            <a:off x="2411616" y="3121782"/>
            <a:ext cx="9619457" cy="3553619"/>
          </a:xfrm>
        </p:spPr>
        <p:txBody>
          <a:bodyPr>
            <a:normAutofit/>
          </a:bodyPr>
          <a:lstStyle/>
          <a:p>
            <a:r>
              <a:rPr lang="en-US" b="1" dirty="0">
                <a:solidFill>
                  <a:schemeClr val="accent1">
                    <a:lumMod val="50000"/>
                  </a:schemeClr>
                </a:solidFill>
              </a:rPr>
              <a:t>$140.5 million </a:t>
            </a:r>
            <a:r>
              <a:rPr lang="en-US" dirty="0"/>
              <a:t>for WPU increase per HB 5011</a:t>
            </a:r>
          </a:p>
          <a:p>
            <a:r>
              <a:rPr lang="en-US" dirty="0"/>
              <a:t>An additional </a:t>
            </a:r>
            <a:r>
              <a:rPr lang="en-US" b="1" dirty="0">
                <a:solidFill>
                  <a:schemeClr val="accent1">
                    <a:lumMod val="50000"/>
                  </a:schemeClr>
                </a:solidFill>
              </a:rPr>
              <a:t>$50 million </a:t>
            </a:r>
            <a:r>
              <a:rPr lang="en-US" dirty="0"/>
              <a:t>for Public Education Stabilization Fund</a:t>
            </a:r>
          </a:p>
          <a:p>
            <a:r>
              <a:rPr lang="en-US" b="1" dirty="0">
                <a:solidFill>
                  <a:schemeClr val="accent1">
                    <a:lumMod val="50000"/>
                  </a:schemeClr>
                </a:solidFill>
              </a:rPr>
              <a:t>$121 million </a:t>
            </a:r>
            <a:r>
              <a:rPr lang="en-US" dirty="0"/>
              <a:t>education stipend for educators and staff</a:t>
            </a:r>
          </a:p>
          <a:p>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16010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927" y="182599"/>
            <a:ext cx="11870147" cy="6492803"/>
            <a:chOff x="0" y="0"/>
            <a:chExt cx="19983413" cy="10930644"/>
          </a:xfrm>
        </p:grpSpPr>
        <p:sp>
          <p:nvSpPr>
            <p:cNvPr id="3" name="Freeform 3"/>
            <p:cNvSpPr/>
            <p:nvPr/>
          </p:nvSpPr>
          <p:spPr>
            <a:xfrm>
              <a:off x="0" y="0"/>
              <a:ext cx="19983413" cy="10930644"/>
            </a:xfrm>
            <a:custGeom>
              <a:avLst/>
              <a:gdLst/>
              <a:ahLst/>
              <a:cxnLst/>
              <a:rect l="l" t="t" r="r" b="b"/>
              <a:pathLst>
                <a:path w="19983413" h="10930644">
                  <a:moveTo>
                    <a:pt x="19983413" y="279400"/>
                  </a:moveTo>
                  <a:lnTo>
                    <a:pt x="19983413" y="0"/>
                  </a:lnTo>
                  <a:lnTo>
                    <a:pt x="0" y="0"/>
                  </a:lnTo>
                  <a:lnTo>
                    <a:pt x="0" y="10930644"/>
                  </a:lnTo>
                  <a:lnTo>
                    <a:pt x="19983413" y="10930644"/>
                  </a:lnTo>
                  <a:lnTo>
                    <a:pt x="19983413" y="279400"/>
                  </a:lnTo>
                  <a:close/>
                  <a:moveTo>
                    <a:pt x="19904673" y="279400"/>
                  </a:moveTo>
                  <a:lnTo>
                    <a:pt x="19904673" y="10851904"/>
                  </a:lnTo>
                  <a:lnTo>
                    <a:pt x="78740" y="10851904"/>
                  </a:lnTo>
                  <a:lnTo>
                    <a:pt x="78740" y="78740"/>
                  </a:lnTo>
                  <a:lnTo>
                    <a:pt x="19904673" y="78740"/>
                  </a:lnTo>
                  <a:lnTo>
                    <a:pt x="19904673" y="279400"/>
                  </a:lnTo>
                  <a:close/>
                </a:path>
              </a:pathLst>
            </a:custGeom>
            <a:solidFill>
              <a:srgbClr val="12325D"/>
            </a:solidFill>
          </p:spPr>
        </p:sp>
      </p:grpSp>
      <p:pic>
        <p:nvPicPr>
          <p:cNvPr id="4" name="Picture 4"/>
          <p:cNvPicPr>
            <a:picLocks noChangeAspect="1"/>
          </p:cNvPicPr>
          <p:nvPr/>
        </p:nvPicPr>
        <p:blipFill>
          <a:blip r:embed="rId2"/>
          <a:srcRect/>
          <a:stretch>
            <a:fillRect/>
          </a:stretch>
        </p:blipFill>
        <p:spPr>
          <a:xfrm>
            <a:off x="317527" y="316445"/>
            <a:ext cx="1281385" cy="1280851"/>
          </a:xfrm>
          <a:prstGeom prst="rect">
            <a:avLst/>
          </a:prstGeom>
        </p:spPr>
      </p:pic>
      <p:sp>
        <p:nvSpPr>
          <p:cNvPr id="5" name="Title 4">
            <a:extLst>
              <a:ext uri="{FF2B5EF4-FFF2-40B4-BE49-F238E27FC236}">
                <a16:creationId xmlns:a16="http://schemas.microsoft.com/office/drawing/2014/main" id="{12AE4C21-4E94-4F25-AC1F-894E0813DEDD}"/>
              </a:ext>
            </a:extLst>
          </p:cNvPr>
          <p:cNvSpPr>
            <a:spLocks noGrp="1"/>
          </p:cNvSpPr>
          <p:nvPr>
            <p:ph type="title"/>
          </p:nvPr>
        </p:nvSpPr>
        <p:spPr>
          <a:xfrm>
            <a:off x="1814512" y="365125"/>
            <a:ext cx="9539287" cy="1325563"/>
          </a:xfrm>
        </p:spPr>
        <p:txBody>
          <a:bodyPr/>
          <a:lstStyle/>
          <a:p>
            <a:r>
              <a:rPr lang="en-US" b="1" dirty="0">
                <a:solidFill>
                  <a:schemeClr val="accent1">
                    <a:lumMod val="50000"/>
                  </a:schemeClr>
                </a:solidFill>
              </a:rPr>
              <a:t>Summary of </a:t>
            </a:r>
            <a:r>
              <a:rPr lang="en-US" b="1" dirty="0" err="1">
                <a:solidFill>
                  <a:schemeClr val="accent1">
                    <a:lumMod val="50000"/>
                  </a:schemeClr>
                </a:solidFill>
              </a:rPr>
              <a:t>WestEd</a:t>
            </a:r>
            <a:r>
              <a:rPr lang="en-US" b="1" dirty="0">
                <a:solidFill>
                  <a:schemeClr val="accent1">
                    <a:lumMod val="50000"/>
                  </a:schemeClr>
                </a:solidFill>
              </a:rPr>
              <a:t> Recommendations</a:t>
            </a:r>
          </a:p>
        </p:txBody>
      </p:sp>
      <p:sp>
        <p:nvSpPr>
          <p:cNvPr id="6" name="Content Placeholder 5">
            <a:extLst>
              <a:ext uri="{FF2B5EF4-FFF2-40B4-BE49-F238E27FC236}">
                <a16:creationId xmlns:a16="http://schemas.microsoft.com/office/drawing/2014/main" id="{24D9E421-E703-4DD8-A402-4D4F77815C4B}"/>
              </a:ext>
            </a:extLst>
          </p:cNvPr>
          <p:cNvSpPr>
            <a:spLocks noGrp="1"/>
          </p:cNvSpPr>
          <p:nvPr>
            <p:ph idx="1"/>
          </p:nvPr>
        </p:nvSpPr>
        <p:spPr>
          <a:xfrm>
            <a:off x="1515473" y="1873214"/>
            <a:ext cx="10515600" cy="4351338"/>
          </a:xfrm>
        </p:spPr>
        <p:txBody>
          <a:bodyPr>
            <a:normAutofit fontScale="92500" lnSpcReduction="10000"/>
          </a:bodyPr>
          <a:lstStyle/>
          <a:p>
            <a:pPr marL="514350" indent="-514350">
              <a:buAutoNum type="arabicPeriod"/>
            </a:pPr>
            <a:r>
              <a:rPr lang="en-US" dirty="0"/>
              <a:t>Increase the Basic Tax Levy to rebalance the defined local share of the Basic School Program and minimize fiscal impact of system improvements to distributional equity. </a:t>
            </a:r>
          </a:p>
          <a:p>
            <a:pPr marL="0" indent="0">
              <a:buNone/>
            </a:pPr>
            <a:endParaRPr lang="en-US" dirty="0"/>
          </a:p>
          <a:p>
            <a:pPr marL="514350" indent="-514350">
              <a:buFont typeface="+mj-lt"/>
              <a:buAutoNum type="arabicPeriod" startAt="2"/>
            </a:pPr>
            <a:r>
              <a:rPr lang="en-US" dirty="0"/>
              <a:t>Create a Basic School Program add-on WPU for economically disadvantaged students, replacing existing programs targeted to these students. </a:t>
            </a:r>
          </a:p>
          <a:p>
            <a:pPr marL="0" indent="0">
              <a:buNone/>
            </a:pPr>
            <a:endParaRPr lang="en-US" dirty="0"/>
          </a:p>
          <a:p>
            <a:pPr marL="514350" indent="-514350">
              <a:buFont typeface="+mj-lt"/>
              <a:buAutoNum type="arabicPeriod" startAt="3"/>
            </a:pPr>
            <a:r>
              <a:rPr lang="en-US" dirty="0"/>
              <a:t>Reform the Necessarily Existent Small Schools program adjustment in the Basic School Program, drawing on study findings, to expand the scope and size of the funding to address issues of scale. </a:t>
            </a:r>
          </a:p>
        </p:txBody>
      </p:sp>
    </p:spTree>
    <p:extLst>
      <p:ext uri="{BB962C8B-B14F-4D97-AF65-F5344CB8AC3E}">
        <p14:creationId xmlns:p14="http://schemas.microsoft.com/office/powerpoint/2010/main" val="167598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927" y="182599"/>
            <a:ext cx="11870147" cy="6492803"/>
            <a:chOff x="0" y="0"/>
            <a:chExt cx="19983413" cy="10930644"/>
          </a:xfrm>
        </p:grpSpPr>
        <p:sp>
          <p:nvSpPr>
            <p:cNvPr id="3" name="Freeform 3"/>
            <p:cNvSpPr/>
            <p:nvPr/>
          </p:nvSpPr>
          <p:spPr>
            <a:xfrm>
              <a:off x="0" y="0"/>
              <a:ext cx="19983413" cy="10930644"/>
            </a:xfrm>
            <a:custGeom>
              <a:avLst/>
              <a:gdLst/>
              <a:ahLst/>
              <a:cxnLst/>
              <a:rect l="l" t="t" r="r" b="b"/>
              <a:pathLst>
                <a:path w="19983413" h="10930644">
                  <a:moveTo>
                    <a:pt x="19983413" y="279400"/>
                  </a:moveTo>
                  <a:lnTo>
                    <a:pt x="19983413" y="0"/>
                  </a:lnTo>
                  <a:lnTo>
                    <a:pt x="0" y="0"/>
                  </a:lnTo>
                  <a:lnTo>
                    <a:pt x="0" y="10930644"/>
                  </a:lnTo>
                  <a:lnTo>
                    <a:pt x="19983413" y="10930644"/>
                  </a:lnTo>
                  <a:lnTo>
                    <a:pt x="19983413" y="279400"/>
                  </a:lnTo>
                  <a:close/>
                  <a:moveTo>
                    <a:pt x="19904673" y="279400"/>
                  </a:moveTo>
                  <a:lnTo>
                    <a:pt x="19904673" y="10851904"/>
                  </a:lnTo>
                  <a:lnTo>
                    <a:pt x="78740" y="10851904"/>
                  </a:lnTo>
                  <a:lnTo>
                    <a:pt x="78740" y="78740"/>
                  </a:lnTo>
                  <a:lnTo>
                    <a:pt x="19904673" y="78740"/>
                  </a:lnTo>
                  <a:lnTo>
                    <a:pt x="19904673" y="279400"/>
                  </a:lnTo>
                  <a:close/>
                </a:path>
              </a:pathLst>
            </a:custGeom>
            <a:solidFill>
              <a:srgbClr val="12325D"/>
            </a:solidFill>
          </p:spPr>
        </p:sp>
      </p:grpSp>
      <p:pic>
        <p:nvPicPr>
          <p:cNvPr id="4" name="Picture 4"/>
          <p:cNvPicPr>
            <a:picLocks noChangeAspect="1"/>
          </p:cNvPicPr>
          <p:nvPr/>
        </p:nvPicPr>
        <p:blipFill>
          <a:blip r:embed="rId2"/>
          <a:srcRect/>
          <a:stretch>
            <a:fillRect/>
          </a:stretch>
        </p:blipFill>
        <p:spPr>
          <a:xfrm>
            <a:off x="317527" y="316445"/>
            <a:ext cx="1281385" cy="1280851"/>
          </a:xfrm>
          <a:prstGeom prst="rect">
            <a:avLst/>
          </a:prstGeom>
        </p:spPr>
      </p:pic>
      <p:sp>
        <p:nvSpPr>
          <p:cNvPr id="5" name="Title 4">
            <a:extLst>
              <a:ext uri="{FF2B5EF4-FFF2-40B4-BE49-F238E27FC236}">
                <a16:creationId xmlns:a16="http://schemas.microsoft.com/office/drawing/2014/main" id="{12AE4C21-4E94-4F25-AC1F-894E0813DEDD}"/>
              </a:ext>
            </a:extLst>
          </p:cNvPr>
          <p:cNvSpPr>
            <a:spLocks noGrp="1"/>
          </p:cNvSpPr>
          <p:nvPr>
            <p:ph type="title"/>
          </p:nvPr>
        </p:nvSpPr>
        <p:spPr>
          <a:xfrm>
            <a:off x="1814512" y="365125"/>
            <a:ext cx="9539287" cy="1325563"/>
          </a:xfrm>
        </p:spPr>
        <p:txBody>
          <a:bodyPr/>
          <a:lstStyle/>
          <a:p>
            <a:r>
              <a:rPr lang="en-US" b="1" dirty="0">
                <a:solidFill>
                  <a:schemeClr val="accent1">
                    <a:lumMod val="50000"/>
                  </a:schemeClr>
                </a:solidFill>
              </a:rPr>
              <a:t>Summary of </a:t>
            </a:r>
            <a:r>
              <a:rPr lang="en-US" b="1" dirty="0" err="1">
                <a:solidFill>
                  <a:schemeClr val="accent1">
                    <a:lumMod val="50000"/>
                  </a:schemeClr>
                </a:solidFill>
              </a:rPr>
              <a:t>WestEd</a:t>
            </a:r>
            <a:r>
              <a:rPr lang="en-US" b="1" dirty="0">
                <a:solidFill>
                  <a:schemeClr val="accent1">
                    <a:lumMod val="50000"/>
                  </a:schemeClr>
                </a:solidFill>
              </a:rPr>
              <a:t> Recommendations cont.</a:t>
            </a:r>
          </a:p>
        </p:txBody>
      </p:sp>
      <p:sp>
        <p:nvSpPr>
          <p:cNvPr id="6" name="Content Placeholder 5">
            <a:extLst>
              <a:ext uri="{FF2B5EF4-FFF2-40B4-BE49-F238E27FC236}">
                <a16:creationId xmlns:a16="http://schemas.microsoft.com/office/drawing/2014/main" id="{24D9E421-E703-4DD8-A402-4D4F77815C4B}"/>
              </a:ext>
            </a:extLst>
          </p:cNvPr>
          <p:cNvSpPr>
            <a:spLocks noGrp="1"/>
          </p:cNvSpPr>
          <p:nvPr>
            <p:ph idx="1"/>
          </p:nvPr>
        </p:nvSpPr>
        <p:spPr>
          <a:xfrm>
            <a:off x="1515473" y="2007376"/>
            <a:ext cx="10515600" cy="4351338"/>
          </a:xfrm>
        </p:spPr>
        <p:txBody>
          <a:bodyPr>
            <a:normAutofit/>
          </a:bodyPr>
          <a:lstStyle/>
          <a:p>
            <a:pPr marL="514350" indent="-514350">
              <a:buFont typeface="+mj-lt"/>
              <a:buAutoNum type="arabicPeriod" startAt="4"/>
            </a:pPr>
            <a:r>
              <a:rPr lang="en-US" dirty="0"/>
              <a:t>Establish within the Basic School Program an adjustment for regional variation in the price of teacher labor. </a:t>
            </a:r>
          </a:p>
          <a:p>
            <a:pPr marL="0" indent="0">
              <a:buNone/>
            </a:pPr>
            <a:endParaRPr lang="en-US" dirty="0"/>
          </a:p>
          <a:p>
            <a:pPr marL="514350" indent="-514350">
              <a:buFont typeface="+mj-lt"/>
              <a:buAutoNum type="arabicPeriod" startAt="5"/>
            </a:pPr>
            <a:r>
              <a:rPr lang="en-US" dirty="0"/>
              <a:t>Reexamine the Related to Basic programs to optimize coherence, stability, continuous improvement, and balance with Basic School Program funds.</a:t>
            </a:r>
          </a:p>
          <a:p>
            <a:pPr marL="0" indent="0">
              <a:buNone/>
            </a:pPr>
            <a:endParaRPr lang="en-US" dirty="0"/>
          </a:p>
          <a:p>
            <a:pPr marL="514350" indent="-514350">
              <a:buFont typeface="+mj-lt"/>
              <a:buAutoNum type="arabicPeriod" startAt="6"/>
            </a:pPr>
            <a:r>
              <a:rPr lang="en-US" dirty="0"/>
              <a:t>Establish a competitive grant focused on supporting schools to develop effective processes within three key strategic areas.</a:t>
            </a:r>
          </a:p>
        </p:txBody>
      </p:sp>
    </p:spTree>
    <p:extLst>
      <p:ext uri="{BB962C8B-B14F-4D97-AF65-F5344CB8AC3E}">
        <p14:creationId xmlns:p14="http://schemas.microsoft.com/office/powerpoint/2010/main" val="162759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927" y="182599"/>
            <a:ext cx="11870147" cy="6492803"/>
            <a:chOff x="0" y="0"/>
            <a:chExt cx="19983413" cy="10930644"/>
          </a:xfrm>
        </p:grpSpPr>
        <p:sp>
          <p:nvSpPr>
            <p:cNvPr id="3" name="Freeform 3"/>
            <p:cNvSpPr/>
            <p:nvPr/>
          </p:nvSpPr>
          <p:spPr>
            <a:xfrm>
              <a:off x="0" y="0"/>
              <a:ext cx="19983413" cy="10930644"/>
            </a:xfrm>
            <a:custGeom>
              <a:avLst/>
              <a:gdLst/>
              <a:ahLst/>
              <a:cxnLst/>
              <a:rect l="l" t="t" r="r" b="b"/>
              <a:pathLst>
                <a:path w="19983413" h="10930644">
                  <a:moveTo>
                    <a:pt x="19983413" y="279400"/>
                  </a:moveTo>
                  <a:lnTo>
                    <a:pt x="19983413" y="0"/>
                  </a:lnTo>
                  <a:lnTo>
                    <a:pt x="0" y="0"/>
                  </a:lnTo>
                  <a:lnTo>
                    <a:pt x="0" y="10930644"/>
                  </a:lnTo>
                  <a:lnTo>
                    <a:pt x="19983413" y="10930644"/>
                  </a:lnTo>
                  <a:lnTo>
                    <a:pt x="19983413" y="279400"/>
                  </a:lnTo>
                  <a:close/>
                  <a:moveTo>
                    <a:pt x="19904673" y="279400"/>
                  </a:moveTo>
                  <a:lnTo>
                    <a:pt x="19904673" y="10851904"/>
                  </a:lnTo>
                  <a:lnTo>
                    <a:pt x="78740" y="10851904"/>
                  </a:lnTo>
                  <a:lnTo>
                    <a:pt x="78740" y="78740"/>
                  </a:lnTo>
                  <a:lnTo>
                    <a:pt x="19904673" y="78740"/>
                  </a:lnTo>
                  <a:lnTo>
                    <a:pt x="19904673" y="279400"/>
                  </a:lnTo>
                  <a:close/>
                </a:path>
              </a:pathLst>
            </a:custGeom>
            <a:solidFill>
              <a:srgbClr val="12325D"/>
            </a:solidFill>
          </p:spPr>
        </p:sp>
      </p:grpSp>
      <p:pic>
        <p:nvPicPr>
          <p:cNvPr id="4" name="Picture 4"/>
          <p:cNvPicPr>
            <a:picLocks noChangeAspect="1"/>
          </p:cNvPicPr>
          <p:nvPr/>
        </p:nvPicPr>
        <p:blipFill>
          <a:blip r:embed="rId2"/>
          <a:srcRect/>
          <a:stretch>
            <a:fillRect/>
          </a:stretch>
        </p:blipFill>
        <p:spPr>
          <a:xfrm>
            <a:off x="317527" y="316445"/>
            <a:ext cx="1281385" cy="1280851"/>
          </a:xfrm>
          <a:prstGeom prst="rect">
            <a:avLst/>
          </a:prstGeom>
        </p:spPr>
      </p:pic>
      <p:sp>
        <p:nvSpPr>
          <p:cNvPr id="5" name="Title 4">
            <a:extLst>
              <a:ext uri="{FF2B5EF4-FFF2-40B4-BE49-F238E27FC236}">
                <a16:creationId xmlns:a16="http://schemas.microsoft.com/office/drawing/2014/main" id="{12AE4C21-4E94-4F25-AC1F-894E0813DEDD}"/>
              </a:ext>
            </a:extLst>
          </p:cNvPr>
          <p:cNvSpPr>
            <a:spLocks noGrp="1"/>
          </p:cNvSpPr>
          <p:nvPr>
            <p:ph type="title"/>
          </p:nvPr>
        </p:nvSpPr>
        <p:spPr>
          <a:xfrm>
            <a:off x="1814512" y="365125"/>
            <a:ext cx="9539287" cy="1325563"/>
          </a:xfrm>
        </p:spPr>
        <p:txBody>
          <a:bodyPr/>
          <a:lstStyle/>
          <a:p>
            <a:r>
              <a:rPr lang="en-US" b="1" dirty="0">
                <a:solidFill>
                  <a:schemeClr val="accent1">
                    <a:lumMod val="50000"/>
                  </a:schemeClr>
                </a:solidFill>
              </a:rPr>
              <a:t>What to Expect Moving Forward</a:t>
            </a:r>
          </a:p>
        </p:txBody>
      </p:sp>
      <p:sp>
        <p:nvSpPr>
          <p:cNvPr id="6" name="Content Placeholder 5">
            <a:extLst>
              <a:ext uri="{FF2B5EF4-FFF2-40B4-BE49-F238E27FC236}">
                <a16:creationId xmlns:a16="http://schemas.microsoft.com/office/drawing/2014/main" id="{24D9E421-E703-4DD8-A402-4D4F77815C4B}"/>
              </a:ext>
            </a:extLst>
          </p:cNvPr>
          <p:cNvSpPr>
            <a:spLocks noGrp="1"/>
          </p:cNvSpPr>
          <p:nvPr>
            <p:ph idx="1"/>
          </p:nvPr>
        </p:nvSpPr>
        <p:spPr>
          <a:xfrm>
            <a:off x="1763218" y="1873214"/>
            <a:ext cx="10016826" cy="4127536"/>
          </a:xfrm>
        </p:spPr>
        <p:txBody>
          <a:bodyPr/>
          <a:lstStyle/>
          <a:p>
            <a:r>
              <a:rPr lang="en-US" dirty="0"/>
              <a:t>The base budget will now prioritize: growth, an inflation factor for WPU and the ongoing Public Education Stabilization Fund.  </a:t>
            </a:r>
          </a:p>
          <a:p>
            <a:pPr marL="0" indent="0">
              <a:buNone/>
            </a:pPr>
            <a:endParaRPr lang="en-US" dirty="0"/>
          </a:p>
          <a:p>
            <a:r>
              <a:rPr lang="en-US" dirty="0"/>
              <a:t>A funding strategy for public education that will benefit our state for years to come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419</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What does successful passage of Constitutional Amendment G do?</vt:lpstr>
      <vt:lpstr>H.B. 357</vt:lpstr>
      <vt:lpstr>Holding to Promises During Budget Cuts</vt:lpstr>
      <vt:lpstr>Executive Appropriations December Recommendations</vt:lpstr>
      <vt:lpstr>Executive Appropriations December Recommendations</vt:lpstr>
      <vt:lpstr>Summary of WestEd Recommendations</vt:lpstr>
      <vt:lpstr>Summary of WestEd Recommendations cont.</vt:lpstr>
      <vt:lpstr>What to Expect 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Amendment G</dc:title>
  <dc:creator>Carolyn Mishler</dc:creator>
  <cp:lastModifiedBy>Carolyn Mishler</cp:lastModifiedBy>
  <cp:revision>26</cp:revision>
  <dcterms:created xsi:type="dcterms:W3CDTF">2021-01-05T20:20:02Z</dcterms:created>
  <dcterms:modified xsi:type="dcterms:W3CDTF">2021-01-07T23:52:31Z</dcterms:modified>
</cp:coreProperties>
</file>