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6" r:id="rId5"/>
    <p:sldId id="257" r:id="rId6"/>
    <p:sldId id="293" r:id="rId7"/>
    <p:sldId id="287" r:id="rId8"/>
    <p:sldId id="288" r:id="rId9"/>
    <p:sldId id="269" r:id="rId10"/>
    <p:sldId id="270" r:id="rId11"/>
    <p:sldId id="258" r:id="rId12"/>
    <p:sldId id="294" r:id="rId13"/>
    <p:sldId id="271" r:id="rId14"/>
    <p:sldId id="272" r:id="rId15"/>
    <p:sldId id="273" r:id="rId16"/>
    <p:sldId id="283" r:id="rId17"/>
    <p:sldId id="282" r:id="rId18"/>
    <p:sldId id="274" r:id="rId19"/>
    <p:sldId id="275" r:id="rId20"/>
    <p:sldId id="276" r:id="rId21"/>
    <p:sldId id="292" r:id="rId22"/>
    <p:sldId id="277" r:id="rId23"/>
    <p:sldId id="279" r:id="rId24"/>
    <p:sldId id="280" r:id="rId25"/>
    <p:sldId id="284" r:id="rId26"/>
    <p:sldId id="281" r:id="rId27"/>
    <p:sldId id="285" r:id="rId28"/>
    <p:sldId id="290" r:id="rId29"/>
    <p:sldId id="286" r:id="rId30"/>
    <p:sldId id="295" r:id="rId31"/>
    <p:sldId id="268" r:id="rId32"/>
    <p:sldId id="289"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92473" autoAdjust="0"/>
  </p:normalViewPr>
  <p:slideViewPr>
    <p:cSldViewPr snapToGrid="0" showGuides="1">
      <p:cViewPr varScale="1">
        <p:scale>
          <a:sx n="62" d="100"/>
          <a:sy n="62" d="100"/>
        </p:scale>
        <p:origin x="708" y="28"/>
      </p:cViewPr>
      <p:guideLst>
        <p:guide orient="horz" pos="2160"/>
        <p:guide pos="3840"/>
      </p:guideLst>
    </p:cSldViewPr>
  </p:slideViewPr>
  <p:notesTextViewPr>
    <p:cViewPr>
      <p:scale>
        <a:sx n="1" d="1"/>
        <a:sy n="1" d="1"/>
      </p:scale>
      <p:origin x="0" y="0"/>
    </p:cViewPr>
  </p:notesTextViewPr>
  <p:sorterViewPr>
    <p:cViewPr>
      <p:scale>
        <a:sx n="100" d="100"/>
        <a:sy n="100" d="100"/>
      </p:scale>
      <p:origin x="0" y="-4"/>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3CEAAF3-9831-450B-8D59-2C09DB96C8FC}" type="datetimeFigureOut">
              <a:rPr lang="en-US"/>
              <a:t>3/25/2021</a:t>
            </a:fld>
            <a:endParaRPr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D50CD79-FC16-4410-AB61-17F26E6D3BC8}" type="datetimeFigureOut">
              <a:rPr lang="en-US"/>
              <a:t>3/25/2021</a:t>
            </a:fld>
            <a:endParaRPr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3/25/2021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3/25/2021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3/25/2021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3/25/2021</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3/25/2021</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3/25/2021</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3/25/2021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3/25/2021</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pPr algn="ctr"/>
            <a:r>
              <a:rPr lang="en-US" sz="3600" b="1" dirty="0"/>
              <a:t>Utah School boards Association</a:t>
            </a:r>
            <a:br>
              <a:rPr lang="en-US" sz="3600" b="1" dirty="0"/>
            </a:br>
            <a:r>
              <a:rPr lang="en-US" sz="3600" b="1" dirty="0"/>
              <a:t>Spring Regional Meetings</a:t>
            </a:r>
          </a:p>
        </p:txBody>
      </p:sp>
      <p:sp>
        <p:nvSpPr>
          <p:cNvPr id="7" name="Subtitle 6"/>
          <p:cNvSpPr>
            <a:spLocks noGrp="1"/>
          </p:cNvSpPr>
          <p:nvPr>
            <p:ph type="subTitle" idx="1"/>
          </p:nvPr>
        </p:nvSpPr>
        <p:spPr/>
        <p:txBody>
          <a:bodyPr/>
          <a:lstStyle/>
          <a:p>
            <a:pPr algn="ctr"/>
            <a:r>
              <a:rPr lang="en-US" dirty="0"/>
              <a:t>March 2021</a:t>
            </a:r>
          </a:p>
        </p:txBody>
      </p:sp>
      <p:pic>
        <p:nvPicPr>
          <p:cNvPr id="5" name="Picture 4" descr="Graphical user interface, application&#10;&#10;Description automatically generated">
            <a:extLst>
              <a:ext uri="{FF2B5EF4-FFF2-40B4-BE49-F238E27FC236}">
                <a16:creationId xmlns:a16="http://schemas.microsoft.com/office/drawing/2014/main" id="{4DAAF0D3-BC18-4C1C-966D-9D8AB5F0AC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pic>
        <p:nvPicPr>
          <p:cNvPr id="1028" name="Picture 4" descr="Utah State Capitol - Home | Facebook">
            <a:extLst>
              <a:ext uri="{FF2B5EF4-FFF2-40B4-BE49-F238E27FC236}">
                <a16:creationId xmlns:a16="http://schemas.microsoft.com/office/drawing/2014/main" id="{413A8E5D-79DF-42AA-8AA8-03994E269D3A}"/>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9842" r="9842"/>
          <a:stretch>
            <a:fillRect/>
          </a:stretch>
        </p:blipFill>
        <p:spPr bwMode="auto">
          <a:xfrm>
            <a:off x="6981064" y="1310656"/>
            <a:ext cx="4934711" cy="420860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LEA Reporting Process</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sz="half" idx="1"/>
          </p:nvPr>
        </p:nvSpPr>
        <p:spPr>
          <a:xfrm>
            <a:off x="1104900" y="1600200"/>
            <a:ext cx="4914900" cy="4571999"/>
          </a:xfrm>
        </p:spPr>
        <p:txBody>
          <a:bodyPr>
            <a:normAutofit lnSpcReduction="10000"/>
          </a:bodyPr>
          <a:lstStyle/>
          <a:p>
            <a:r>
              <a:rPr lang="en-US" b="1" dirty="0"/>
              <a:t>HB42S:  Education Agency Report Process Amendments</a:t>
            </a:r>
          </a:p>
          <a:p>
            <a:pPr lvl="1"/>
            <a:r>
              <a:rPr lang="en-US" b="1" dirty="0"/>
              <a:t>Representative Pulsipher</a:t>
            </a:r>
          </a:p>
          <a:p>
            <a:pPr lvl="1"/>
            <a:r>
              <a:rPr lang="en-US" b="1" dirty="0"/>
              <a:t>Evaluate the impact of reports on LEAs</a:t>
            </a:r>
          </a:p>
          <a:p>
            <a:r>
              <a:rPr lang="en-US" b="1" dirty="0"/>
              <a:t>HB134S:  Notice of Public Education Reporting Requirements</a:t>
            </a:r>
          </a:p>
          <a:p>
            <a:pPr lvl="1"/>
            <a:r>
              <a:rPr lang="en-US" b="1" dirty="0"/>
              <a:t>Representative Pulsipher</a:t>
            </a:r>
          </a:p>
          <a:p>
            <a:pPr lvl="1"/>
            <a:r>
              <a:rPr lang="en-US" b="1" dirty="0"/>
              <a:t>Requires the LFA to indicate whether a bill impacts LEA reporting &amp; directs USBE to comply with request</a:t>
            </a:r>
          </a:p>
          <a:p>
            <a:r>
              <a:rPr lang="en-US" b="1" dirty="0"/>
              <a:t>HB300:  Reporting Requirements for Local Education Agencies</a:t>
            </a:r>
          </a:p>
          <a:p>
            <a:pPr lvl="1"/>
            <a:r>
              <a:rPr lang="en-US" b="1" dirty="0"/>
              <a:t>Representative Pulsipher</a:t>
            </a:r>
          </a:p>
          <a:p>
            <a:pPr lvl="1"/>
            <a:r>
              <a:rPr lang="en-US" b="1" dirty="0"/>
              <a:t>Requires USBE to develop a process to review required reports</a:t>
            </a:r>
            <a:endParaRPr lang="en-US" dirty="0"/>
          </a:p>
        </p:txBody>
      </p:sp>
      <p:pic>
        <p:nvPicPr>
          <p:cNvPr id="5122" name="Picture 2">
            <a:extLst>
              <a:ext uri="{FF2B5EF4-FFF2-40B4-BE49-F238E27FC236}">
                <a16:creationId xmlns:a16="http://schemas.microsoft.com/office/drawing/2014/main" id="{D6626054-1C56-4B48-9F8E-01682AAFFE9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541" b="23040"/>
          <a:stretch/>
        </p:blipFill>
        <p:spPr bwMode="auto">
          <a:xfrm>
            <a:off x="6172200" y="1600200"/>
            <a:ext cx="4914900" cy="4571999"/>
          </a:xfrm>
          <a:prstGeom prst="rect">
            <a:avLst/>
          </a:prstGeom>
          <a:solidFill>
            <a:srgbClr val="FFFFFF"/>
          </a:solidFill>
          <a:ln w="76200">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14700B8C-7E4F-45AC-A23B-45F682F691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343472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Mental Health Days for Students</a:t>
            </a:r>
            <a:endParaRPr lang="en-US" dirty="0"/>
          </a:p>
        </p:txBody>
      </p:sp>
      <p:pic>
        <p:nvPicPr>
          <p:cNvPr id="11268" name="Picture 4">
            <a:extLst>
              <a:ext uri="{FF2B5EF4-FFF2-40B4-BE49-F238E27FC236}">
                <a16:creationId xmlns:a16="http://schemas.microsoft.com/office/drawing/2014/main" id="{481D03A8-A09A-4EE2-9F97-85DBE27075B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291" b="24290"/>
          <a:stretch/>
        </p:blipFill>
        <p:spPr bwMode="auto">
          <a:xfrm>
            <a:off x="1104900" y="1600200"/>
            <a:ext cx="4914900" cy="4571999"/>
          </a:xfrm>
          <a:prstGeom prst="rect">
            <a:avLst/>
          </a:prstGeom>
          <a:solidFill>
            <a:srgbClr val="FFFFFF"/>
          </a:solidFill>
          <a:ln w="76200">
            <a:solidFill>
              <a:schemeClr val="tx1"/>
            </a:solidFill>
          </a:ln>
        </p:spPr>
      </p:pic>
      <p:sp>
        <p:nvSpPr>
          <p:cNvPr id="11" name="Content Placeholder 10">
            <a:extLst>
              <a:ext uri="{FF2B5EF4-FFF2-40B4-BE49-F238E27FC236}">
                <a16:creationId xmlns:a16="http://schemas.microsoft.com/office/drawing/2014/main" id="{B0C7C613-DB05-46A8-AAD7-FF7F48A7EB2F}"/>
              </a:ext>
            </a:extLst>
          </p:cNvPr>
          <p:cNvSpPr>
            <a:spLocks noGrp="1"/>
          </p:cNvSpPr>
          <p:nvPr>
            <p:ph sz="half" idx="2"/>
          </p:nvPr>
        </p:nvSpPr>
        <p:spPr>
          <a:xfrm>
            <a:off x="6172200" y="1600200"/>
            <a:ext cx="4914900" cy="4571999"/>
          </a:xfrm>
        </p:spPr>
        <p:txBody>
          <a:bodyPr>
            <a:normAutofit/>
          </a:bodyPr>
          <a:lstStyle/>
          <a:p>
            <a:r>
              <a:rPr lang="en-US" b="1" dirty="0"/>
              <a:t>HB81:  Mental Health Days for Students</a:t>
            </a:r>
          </a:p>
          <a:p>
            <a:pPr lvl="1"/>
            <a:r>
              <a:rPr lang="en-US" b="1" dirty="0"/>
              <a:t>Representative Winder</a:t>
            </a:r>
          </a:p>
          <a:p>
            <a:pPr lvl="1"/>
            <a:r>
              <a:rPr lang="en-US" b="1" dirty="0"/>
              <a:t>Adds mental or behavioral health as a valid excuse for a school absence</a:t>
            </a:r>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77CB17C1-1FF1-453E-8287-97A17E17D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280780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Student Attendance Amendments</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sz="half" idx="1"/>
          </p:nvPr>
        </p:nvSpPr>
        <p:spPr>
          <a:xfrm>
            <a:off x="1104900" y="1600200"/>
            <a:ext cx="4914900" cy="4571999"/>
          </a:xfrm>
        </p:spPr>
        <p:txBody>
          <a:bodyPr>
            <a:normAutofit/>
          </a:bodyPr>
          <a:lstStyle/>
          <a:p>
            <a:r>
              <a:rPr lang="en-US" b="1" dirty="0"/>
              <a:t>HB116:  Student Attendance Amendments</a:t>
            </a:r>
          </a:p>
          <a:p>
            <a:pPr lvl="1"/>
            <a:r>
              <a:rPr lang="en-US" b="1" dirty="0"/>
              <a:t>Representative Robertson</a:t>
            </a:r>
          </a:p>
          <a:p>
            <a:pPr lvl="1"/>
            <a:r>
              <a:rPr lang="en-US" b="1" dirty="0"/>
              <a:t>Prohibits documentation from a medical professional for an absence due to mental or physical illness</a:t>
            </a:r>
            <a:endParaRPr lang="en-US" dirty="0"/>
          </a:p>
        </p:txBody>
      </p:sp>
      <p:pic>
        <p:nvPicPr>
          <p:cNvPr id="10242" name="Picture 2">
            <a:extLst>
              <a:ext uri="{FF2B5EF4-FFF2-40B4-BE49-F238E27FC236}">
                <a16:creationId xmlns:a16="http://schemas.microsoft.com/office/drawing/2014/main" id="{D8B9A223-3972-4020-91C9-C3AF93D045C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103" b="23478"/>
          <a:stretch/>
        </p:blipFill>
        <p:spPr bwMode="auto">
          <a:xfrm>
            <a:off x="6172200" y="1600200"/>
            <a:ext cx="4914900" cy="4571999"/>
          </a:xfrm>
          <a:prstGeom prst="rect">
            <a:avLst/>
          </a:prstGeom>
          <a:solidFill>
            <a:srgbClr val="FFFFFF"/>
          </a:solidFill>
          <a:ln w="76200">
            <a:solidFill>
              <a:schemeClr val="tx1"/>
            </a:solidFill>
          </a:ln>
        </p:spPr>
      </p:pic>
      <p:pic>
        <p:nvPicPr>
          <p:cNvPr id="8" name="Picture 7" descr="Graphical user interface, application&#10;&#10;Description automatically generated">
            <a:extLst>
              <a:ext uri="{FF2B5EF4-FFF2-40B4-BE49-F238E27FC236}">
                <a16:creationId xmlns:a16="http://schemas.microsoft.com/office/drawing/2014/main" id="{320F1D55-6ED0-4793-B81A-0ECE9657A9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321113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Emergency Powers</a:t>
            </a:r>
            <a:endParaRPr lang="en-US" dirty="0"/>
          </a:p>
        </p:txBody>
      </p:sp>
      <p:pic>
        <p:nvPicPr>
          <p:cNvPr id="18434" name="Picture 2" descr="Paul Ray">
            <a:extLst>
              <a:ext uri="{FF2B5EF4-FFF2-40B4-BE49-F238E27FC236}">
                <a16:creationId xmlns:a16="http://schemas.microsoft.com/office/drawing/2014/main" id="{D3051025-276D-4550-B0CD-495D5775CE5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6166" b="19415"/>
          <a:stretch/>
        </p:blipFill>
        <p:spPr bwMode="auto">
          <a:xfrm>
            <a:off x="1104900" y="1600200"/>
            <a:ext cx="4914900" cy="45719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B0C7C613-DB05-46A8-AAD7-FF7F48A7EB2F}"/>
              </a:ext>
            </a:extLst>
          </p:cNvPr>
          <p:cNvSpPr>
            <a:spLocks noGrp="1"/>
          </p:cNvSpPr>
          <p:nvPr>
            <p:ph sz="half" idx="2"/>
          </p:nvPr>
        </p:nvSpPr>
        <p:spPr>
          <a:xfrm>
            <a:off x="6172200" y="1600200"/>
            <a:ext cx="4914900" cy="4571999"/>
          </a:xfrm>
        </p:spPr>
        <p:txBody>
          <a:bodyPr>
            <a:normAutofit/>
          </a:bodyPr>
          <a:lstStyle/>
          <a:p>
            <a:r>
              <a:rPr lang="en-US" b="1" dirty="0"/>
              <a:t>HB294S4: Pandemic Emergency Powers Amendments</a:t>
            </a:r>
          </a:p>
          <a:p>
            <a:pPr lvl="1"/>
            <a:r>
              <a:rPr lang="en-US" b="1" dirty="0"/>
              <a:t>Representative Ray</a:t>
            </a:r>
          </a:p>
          <a:p>
            <a:pPr lvl="1"/>
            <a:r>
              <a:rPr lang="en-US" b="1" dirty="0"/>
              <a:t>Provides for the termination of certain emergency powers and public health orders related to COVID-19 upon reaching certain thresholds of positivity rates, case rates, intensive care facility capacities, and vaccine doses</a:t>
            </a:r>
          </a:p>
          <a:p>
            <a:pPr lvl="1"/>
            <a:r>
              <a:rPr lang="en-US" b="1" dirty="0"/>
              <a:t>Allows a local education agency, in consultation with the local health department and in response to the COVID-19 emergency, to implement and require certain health and safety measures in a K-12 school</a:t>
            </a:r>
          </a:p>
        </p:txBody>
      </p:sp>
      <p:pic>
        <p:nvPicPr>
          <p:cNvPr id="8" name="Picture 7" descr="Graphical user interface, application&#10;&#10;Description automatically generated">
            <a:extLst>
              <a:ext uri="{FF2B5EF4-FFF2-40B4-BE49-F238E27FC236}">
                <a16:creationId xmlns:a16="http://schemas.microsoft.com/office/drawing/2014/main" id="{282386C0-C83A-413F-AF43-42F068788F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04780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School Resource Officers</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type="body" sz="half" idx="2"/>
          </p:nvPr>
        </p:nvSpPr>
        <p:spPr>
          <a:xfrm>
            <a:off x="1104900" y="1600200"/>
            <a:ext cx="4117340" cy="4572000"/>
          </a:xfrm>
        </p:spPr>
        <p:txBody>
          <a:bodyPr>
            <a:normAutofit/>
          </a:bodyPr>
          <a:lstStyle/>
          <a:p>
            <a:pPr marL="285750" indent="-285750">
              <a:buFont typeface="Arial" panose="020B0604020202020204" pitchFamily="34" charset="0"/>
              <a:buChar char="•"/>
            </a:pPr>
            <a:r>
              <a:rPr lang="en-US" sz="2000" b="1" dirty="0"/>
              <a:t>HB345S2:  School Resource Officer Amendments</a:t>
            </a:r>
          </a:p>
          <a:p>
            <a:pPr marL="742950" lvl="1" indent="-285750">
              <a:buFont typeface="Arial" panose="020B0604020202020204" pitchFamily="34" charset="0"/>
              <a:buChar char="•"/>
            </a:pPr>
            <a:r>
              <a:rPr lang="en-US" sz="1600" b="1" dirty="0"/>
              <a:t>Representative Hollins</a:t>
            </a:r>
          </a:p>
          <a:p>
            <a:pPr marL="742950" lvl="1" indent="-285750">
              <a:buFont typeface="Arial" panose="020B0604020202020204" pitchFamily="34" charset="0"/>
              <a:buChar char="•"/>
            </a:pPr>
            <a:r>
              <a:rPr lang="en-US" sz="1600" b="1" dirty="0"/>
              <a:t>Amends provisions related to a training that statute requires the State Board of Education to prepare and make available</a:t>
            </a:r>
          </a:p>
          <a:p>
            <a:endParaRPr lang="en-US" b="1" dirty="0"/>
          </a:p>
          <a:p>
            <a:endParaRPr lang="en-US" dirty="0"/>
          </a:p>
        </p:txBody>
      </p:sp>
      <p:pic>
        <p:nvPicPr>
          <p:cNvPr id="17410" name="Picture 2">
            <a:extLst>
              <a:ext uri="{FF2B5EF4-FFF2-40B4-BE49-F238E27FC236}">
                <a16:creationId xmlns:a16="http://schemas.microsoft.com/office/drawing/2014/main" id="{00FC4041-0F4B-4090-A040-20115BAB9DF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9562" r="2" b="33564"/>
          <a:stretch/>
        </p:blipFill>
        <p:spPr bwMode="auto">
          <a:xfrm>
            <a:off x="6024879" y="1600199"/>
            <a:ext cx="5060703" cy="4572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Graphical user interface, application&#10;&#10;Description automatically generated">
            <a:extLst>
              <a:ext uri="{FF2B5EF4-FFF2-40B4-BE49-F238E27FC236}">
                <a16:creationId xmlns:a16="http://schemas.microsoft.com/office/drawing/2014/main" id="{AF972B9E-3CEB-4560-85C7-B72C95333E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314827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Grow Your Own Program</a:t>
            </a:r>
            <a:endParaRPr lang="en-US" dirty="0"/>
          </a:p>
        </p:txBody>
      </p:sp>
      <p:pic>
        <p:nvPicPr>
          <p:cNvPr id="9218" name="Picture 2">
            <a:extLst>
              <a:ext uri="{FF2B5EF4-FFF2-40B4-BE49-F238E27FC236}">
                <a16:creationId xmlns:a16="http://schemas.microsoft.com/office/drawing/2014/main" id="{82B78BD5-0774-41F2-B7E0-F46B3CBFF4E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4166" b="21415"/>
          <a:stretch/>
        </p:blipFill>
        <p:spPr bwMode="auto">
          <a:xfrm>
            <a:off x="1104900" y="1600200"/>
            <a:ext cx="4914900" cy="4571999"/>
          </a:xfrm>
          <a:prstGeom prst="rect">
            <a:avLst/>
          </a:prstGeom>
          <a:solidFill>
            <a:srgbClr val="FFFFFF"/>
          </a:solidFill>
          <a:ln w="76200">
            <a:solidFill>
              <a:schemeClr val="tx1"/>
            </a:solidFill>
          </a:ln>
        </p:spPr>
      </p:pic>
      <p:sp>
        <p:nvSpPr>
          <p:cNvPr id="11" name="Content Placeholder 10">
            <a:extLst>
              <a:ext uri="{FF2B5EF4-FFF2-40B4-BE49-F238E27FC236}">
                <a16:creationId xmlns:a16="http://schemas.microsoft.com/office/drawing/2014/main" id="{B0C7C613-DB05-46A8-AAD7-FF7F48A7EB2F}"/>
              </a:ext>
            </a:extLst>
          </p:cNvPr>
          <p:cNvSpPr>
            <a:spLocks noGrp="1"/>
          </p:cNvSpPr>
          <p:nvPr>
            <p:ph sz="half" idx="2"/>
          </p:nvPr>
        </p:nvSpPr>
        <p:spPr>
          <a:xfrm>
            <a:off x="6172200" y="1600200"/>
            <a:ext cx="4914900" cy="4571999"/>
          </a:xfrm>
        </p:spPr>
        <p:txBody>
          <a:bodyPr>
            <a:normAutofit/>
          </a:bodyPr>
          <a:lstStyle/>
          <a:p>
            <a:r>
              <a:rPr lang="en-US" b="1" dirty="0"/>
              <a:t>HB381:  Grow Your Own Teacher and School Counselor Pipeline Program</a:t>
            </a:r>
          </a:p>
          <a:p>
            <a:pPr lvl="1"/>
            <a:r>
              <a:rPr lang="en-US" b="1" dirty="0"/>
              <a:t>Representative Moss</a:t>
            </a:r>
          </a:p>
          <a:p>
            <a:pPr lvl="1"/>
            <a:r>
              <a:rPr lang="en-US" b="1" dirty="0"/>
              <a:t>Creates the Grow Your Own Teacher and School Counselor Pipeline Program  to provide scholarships to certain school employees</a:t>
            </a:r>
          </a:p>
        </p:txBody>
      </p:sp>
      <p:pic>
        <p:nvPicPr>
          <p:cNvPr id="8" name="Picture 7" descr="Graphical user interface, application&#10;&#10;Description automatically generated">
            <a:extLst>
              <a:ext uri="{FF2B5EF4-FFF2-40B4-BE49-F238E27FC236}">
                <a16:creationId xmlns:a16="http://schemas.microsoft.com/office/drawing/2014/main" id="{A7441423-08EE-4B5F-8603-41AB8B7B63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85265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Intensive Services</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sz="half" idx="1"/>
          </p:nvPr>
        </p:nvSpPr>
        <p:spPr>
          <a:xfrm>
            <a:off x="1104900" y="1600200"/>
            <a:ext cx="4914900" cy="4571999"/>
          </a:xfrm>
        </p:spPr>
        <p:txBody>
          <a:bodyPr>
            <a:normAutofit/>
          </a:bodyPr>
          <a:lstStyle/>
          <a:p>
            <a:r>
              <a:rPr lang="en-US" b="1" dirty="0"/>
              <a:t>HB421S3:  Intensive Services Pilot Program</a:t>
            </a:r>
          </a:p>
          <a:p>
            <a:pPr lvl="1"/>
            <a:r>
              <a:rPr lang="en-US" b="1" dirty="0"/>
              <a:t>Representative Judkins</a:t>
            </a:r>
          </a:p>
          <a:p>
            <a:pPr lvl="1"/>
            <a:r>
              <a:rPr lang="en-US" b="1" dirty="0"/>
              <a:t>Creates the Intensive Services Special Education Costs Pilot Program to provide funding to local education agencies to supplement the cost of educating a student who: </a:t>
            </a:r>
          </a:p>
          <a:p>
            <a:pPr lvl="2"/>
            <a:r>
              <a:rPr lang="en-US" sz="1600" b="1" dirty="0"/>
              <a:t>has an Individualized Education Plan (IEP); and </a:t>
            </a:r>
          </a:p>
          <a:p>
            <a:pPr lvl="2"/>
            <a:r>
              <a:rPr lang="en-US" sz="1600" b="1" dirty="0"/>
              <a:t>for whom the cost of the special education services described in the student's IEP exceeds three times the statewide average per-pupil expenditures</a:t>
            </a:r>
          </a:p>
        </p:txBody>
      </p:sp>
      <p:pic>
        <p:nvPicPr>
          <p:cNvPr id="8194" name="Picture 2">
            <a:extLst>
              <a:ext uri="{FF2B5EF4-FFF2-40B4-BE49-F238E27FC236}">
                <a16:creationId xmlns:a16="http://schemas.microsoft.com/office/drawing/2014/main" id="{5E7DAD61-C262-4FFD-AC65-BA18E550E0F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228" b="24353"/>
          <a:stretch/>
        </p:blipFill>
        <p:spPr bwMode="auto">
          <a:xfrm>
            <a:off x="6172200" y="1600200"/>
            <a:ext cx="4914900" cy="4571999"/>
          </a:xfrm>
          <a:prstGeom prst="rect">
            <a:avLst/>
          </a:prstGeom>
          <a:solidFill>
            <a:srgbClr val="FFFFFF"/>
          </a:solidFill>
          <a:ln w="76200">
            <a:solidFill>
              <a:schemeClr val="tx1"/>
            </a:solidFill>
          </a:ln>
        </p:spPr>
      </p:pic>
      <p:pic>
        <p:nvPicPr>
          <p:cNvPr id="8" name="Picture 7" descr="Graphical user interface, application&#10;&#10;Description automatically generated">
            <a:extLst>
              <a:ext uri="{FF2B5EF4-FFF2-40B4-BE49-F238E27FC236}">
                <a16:creationId xmlns:a16="http://schemas.microsoft.com/office/drawing/2014/main" id="{7FFB3A42-66D7-44A0-BC4D-D53F6EAED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321184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In-person Instruction Prioritization</a:t>
            </a:r>
            <a:endParaRPr lang="en-US" dirty="0"/>
          </a:p>
        </p:txBody>
      </p:sp>
      <p:pic>
        <p:nvPicPr>
          <p:cNvPr id="7170" name="Picture 2">
            <a:extLst>
              <a:ext uri="{FF2B5EF4-FFF2-40B4-BE49-F238E27FC236}">
                <a16:creationId xmlns:a16="http://schemas.microsoft.com/office/drawing/2014/main" id="{A039A95C-9E3B-49DE-B0E6-825018ED63E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25581"/>
          <a:stretch/>
        </p:blipFill>
        <p:spPr bwMode="auto">
          <a:xfrm>
            <a:off x="1104900" y="1600200"/>
            <a:ext cx="4914900" cy="4571999"/>
          </a:xfrm>
          <a:prstGeom prst="rect">
            <a:avLst/>
          </a:prstGeom>
          <a:solidFill>
            <a:srgbClr val="FFFFFF"/>
          </a:solidFill>
          <a:ln w="76200">
            <a:solidFill>
              <a:schemeClr val="tx1"/>
            </a:solidFill>
          </a:ln>
        </p:spPr>
      </p:pic>
      <p:sp>
        <p:nvSpPr>
          <p:cNvPr id="11" name="Content Placeholder 10">
            <a:extLst>
              <a:ext uri="{FF2B5EF4-FFF2-40B4-BE49-F238E27FC236}">
                <a16:creationId xmlns:a16="http://schemas.microsoft.com/office/drawing/2014/main" id="{B0C7C613-DB05-46A8-AAD7-FF7F48A7EB2F}"/>
              </a:ext>
            </a:extLst>
          </p:cNvPr>
          <p:cNvSpPr>
            <a:spLocks noGrp="1"/>
          </p:cNvSpPr>
          <p:nvPr>
            <p:ph sz="half" idx="2"/>
          </p:nvPr>
        </p:nvSpPr>
        <p:spPr>
          <a:xfrm>
            <a:off x="6172200" y="1600200"/>
            <a:ext cx="4914900" cy="4571999"/>
          </a:xfrm>
        </p:spPr>
        <p:txBody>
          <a:bodyPr>
            <a:normAutofit/>
          </a:bodyPr>
          <a:lstStyle/>
          <a:p>
            <a:r>
              <a:rPr lang="en-US" b="1" dirty="0"/>
              <a:t>SB107S7:  In-person Instruction Prioritization</a:t>
            </a:r>
          </a:p>
          <a:p>
            <a:pPr lvl="1"/>
            <a:r>
              <a:rPr lang="en-US" b="1" dirty="0"/>
              <a:t>Senator Weiler</a:t>
            </a:r>
          </a:p>
          <a:p>
            <a:pPr lvl="1"/>
            <a:r>
              <a:rPr lang="en-US" b="1" dirty="0"/>
              <a:t>Requires in-person instruction</a:t>
            </a:r>
          </a:p>
          <a:p>
            <a:pPr lvl="1"/>
            <a:r>
              <a:rPr lang="en-US" b="1" dirty="0"/>
              <a:t>Raises the threshold to 2% to trigger a Test to Stay event</a:t>
            </a:r>
          </a:p>
          <a:p>
            <a:pPr lvl="1"/>
            <a:r>
              <a:rPr lang="en-US" b="1" dirty="0"/>
              <a:t>Offers UDOH help in conducting Test to Stay events</a:t>
            </a:r>
          </a:p>
        </p:txBody>
      </p:sp>
      <p:pic>
        <p:nvPicPr>
          <p:cNvPr id="8" name="Picture 7" descr="Graphical user interface, application&#10;&#10;Description automatically generated">
            <a:extLst>
              <a:ext uri="{FF2B5EF4-FFF2-40B4-BE49-F238E27FC236}">
                <a16:creationId xmlns:a16="http://schemas.microsoft.com/office/drawing/2014/main" id="{CEE25117-20D1-483F-B0FD-65E589EE59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32395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666AE922-2F8B-4891-B475-5A7E52F1F14B}"/>
              </a:ext>
            </a:extLst>
          </p:cNvPr>
          <p:cNvSpPr>
            <a:spLocks noGrp="1"/>
          </p:cNvSpPr>
          <p:nvPr>
            <p:ph type="title"/>
          </p:nvPr>
        </p:nvSpPr>
        <p:spPr>
          <a:xfrm>
            <a:off x="1104900" y="76200"/>
            <a:ext cx="9980682" cy="1096962"/>
          </a:xfrm>
        </p:spPr>
        <p:txBody>
          <a:bodyPr/>
          <a:lstStyle/>
          <a:p>
            <a:r>
              <a:rPr lang="en-US" b="1" dirty="0"/>
              <a:t>Higher Education Scholarships</a:t>
            </a:r>
            <a:endParaRPr lang="en-US" dirty="0"/>
          </a:p>
        </p:txBody>
      </p:sp>
      <p:sp>
        <p:nvSpPr>
          <p:cNvPr id="73" name="Content Placeholder 2">
            <a:extLst>
              <a:ext uri="{FF2B5EF4-FFF2-40B4-BE49-F238E27FC236}">
                <a16:creationId xmlns:a16="http://schemas.microsoft.com/office/drawing/2014/main" id="{8622656D-4095-499D-8980-A19571122DD3}"/>
              </a:ext>
            </a:extLst>
          </p:cNvPr>
          <p:cNvSpPr>
            <a:spLocks noGrp="1"/>
          </p:cNvSpPr>
          <p:nvPr>
            <p:ph sz="half" idx="1"/>
          </p:nvPr>
        </p:nvSpPr>
        <p:spPr>
          <a:xfrm>
            <a:off x="1104900" y="1600200"/>
            <a:ext cx="4914900" cy="4571999"/>
          </a:xfrm>
        </p:spPr>
        <p:txBody>
          <a:bodyPr/>
          <a:lstStyle/>
          <a:p>
            <a:r>
              <a:rPr lang="en-US" b="1" dirty="0"/>
              <a:t>SB136:  Higher Education Scholarship Amendments</a:t>
            </a:r>
          </a:p>
          <a:p>
            <a:pPr lvl="1"/>
            <a:r>
              <a:rPr lang="en-US" b="1" dirty="0"/>
              <a:t>Senator Owens</a:t>
            </a:r>
          </a:p>
          <a:p>
            <a:pPr lvl="1"/>
            <a:r>
              <a:rPr lang="en-US" b="1" dirty="0"/>
              <a:t>Forecloses new applications for a New Century scholarship after the current academic year</a:t>
            </a:r>
          </a:p>
          <a:p>
            <a:pPr lvl="1"/>
            <a:r>
              <a:rPr lang="en-US" b="1" dirty="0"/>
              <a:t>Expands the eligibility and extends the availability of technical education scholarships</a:t>
            </a:r>
          </a:p>
          <a:p>
            <a:pPr lvl="1"/>
            <a:r>
              <a:rPr lang="en-US" b="1" dirty="0"/>
              <a:t>Replaces the Regents' Scholarship Program with the Opportunity Scholarship Program for degree-granting institutions and amends related provisions</a:t>
            </a:r>
          </a:p>
          <a:p>
            <a:endParaRPr lang="en-US" dirty="0"/>
          </a:p>
        </p:txBody>
      </p:sp>
      <p:pic>
        <p:nvPicPr>
          <p:cNvPr id="1026" name="Picture 2">
            <a:extLst>
              <a:ext uri="{FF2B5EF4-FFF2-40B4-BE49-F238E27FC236}">
                <a16:creationId xmlns:a16="http://schemas.microsoft.com/office/drawing/2014/main" id="{0C8C90E7-5299-4C16-9D00-C4FAD479240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416" b="23165"/>
          <a:stretch/>
        </p:blipFill>
        <p:spPr bwMode="auto">
          <a:xfrm>
            <a:off x="6172200" y="1600200"/>
            <a:ext cx="4914900" cy="4571999"/>
          </a:xfrm>
          <a:prstGeom prst="rect">
            <a:avLst/>
          </a:prstGeom>
          <a:solidFill>
            <a:srgbClr val="FFFFFF"/>
          </a:solidFill>
          <a:ln w="76200">
            <a:solidFill>
              <a:schemeClr val="tx1"/>
            </a:solidFill>
          </a:ln>
        </p:spPr>
      </p:pic>
      <p:pic>
        <p:nvPicPr>
          <p:cNvPr id="8" name="Picture 7" descr="Graphical user interface, application&#10;&#10;Description automatically generated">
            <a:extLst>
              <a:ext uri="{FF2B5EF4-FFF2-40B4-BE49-F238E27FC236}">
                <a16:creationId xmlns:a16="http://schemas.microsoft.com/office/drawing/2014/main" id="{B6FA052A-44F8-4BB1-A662-FE1F875E54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5430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Funding Amendments &amp; Fiscal Flexibility</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sz="half" idx="1"/>
          </p:nvPr>
        </p:nvSpPr>
        <p:spPr>
          <a:xfrm>
            <a:off x="1104900" y="1600200"/>
            <a:ext cx="4914900" cy="4571999"/>
          </a:xfrm>
        </p:spPr>
        <p:txBody>
          <a:bodyPr>
            <a:normAutofit fontScale="85000" lnSpcReduction="20000"/>
          </a:bodyPr>
          <a:lstStyle/>
          <a:p>
            <a:r>
              <a:rPr lang="en-US" b="1" dirty="0"/>
              <a:t>SB142S:  Public Education Funding Amendments</a:t>
            </a:r>
          </a:p>
          <a:p>
            <a:pPr lvl="1"/>
            <a:r>
              <a:rPr lang="en-US" sz="1800" b="1" dirty="0"/>
              <a:t>Senator Fillmore</a:t>
            </a:r>
          </a:p>
          <a:p>
            <a:pPr lvl="1"/>
            <a:r>
              <a:rPr lang="en-US" sz="1800" b="1" dirty="0"/>
              <a:t>This bill requires the Public Education Appropriations Subcommittee to complete an evaluation and make recommendations for future legislation regarding public education funding and addresses funding for students who are at risk.</a:t>
            </a:r>
          </a:p>
          <a:p>
            <a:r>
              <a:rPr lang="en-US" b="1" dirty="0"/>
              <a:t>SB178:  Education Deadline and Fiscal Flexibility</a:t>
            </a:r>
          </a:p>
          <a:p>
            <a:pPr lvl="1"/>
            <a:r>
              <a:rPr lang="en-US" sz="1800" b="1" dirty="0"/>
              <a:t>Senator Fillmore</a:t>
            </a:r>
          </a:p>
          <a:p>
            <a:pPr lvl="1"/>
            <a:r>
              <a:rPr lang="en-US" sz="1800" b="1" dirty="0"/>
              <a:t>Allows a LEA to transfer a portion of state restricted funds in its general fund to be used without the state restrictions under certain conditions </a:t>
            </a:r>
          </a:p>
          <a:p>
            <a:pPr lvl="1"/>
            <a:r>
              <a:rPr lang="en-US" sz="1800" b="1" dirty="0"/>
              <a:t>Extends certain expenditure deadlines by one fiscal year</a:t>
            </a:r>
          </a:p>
          <a:p>
            <a:pPr lvl="1"/>
            <a:r>
              <a:rPr lang="en-US" sz="1800" b="1" dirty="0"/>
              <a:t>Delays by one year a requirement that a student fee be equal to or less than the cost to the LEA of providing an activity, course, or program</a:t>
            </a:r>
          </a:p>
        </p:txBody>
      </p:sp>
      <p:pic>
        <p:nvPicPr>
          <p:cNvPr id="12290" name="Picture 2">
            <a:extLst>
              <a:ext uri="{FF2B5EF4-FFF2-40B4-BE49-F238E27FC236}">
                <a16:creationId xmlns:a16="http://schemas.microsoft.com/office/drawing/2014/main" id="{E3BAFEF8-0BEB-4DF6-810F-3AE6FB584CD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478" b="23103"/>
          <a:stretch/>
        </p:blipFill>
        <p:spPr bwMode="auto">
          <a:xfrm>
            <a:off x="6172200" y="1600200"/>
            <a:ext cx="4914900" cy="4571999"/>
          </a:xfrm>
          <a:prstGeom prst="rect">
            <a:avLst/>
          </a:prstGeom>
          <a:solidFill>
            <a:srgbClr val="FFFFFF"/>
          </a:solidFill>
          <a:ln w="76200">
            <a:solidFill>
              <a:schemeClr val="tx1"/>
            </a:solidFill>
          </a:ln>
        </p:spPr>
      </p:pic>
      <p:pic>
        <p:nvPicPr>
          <p:cNvPr id="8" name="Picture 7" descr="Graphical user interface, application&#10;&#10;Description automatically generated">
            <a:extLst>
              <a:ext uri="{FF2B5EF4-FFF2-40B4-BE49-F238E27FC236}">
                <a16:creationId xmlns:a16="http://schemas.microsoft.com/office/drawing/2014/main" id="{76870E41-0D85-4EB4-9E38-5A74992D3A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49268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b="1" dirty="0"/>
              <a:t>2021 Spring Regional Meeting</a:t>
            </a:r>
          </a:p>
        </p:txBody>
      </p:sp>
      <p:sp>
        <p:nvSpPr>
          <p:cNvPr id="14" name="Content Placeholder 13"/>
          <p:cNvSpPr>
            <a:spLocks noGrp="1"/>
          </p:cNvSpPr>
          <p:nvPr>
            <p:ph idx="1"/>
          </p:nvPr>
        </p:nvSpPr>
        <p:spPr/>
        <p:txBody>
          <a:bodyPr>
            <a:normAutofit/>
          </a:bodyPr>
          <a:lstStyle/>
          <a:p>
            <a:pPr marL="457200" indent="-457200">
              <a:buFont typeface="+mj-lt"/>
              <a:buAutoNum type="arabicPeriod"/>
            </a:pPr>
            <a:r>
              <a:rPr lang="en-US" sz="2600" dirty="0"/>
              <a:t>Welcome</a:t>
            </a:r>
          </a:p>
          <a:p>
            <a:pPr marL="457200" indent="-457200">
              <a:buFont typeface="+mj-lt"/>
              <a:buAutoNum type="arabicPeriod"/>
            </a:pPr>
            <a:r>
              <a:rPr lang="en-US" sz="2600" dirty="0"/>
              <a:t>2021 Legislative Report</a:t>
            </a:r>
          </a:p>
          <a:p>
            <a:pPr marL="457200" indent="-457200">
              <a:buFont typeface="+mj-lt"/>
              <a:buAutoNum type="arabicPeriod"/>
            </a:pPr>
            <a:r>
              <a:rPr lang="en-US" sz="2600" dirty="0"/>
              <a:t>2022 Legislative Recommendations</a:t>
            </a:r>
          </a:p>
          <a:p>
            <a:pPr marL="457200" indent="-457200">
              <a:buFont typeface="+mj-lt"/>
              <a:buAutoNum type="arabicPeriod"/>
            </a:pPr>
            <a:r>
              <a:rPr lang="en-US" sz="2600" dirty="0"/>
              <a:t>Elect Regional Delegates at Large and Alternates</a:t>
            </a:r>
          </a:p>
          <a:p>
            <a:pPr marL="457200" indent="-457200">
              <a:buFont typeface="+mj-lt"/>
              <a:buAutoNum type="arabicPeriod"/>
            </a:pPr>
            <a:r>
              <a:rPr lang="en-US" sz="2600" dirty="0"/>
              <a:t>Other Items</a:t>
            </a:r>
          </a:p>
          <a:p>
            <a:pPr marL="457200" indent="-457200">
              <a:buFont typeface="+mj-lt"/>
              <a:buAutoNum type="arabicPeriod"/>
            </a:pPr>
            <a:r>
              <a:rPr lang="en-US" sz="2600" dirty="0"/>
              <a:t>Adjourn</a:t>
            </a:r>
          </a:p>
          <a:p>
            <a:pPr marL="0" indent="0">
              <a:buNone/>
            </a:pP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9F747F2F-5EFD-47AF-B04F-43282A1BBF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618480"/>
            <a:ext cx="2845768" cy="1533742"/>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State Audit Amendments</a:t>
            </a:r>
            <a:endParaRPr lang="en-US" dirty="0"/>
          </a:p>
        </p:txBody>
      </p:sp>
      <p:pic>
        <p:nvPicPr>
          <p:cNvPr id="15362" name="Picture 2">
            <a:extLst>
              <a:ext uri="{FF2B5EF4-FFF2-40B4-BE49-F238E27FC236}">
                <a16:creationId xmlns:a16="http://schemas.microsoft.com/office/drawing/2014/main" id="{B7F744A0-9C22-406F-8362-58E859C8B73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541" b="24040"/>
          <a:stretch/>
        </p:blipFill>
        <p:spPr bwMode="auto">
          <a:xfrm>
            <a:off x="1104900" y="1600200"/>
            <a:ext cx="4914900" cy="45719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B0C7C613-DB05-46A8-AAD7-FF7F48A7EB2F}"/>
              </a:ext>
            </a:extLst>
          </p:cNvPr>
          <p:cNvSpPr>
            <a:spLocks noGrp="1"/>
          </p:cNvSpPr>
          <p:nvPr>
            <p:ph sz="half" idx="2"/>
          </p:nvPr>
        </p:nvSpPr>
        <p:spPr>
          <a:xfrm>
            <a:off x="6172200" y="1600200"/>
            <a:ext cx="4914900" cy="4571999"/>
          </a:xfrm>
        </p:spPr>
        <p:txBody>
          <a:bodyPr>
            <a:normAutofit/>
          </a:bodyPr>
          <a:lstStyle/>
          <a:p>
            <a:r>
              <a:rPr lang="en-US" b="1" dirty="0"/>
              <a:t>SB160:  State Audit Amendments</a:t>
            </a:r>
          </a:p>
          <a:p>
            <a:pPr lvl="1"/>
            <a:r>
              <a:rPr lang="en-US" b="1" dirty="0"/>
              <a:t>Senator Buxton</a:t>
            </a:r>
          </a:p>
          <a:p>
            <a:pPr lvl="1"/>
            <a:r>
              <a:rPr lang="en-US" b="1" dirty="0"/>
              <a:t>Authorizes the legislative auditor general to perform appropriation audits of executive branch entities and local education agencies</a:t>
            </a:r>
          </a:p>
        </p:txBody>
      </p:sp>
      <p:pic>
        <p:nvPicPr>
          <p:cNvPr id="8" name="Picture 7" descr="Graphical user interface, application&#10;&#10;Description automatically generated">
            <a:extLst>
              <a:ext uri="{FF2B5EF4-FFF2-40B4-BE49-F238E27FC236}">
                <a16:creationId xmlns:a16="http://schemas.microsoft.com/office/drawing/2014/main" id="{A18ACD06-DAF4-4280-9FFD-8A4C41662D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4576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School Assessment &amp; Accountability</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type="body" sz="half" idx="2"/>
          </p:nvPr>
        </p:nvSpPr>
        <p:spPr>
          <a:xfrm>
            <a:off x="1104900" y="1600200"/>
            <a:ext cx="4384548" cy="4572000"/>
          </a:xfrm>
        </p:spPr>
        <p:txBody>
          <a:bodyPr>
            <a:normAutofit fontScale="92500" lnSpcReduction="20000"/>
          </a:bodyPr>
          <a:lstStyle/>
          <a:p>
            <a:pPr marL="342900" indent="-342900">
              <a:buFont typeface="Arial" panose="020B0604020202020204" pitchFamily="34" charset="0"/>
              <a:buChar char="•"/>
            </a:pPr>
            <a:r>
              <a:rPr lang="en-US" sz="2000" b="1" dirty="0"/>
              <a:t>SB184S3:  School Assessment and Accountability Amendments</a:t>
            </a:r>
          </a:p>
          <a:p>
            <a:pPr marL="800100" lvl="1" indent="-342900">
              <a:buFont typeface="Arial" panose="020B0604020202020204" pitchFamily="34" charset="0"/>
              <a:buChar char="•"/>
            </a:pPr>
            <a:r>
              <a:rPr lang="en-US" sz="1600" b="1" dirty="0"/>
              <a:t>Senator Reibe</a:t>
            </a:r>
          </a:p>
          <a:p>
            <a:pPr marL="800100" lvl="1" indent="-342900">
              <a:buFont typeface="Arial" panose="020B0604020202020204" pitchFamily="34" charset="0"/>
              <a:buChar char="•"/>
            </a:pPr>
            <a:r>
              <a:rPr lang="en-US" sz="1700" b="1" dirty="0"/>
              <a:t>For the 2020-2021 school year, USBE is not required to: </a:t>
            </a:r>
          </a:p>
          <a:p>
            <a:pPr marL="1257300" lvl="2" indent="-342900">
              <a:buFont typeface="Arial" panose="020B0604020202020204" pitchFamily="34" charset="0"/>
              <a:buChar char="•"/>
            </a:pPr>
            <a:r>
              <a:rPr lang="en-US" sz="1700" b="1" dirty="0"/>
              <a:t>identify schools not achieving state established acceptable levels of student performance</a:t>
            </a:r>
          </a:p>
          <a:p>
            <a:pPr marL="1257300" lvl="2" indent="-342900">
              <a:buFont typeface="Arial" panose="020B0604020202020204" pitchFamily="34" charset="0"/>
              <a:buChar char="•"/>
            </a:pPr>
            <a:r>
              <a:rPr lang="en-US" sz="1700" b="1" dirty="0"/>
              <a:t>assign to each school an overall rating using an A through F letter grading scale</a:t>
            </a:r>
          </a:p>
          <a:p>
            <a:pPr marL="1257300" lvl="2" indent="-342900">
              <a:buFont typeface="Arial" panose="020B0604020202020204" pitchFamily="34" charset="0"/>
              <a:buChar char="•"/>
            </a:pPr>
            <a:r>
              <a:rPr lang="en-US" sz="1700" b="1" dirty="0"/>
              <a:t>publish a report card for each school on the state board's website</a:t>
            </a:r>
          </a:p>
          <a:p>
            <a:pPr marL="1257300" lvl="2" indent="-342900">
              <a:buFont typeface="Arial" panose="020B0604020202020204" pitchFamily="34" charset="0"/>
              <a:buChar char="•"/>
            </a:pPr>
            <a:r>
              <a:rPr lang="en-US" sz="1700" b="1" dirty="0"/>
              <a:t>determine school performance success and student academic achievement under the Teacher and Student Success Program</a:t>
            </a:r>
          </a:p>
          <a:p>
            <a:r>
              <a:rPr lang="en-US" sz="1700" b="1" dirty="0"/>
              <a:t>	</a:t>
            </a:r>
          </a:p>
        </p:txBody>
      </p:sp>
      <p:pic>
        <p:nvPicPr>
          <p:cNvPr id="14338" name="Picture 2" descr="A close-up of a person smiling&#10;&#10;Description automatically generated">
            <a:extLst>
              <a:ext uri="{FF2B5EF4-FFF2-40B4-BE49-F238E27FC236}">
                <a16:creationId xmlns:a16="http://schemas.microsoft.com/office/drawing/2014/main" id="{61B6CF02-132F-4FB5-B910-D28D96590E4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040" r="-2" b="17788"/>
          <a:stretch/>
        </p:blipFill>
        <p:spPr bwMode="auto">
          <a:xfrm>
            <a:off x="6096000" y="1600199"/>
            <a:ext cx="4991100" cy="4572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Graphical user interface, application&#10;&#10;Description automatically generated">
            <a:extLst>
              <a:ext uri="{FF2B5EF4-FFF2-40B4-BE49-F238E27FC236}">
                <a16:creationId xmlns:a16="http://schemas.microsoft.com/office/drawing/2014/main" id="{99C535EF-9ED7-4134-8A0D-3DA3ACA79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0372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LEA Policies</a:t>
            </a:r>
            <a:endParaRPr lang="en-US" dirty="0"/>
          </a:p>
        </p:txBody>
      </p:sp>
      <p:pic>
        <p:nvPicPr>
          <p:cNvPr id="19458" name="Picture 2">
            <a:extLst>
              <a:ext uri="{FF2B5EF4-FFF2-40B4-BE49-F238E27FC236}">
                <a16:creationId xmlns:a16="http://schemas.microsoft.com/office/drawing/2014/main" id="{448F590C-580B-4C4D-BDA5-A145167DE54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5916" b="19665"/>
          <a:stretch/>
        </p:blipFill>
        <p:spPr bwMode="auto">
          <a:xfrm>
            <a:off x="1104900" y="1600200"/>
            <a:ext cx="4914900" cy="4571999"/>
          </a:xfrm>
          <a:prstGeom prst="rect">
            <a:avLst/>
          </a:prstGeom>
          <a:solidFill>
            <a:srgbClr val="FFFFFF"/>
          </a:solidFill>
          <a:ln w="76200">
            <a:solidFill>
              <a:schemeClr val="tx1"/>
            </a:solidFill>
          </a:ln>
        </p:spPr>
      </p:pic>
      <p:sp>
        <p:nvSpPr>
          <p:cNvPr id="11" name="Content Placeholder 10">
            <a:extLst>
              <a:ext uri="{FF2B5EF4-FFF2-40B4-BE49-F238E27FC236}">
                <a16:creationId xmlns:a16="http://schemas.microsoft.com/office/drawing/2014/main" id="{B0C7C613-DB05-46A8-AAD7-FF7F48A7EB2F}"/>
              </a:ext>
            </a:extLst>
          </p:cNvPr>
          <p:cNvSpPr>
            <a:spLocks noGrp="1"/>
          </p:cNvSpPr>
          <p:nvPr>
            <p:ph sz="half" idx="2"/>
          </p:nvPr>
        </p:nvSpPr>
        <p:spPr>
          <a:xfrm>
            <a:off x="6172200" y="1600200"/>
            <a:ext cx="4914900" cy="4571999"/>
          </a:xfrm>
        </p:spPr>
        <p:txBody>
          <a:bodyPr>
            <a:normAutofit/>
          </a:bodyPr>
          <a:lstStyle/>
          <a:p>
            <a:r>
              <a:rPr lang="en-US" b="1"/>
              <a:t>SB187S4:  </a:t>
            </a:r>
            <a:r>
              <a:rPr lang="en-US" b="1" dirty="0"/>
              <a:t>Local Education Agency Policies Amendments</a:t>
            </a:r>
          </a:p>
          <a:p>
            <a:pPr lvl="1"/>
            <a:r>
              <a:rPr lang="en-US" b="1" dirty="0"/>
              <a:t>Senator Winterton</a:t>
            </a:r>
          </a:p>
          <a:p>
            <a:pPr lvl="1"/>
            <a:r>
              <a:rPr lang="en-US" b="1" dirty="0"/>
              <a:t>Requires the governor, the chief executive of a municipality or county, the Department of Health, or a local health department to work closely with a LEA when considering the implementation of a health order</a:t>
            </a:r>
          </a:p>
        </p:txBody>
      </p:sp>
      <p:pic>
        <p:nvPicPr>
          <p:cNvPr id="8" name="Picture 7" descr="Graphical user interface, application&#10;&#10;Description automatically generated">
            <a:extLst>
              <a:ext uri="{FF2B5EF4-FFF2-40B4-BE49-F238E27FC236}">
                <a16:creationId xmlns:a16="http://schemas.microsoft.com/office/drawing/2014/main" id="{09C3C306-9F04-411E-B805-66069C4560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8742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a:xfrm>
            <a:off x="1104900" y="76200"/>
            <a:ext cx="9980682" cy="1096962"/>
          </a:xfrm>
        </p:spPr>
        <p:txBody>
          <a:bodyPr anchor="b">
            <a:normAutofit/>
          </a:bodyPr>
          <a:lstStyle/>
          <a:p>
            <a:r>
              <a:rPr lang="en-US" b="1" dirty="0"/>
              <a:t>Statewide Online Education Program</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sz="half" idx="1"/>
          </p:nvPr>
        </p:nvSpPr>
        <p:spPr>
          <a:xfrm>
            <a:off x="1104900" y="1600200"/>
            <a:ext cx="4914900" cy="4571999"/>
          </a:xfrm>
        </p:spPr>
        <p:txBody>
          <a:bodyPr>
            <a:normAutofit/>
          </a:bodyPr>
          <a:lstStyle/>
          <a:p>
            <a:r>
              <a:rPr lang="en-US" b="1" dirty="0"/>
              <a:t>SB234S:  Statewide Online Education Program Amendments</a:t>
            </a:r>
          </a:p>
          <a:p>
            <a:pPr lvl="1"/>
            <a:r>
              <a:rPr lang="en-US" b="1" dirty="0"/>
              <a:t>Senator Cullimore</a:t>
            </a:r>
          </a:p>
          <a:p>
            <a:pPr lvl="1"/>
            <a:r>
              <a:rPr lang="en-US" b="1" dirty="0"/>
              <a:t>Online courses, offered through SOEP, will now be available to 7</a:t>
            </a:r>
            <a:r>
              <a:rPr lang="en-US" b="1" baseline="30000" dirty="0"/>
              <a:t>th</a:t>
            </a:r>
            <a:r>
              <a:rPr lang="en-US" b="1" dirty="0"/>
              <a:t> and 8</a:t>
            </a:r>
            <a:r>
              <a:rPr lang="en-US" b="1" baseline="30000" dirty="0"/>
              <a:t>th</a:t>
            </a:r>
            <a:r>
              <a:rPr lang="en-US" b="1" dirty="0"/>
              <a:t> grade students</a:t>
            </a:r>
            <a:endParaRPr lang="en-US" dirty="0"/>
          </a:p>
        </p:txBody>
      </p:sp>
      <p:pic>
        <p:nvPicPr>
          <p:cNvPr id="13314" name="Picture 2">
            <a:extLst>
              <a:ext uri="{FF2B5EF4-FFF2-40B4-BE49-F238E27FC236}">
                <a16:creationId xmlns:a16="http://schemas.microsoft.com/office/drawing/2014/main" id="{D2732E70-00A8-416A-908E-264F2D0104D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5581"/>
          <a:stretch/>
        </p:blipFill>
        <p:spPr bwMode="auto">
          <a:xfrm>
            <a:off x="6172200" y="1600200"/>
            <a:ext cx="4914900" cy="4571999"/>
          </a:xfrm>
          <a:prstGeom prst="rect">
            <a:avLst/>
          </a:prstGeom>
          <a:solidFill>
            <a:srgbClr val="FFFFFF"/>
          </a:solidFill>
          <a:ln w="76200">
            <a:solidFill>
              <a:schemeClr val="tx1"/>
            </a:solidFill>
          </a:ln>
        </p:spPr>
      </p:pic>
      <p:pic>
        <p:nvPicPr>
          <p:cNvPr id="8" name="Picture 7" descr="Graphical user interface, application&#10;&#10;Description automatically generated">
            <a:extLst>
              <a:ext uri="{FF2B5EF4-FFF2-40B4-BE49-F238E27FC236}">
                <a16:creationId xmlns:a16="http://schemas.microsoft.com/office/drawing/2014/main" id="{21F34041-D78D-4D13-B51D-8453112C41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1119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p:txBody>
          <a:bodyPr anchor="b">
            <a:normAutofit/>
          </a:bodyPr>
          <a:lstStyle/>
          <a:p>
            <a:r>
              <a:rPr lang="en-US" b="1" dirty="0"/>
              <a:t>Monitoring</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idx="1"/>
          </p:nvPr>
        </p:nvSpPr>
        <p:spPr/>
        <p:txBody>
          <a:bodyPr>
            <a:normAutofit lnSpcReduction="10000"/>
          </a:bodyPr>
          <a:lstStyle/>
          <a:p>
            <a:r>
              <a:rPr lang="en-US" b="1" dirty="0"/>
              <a:t>HB302S2:  Preserving Sports for Female Students</a:t>
            </a:r>
          </a:p>
          <a:p>
            <a:pPr lvl="1"/>
            <a:r>
              <a:rPr lang="en-US" dirty="0"/>
              <a:t>Representative Birkeland</a:t>
            </a:r>
          </a:p>
          <a:p>
            <a:r>
              <a:rPr lang="en-US" b="1" dirty="0"/>
              <a:t>HB338S:  School District Voter Eligibility Amendments</a:t>
            </a:r>
          </a:p>
          <a:p>
            <a:pPr lvl="1"/>
            <a:r>
              <a:rPr lang="en-US" dirty="0"/>
              <a:t>Representative Briscoe</a:t>
            </a:r>
          </a:p>
          <a:p>
            <a:r>
              <a:rPr lang="en-US" b="1" dirty="0"/>
              <a:t>HB428S2:  Public Education Governance and Appeals</a:t>
            </a:r>
          </a:p>
          <a:p>
            <a:pPr lvl="1"/>
            <a:r>
              <a:rPr lang="en-US" dirty="0"/>
              <a:t>Representative Waldrip</a:t>
            </a:r>
          </a:p>
          <a:p>
            <a:r>
              <a:rPr lang="en-US" b="1" dirty="0"/>
              <a:t>SB131S2:  Public Education Buildings Standards</a:t>
            </a:r>
          </a:p>
          <a:p>
            <a:pPr lvl="1"/>
            <a:r>
              <a:rPr lang="en-US" dirty="0"/>
              <a:t>Senator Harper</a:t>
            </a:r>
          </a:p>
          <a:p>
            <a:r>
              <a:rPr lang="en-US" b="1" dirty="0"/>
              <a:t>SB162:  Education Expenses Tax Credit During Public Health Emergency</a:t>
            </a:r>
          </a:p>
          <a:p>
            <a:pPr lvl="1"/>
            <a:r>
              <a:rPr lang="en-US" dirty="0"/>
              <a:t>Senator Harper</a:t>
            </a:r>
          </a:p>
          <a:p>
            <a:r>
              <a:rPr lang="en-US" b="1" dirty="0"/>
              <a:t>SB242:  Alternative Tax Credit Amendments</a:t>
            </a:r>
          </a:p>
          <a:p>
            <a:pPr lvl="1"/>
            <a:r>
              <a:rPr lang="en-US" dirty="0"/>
              <a:t>Senator Johnson</a:t>
            </a:r>
          </a:p>
        </p:txBody>
      </p:sp>
      <p:pic>
        <p:nvPicPr>
          <p:cNvPr id="6" name="Picture 5" descr="Graphical user interface, application&#10;&#10;Description automatically generated">
            <a:extLst>
              <a:ext uri="{FF2B5EF4-FFF2-40B4-BE49-F238E27FC236}">
                <a16:creationId xmlns:a16="http://schemas.microsoft.com/office/drawing/2014/main" id="{C7C9B5D2-6021-4800-A7AD-24F27C28B1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1212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p:txBody>
          <a:bodyPr anchor="b">
            <a:normAutofit/>
          </a:bodyPr>
          <a:lstStyle/>
          <a:p>
            <a:r>
              <a:rPr lang="en-US" b="1" dirty="0"/>
              <a:t>JLC Priority Scorecard</a:t>
            </a:r>
            <a:endParaRPr lang="en-US" dirty="0"/>
          </a:p>
        </p:txBody>
      </p:sp>
      <p:graphicFrame>
        <p:nvGraphicFramePr>
          <p:cNvPr id="10" name="Table 11">
            <a:extLst>
              <a:ext uri="{FF2B5EF4-FFF2-40B4-BE49-F238E27FC236}">
                <a16:creationId xmlns:a16="http://schemas.microsoft.com/office/drawing/2014/main" id="{31AE7005-7048-41D5-BE48-2CA834B97187}"/>
              </a:ext>
            </a:extLst>
          </p:cNvPr>
          <p:cNvGraphicFramePr>
            <a:graphicFrameLocks noGrp="1"/>
          </p:cNvGraphicFramePr>
          <p:nvPr>
            <p:ph idx="1"/>
            <p:extLst>
              <p:ext uri="{D42A27DB-BD31-4B8C-83A1-F6EECF244321}">
                <p14:modId xmlns:p14="http://schemas.microsoft.com/office/powerpoint/2010/main" val="1289643100"/>
              </p:ext>
            </p:extLst>
          </p:nvPr>
        </p:nvGraphicFramePr>
        <p:xfrm>
          <a:off x="1104900" y="1600200"/>
          <a:ext cx="9982200" cy="4846320"/>
        </p:xfrm>
        <a:graphic>
          <a:graphicData uri="http://schemas.openxmlformats.org/drawingml/2006/table">
            <a:tbl>
              <a:tblPr firstRow="1" bandRow="1">
                <a:tableStyleId>{5C22544A-7EE6-4342-B048-85BDC9FD1C3A}</a:tableStyleId>
              </a:tblPr>
              <a:tblGrid>
                <a:gridCol w="6754830">
                  <a:extLst>
                    <a:ext uri="{9D8B030D-6E8A-4147-A177-3AD203B41FA5}">
                      <a16:colId xmlns:a16="http://schemas.microsoft.com/office/drawing/2014/main" val="2099173673"/>
                    </a:ext>
                  </a:extLst>
                </a:gridCol>
                <a:gridCol w="3227370">
                  <a:extLst>
                    <a:ext uri="{9D8B030D-6E8A-4147-A177-3AD203B41FA5}">
                      <a16:colId xmlns:a16="http://schemas.microsoft.com/office/drawing/2014/main" val="103064554"/>
                    </a:ext>
                  </a:extLst>
                </a:gridCol>
              </a:tblGrid>
              <a:tr h="370840">
                <a:tc>
                  <a:txBody>
                    <a:bodyPr/>
                    <a:lstStyle/>
                    <a:p>
                      <a:pPr algn="ctr"/>
                      <a:r>
                        <a:rPr lang="en-US" sz="3200" dirty="0"/>
                        <a:t>Priority Area</a:t>
                      </a:r>
                    </a:p>
                  </a:txBody>
                  <a:tcPr/>
                </a:tc>
                <a:tc>
                  <a:txBody>
                    <a:bodyPr/>
                    <a:lstStyle/>
                    <a:p>
                      <a:pPr algn="ctr"/>
                      <a:r>
                        <a:rPr lang="en-US" sz="3200" dirty="0"/>
                        <a:t>Outcome</a:t>
                      </a:r>
                    </a:p>
                  </a:txBody>
                  <a:tcPr/>
                </a:tc>
                <a:extLst>
                  <a:ext uri="{0D108BD9-81ED-4DB2-BD59-A6C34878D82A}">
                    <a16:rowId xmlns:a16="http://schemas.microsoft.com/office/drawing/2014/main" val="2583057595"/>
                  </a:ext>
                </a:extLst>
              </a:tr>
              <a:tr h="1066800">
                <a:tc>
                  <a:txBody>
                    <a:bodyPr/>
                    <a:lstStyle/>
                    <a:p>
                      <a:r>
                        <a:rPr lang="en-US" sz="3200" dirty="0"/>
                        <a:t>Fundamental Obligations &amp; Commitments</a:t>
                      </a:r>
                    </a:p>
                  </a:txBody>
                  <a:tcPr anchor="ctr"/>
                </a:tc>
                <a:tc>
                  <a:txBody>
                    <a:bodyPr/>
                    <a:lstStyle/>
                    <a:p>
                      <a:endParaRPr lang="en-US" sz="3200" dirty="0"/>
                    </a:p>
                  </a:txBody>
                  <a:tcPr anchor="ctr"/>
                </a:tc>
                <a:extLst>
                  <a:ext uri="{0D108BD9-81ED-4DB2-BD59-A6C34878D82A}">
                    <a16:rowId xmlns:a16="http://schemas.microsoft.com/office/drawing/2014/main" val="4275624600"/>
                  </a:ext>
                </a:extLst>
              </a:tr>
              <a:tr h="1066800">
                <a:tc>
                  <a:txBody>
                    <a:bodyPr/>
                    <a:lstStyle/>
                    <a:p>
                      <a:r>
                        <a:rPr lang="en-US" sz="3200" dirty="0"/>
                        <a:t>From Ongoing Current Education Fund Revenues</a:t>
                      </a:r>
                    </a:p>
                  </a:txBody>
                  <a:tcPr anchor="ctr"/>
                </a:tc>
                <a:tc>
                  <a:txBody>
                    <a:bodyPr/>
                    <a:lstStyle/>
                    <a:p>
                      <a:endParaRPr lang="en-US" sz="3200" dirty="0"/>
                    </a:p>
                  </a:txBody>
                  <a:tcPr anchor="ctr"/>
                </a:tc>
                <a:extLst>
                  <a:ext uri="{0D108BD9-81ED-4DB2-BD59-A6C34878D82A}">
                    <a16:rowId xmlns:a16="http://schemas.microsoft.com/office/drawing/2014/main" val="1826382164"/>
                  </a:ext>
                </a:extLst>
              </a:tr>
              <a:tr h="1066800">
                <a:tc>
                  <a:txBody>
                    <a:bodyPr/>
                    <a:lstStyle/>
                    <a:p>
                      <a:r>
                        <a:rPr lang="en-US" sz="3200" dirty="0"/>
                        <a:t>From One-Time Revenues</a:t>
                      </a:r>
                    </a:p>
                  </a:txBody>
                  <a:tcPr anchor="ctr"/>
                </a:tc>
                <a:tc>
                  <a:txBody>
                    <a:bodyPr/>
                    <a:lstStyle/>
                    <a:p>
                      <a:endParaRPr lang="en-US" sz="3200" dirty="0"/>
                    </a:p>
                  </a:txBody>
                  <a:tcPr anchor="ctr"/>
                </a:tc>
                <a:extLst>
                  <a:ext uri="{0D108BD9-81ED-4DB2-BD59-A6C34878D82A}">
                    <a16:rowId xmlns:a16="http://schemas.microsoft.com/office/drawing/2014/main" val="2317952663"/>
                  </a:ext>
                </a:extLst>
              </a:tr>
              <a:tr h="1066800">
                <a:tc>
                  <a:txBody>
                    <a:bodyPr/>
                    <a:lstStyle/>
                    <a:p>
                      <a:r>
                        <a:rPr lang="en-US" sz="3200" dirty="0"/>
                        <a:t>Enact Policy Requests</a:t>
                      </a:r>
                    </a:p>
                  </a:txBody>
                  <a:tcPr anchor="ctr"/>
                </a:tc>
                <a:tc>
                  <a:txBody>
                    <a:bodyPr/>
                    <a:lstStyle/>
                    <a:p>
                      <a:endParaRPr lang="en-US" sz="3200" dirty="0"/>
                    </a:p>
                  </a:txBody>
                  <a:tcPr anchor="ctr"/>
                </a:tc>
                <a:extLst>
                  <a:ext uri="{0D108BD9-81ED-4DB2-BD59-A6C34878D82A}">
                    <a16:rowId xmlns:a16="http://schemas.microsoft.com/office/drawing/2014/main" val="3168855439"/>
                  </a:ext>
                </a:extLst>
              </a:tr>
            </a:tbl>
          </a:graphicData>
        </a:graphic>
      </p:graphicFrame>
      <p:pic>
        <p:nvPicPr>
          <p:cNvPr id="6" name="Picture 5" descr="Graphical user interface, application&#10;&#10;Description automatically generated">
            <a:extLst>
              <a:ext uri="{FF2B5EF4-FFF2-40B4-BE49-F238E27FC236}">
                <a16:creationId xmlns:a16="http://schemas.microsoft.com/office/drawing/2014/main" id="{C7C9B5D2-6021-4800-A7AD-24F27C28B1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
        <p:nvSpPr>
          <p:cNvPr id="3" name="Arrow: Right 2">
            <a:extLst>
              <a:ext uri="{FF2B5EF4-FFF2-40B4-BE49-F238E27FC236}">
                <a16:creationId xmlns:a16="http://schemas.microsoft.com/office/drawing/2014/main" id="{426D9C22-746F-45BC-A36C-6FA2165E4E9D}"/>
              </a:ext>
            </a:extLst>
          </p:cNvPr>
          <p:cNvSpPr/>
          <p:nvPr/>
        </p:nvSpPr>
        <p:spPr>
          <a:xfrm>
            <a:off x="8548100" y="4381349"/>
            <a:ext cx="1818526" cy="911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Up 3">
            <a:extLst>
              <a:ext uri="{FF2B5EF4-FFF2-40B4-BE49-F238E27FC236}">
                <a16:creationId xmlns:a16="http://schemas.microsoft.com/office/drawing/2014/main" id="{A06E9959-F947-4F77-9FC3-988CC61E6A0F}"/>
              </a:ext>
            </a:extLst>
          </p:cNvPr>
          <p:cNvSpPr/>
          <p:nvPr/>
        </p:nvSpPr>
        <p:spPr>
          <a:xfrm>
            <a:off x="8871736" y="2188396"/>
            <a:ext cx="1171254" cy="968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F02B904F-6033-42DF-BFED-91685352FDCE}"/>
              </a:ext>
            </a:extLst>
          </p:cNvPr>
          <p:cNvSpPr/>
          <p:nvPr/>
        </p:nvSpPr>
        <p:spPr>
          <a:xfrm>
            <a:off x="8548100" y="5431625"/>
            <a:ext cx="1818526" cy="911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E47E755A-3C1B-456B-86D3-A2BD2B4D8DAE}"/>
              </a:ext>
            </a:extLst>
          </p:cNvPr>
          <p:cNvSpPr/>
          <p:nvPr/>
        </p:nvSpPr>
        <p:spPr>
          <a:xfrm>
            <a:off x="8548100" y="3331074"/>
            <a:ext cx="1818526" cy="911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487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p:txBody>
          <a:bodyPr anchor="b">
            <a:normAutofit/>
          </a:bodyPr>
          <a:lstStyle/>
          <a:p>
            <a:r>
              <a:rPr lang="en-US" b="1" dirty="0"/>
              <a:t>Interim</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idx="1"/>
          </p:nvPr>
        </p:nvSpPr>
        <p:spPr/>
        <p:txBody>
          <a:bodyPr>
            <a:normAutofit/>
          </a:bodyPr>
          <a:lstStyle/>
          <a:p>
            <a:pPr marL="0" indent="0" algn="ctr">
              <a:buNone/>
            </a:pPr>
            <a:r>
              <a:rPr lang="en-US" b="1" u="sng" dirty="0"/>
              <a:t>Working Groups</a:t>
            </a:r>
          </a:p>
          <a:p>
            <a:r>
              <a:rPr lang="en-US" dirty="0" err="1"/>
              <a:t>WestEd</a:t>
            </a:r>
            <a:r>
              <a:rPr lang="en-US" dirty="0"/>
              <a:t> Public Education Funding Study (ongoing)</a:t>
            </a:r>
          </a:p>
          <a:p>
            <a:r>
              <a:rPr lang="en-US" dirty="0"/>
              <a:t>Public Education Governance and Appeals (new)</a:t>
            </a:r>
          </a:p>
          <a:p>
            <a:endParaRPr lang="en-US" dirty="0"/>
          </a:p>
          <a:p>
            <a:endParaRPr lang="en-US" dirty="0"/>
          </a:p>
          <a:p>
            <a:endParaRPr lang="en-US" dirty="0"/>
          </a:p>
          <a:p>
            <a:endParaRPr lang="en-US" dirty="0"/>
          </a:p>
          <a:p>
            <a:pPr marL="0" indent="0" algn="ctr">
              <a:buNone/>
            </a:pPr>
            <a:endParaRPr lang="en-US" b="1" dirty="0">
              <a:solidFill>
                <a:srgbClr val="FF0000"/>
              </a:solidFill>
            </a:endParaRP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D71376E6-EDA4-445D-92E3-A29D06B357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298610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06D9-817A-4F27-9AB9-60EA8F7BB098}"/>
              </a:ext>
            </a:extLst>
          </p:cNvPr>
          <p:cNvSpPr>
            <a:spLocks noGrp="1"/>
          </p:cNvSpPr>
          <p:nvPr>
            <p:ph type="title"/>
          </p:nvPr>
        </p:nvSpPr>
        <p:spPr>
          <a:xfrm>
            <a:off x="1104900" y="76200"/>
            <a:ext cx="9980682" cy="1096962"/>
          </a:xfrm>
        </p:spPr>
        <p:txBody>
          <a:bodyPr anchor="b">
            <a:normAutofit/>
          </a:bodyPr>
          <a:lstStyle/>
          <a:p>
            <a:r>
              <a:rPr lang="en-US" sz="3600" b="1" dirty="0">
                <a:solidFill>
                  <a:srgbClr val="FF0000"/>
                </a:solidFill>
              </a:rPr>
              <a:t>We want to hear from you…</a:t>
            </a:r>
          </a:p>
        </p:txBody>
      </p:sp>
      <p:sp>
        <p:nvSpPr>
          <p:cNvPr id="3" name="Content Placeholder 2">
            <a:extLst>
              <a:ext uri="{FF2B5EF4-FFF2-40B4-BE49-F238E27FC236}">
                <a16:creationId xmlns:a16="http://schemas.microsoft.com/office/drawing/2014/main" id="{EEB34446-0A45-424E-A5DC-73C0EE7CE78B}"/>
              </a:ext>
            </a:extLst>
          </p:cNvPr>
          <p:cNvSpPr>
            <a:spLocks noGrp="1"/>
          </p:cNvSpPr>
          <p:nvPr>
            <p:ph sz="half" idx="1"/>
          </p:nvPr>
        </p:nvSpPr>
        <p:spPr>
          <a:xfrm>
            <a:off x="1104900" y="1600200"/>
            <a:ext cx="4914900" cy="4571999"/>
          </a:xfrm>
        </p:spPr>
        <p:txBody>
          <a:bodyPr>
            <a:normAutofit/>
          </a:bodyPr>
          <a:lstStyle/>
          <a:p>
            <a:pPr marL="0" indent="0" algn="ctr">
              <a:buNone/>
            </a:pPr>
            <a:r>
              <a:rPr lang="en-US" sz="4000" b="1" dirty="0"/>
              <a:t>In the chat, what do you think we should focus on in the interim and/or next session?</a:t>
            </a:r>
          </a:p>
          <a:p>
            <a:pPr marL="0" indent="0">
              <a:buNone/>
            </a:pPr>
            <a:endParaRPr lang="en-US" dirty="0"/>
          </a:p>
          <a:p>
            <a:pPr marL="0" indent="0">
              <a:buNone/>
            </a:pPr>
            <a:endParaRPr lang="en-US" dirty="0"/>
          </a:p>
        </p:txBody>
      </p:sp>
      <p:pic>
        <p:nvPicPr>
          <p:cNvPr id="4098" name="Picture 2" descr="Utah State Capitol - Randy Burkett Lighting Design">
            <a:extLst>
              <a:ext uri="{FF2B5EF4-FFF2-40B4-BE49-F238E27FC236}">
                <a16:creationId xmlns:a16="http://schemas.microsoft.com/office/drawing/2014/main" id="{E0564A2A-8762-4365-9A4B-BD4A7936EF6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248" r="20217" b="2"/>
          <a:stretch/>
        </p:blipFill>
        <p:spPr bwMode="auto">
          <a:xfrm>
            <a:off x="6172200" y="1600200"/>
            <a:ext cx="4914900" cy="4571999"/>
          </a:xfrm>
          <a:prstGeom prst="rect">
            <a:avLst/>
          </a:prstGeom>
          <a:solidFill>
            <a:srgbClr val="FFFFFF"/>
          </a:solidFill>
          <a:ln w="76200">
            <a:solidFill>
              <a:schemeClr val="tx1"/>
            </a:solidFill>
          </a:ln>
        </p:spPr>
      </p:pic>
      <p:pic>
        <p:nvPicPr>
          <p:cNvPr id="5" name="Picture 4" descr="Graphical user interface, application&#10;&#10;Description automatically generated">
            <a:extLst>
              <a:ext uri="{FF2B5EF4-FFF2-40B4-BE49-F238E27FC236}">
                <a16:creationId xmlns:a16="http://schemas.microsoft.com/office/drawing/2014/main" id="{FB4180BD-E775-44BE-A582-CA606CE7F0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618480"/>
            <a:ext cx="2845768" cy="1533742"/>
          </a:xfrm>
          <a:prstGeom prst="rect">
            <a:avLst/>
          </a:prstGeom>
        </p:spPr>
      </p:pic>
    </p:spTree>
    <p:extLst>
      <p:ext uri="{BB962C8B-B14F-4D97-AF65-F5344CB8AC3E}">
        <p14:creationId xmlns:p14="http://schemas.microsoft.com/office/powerpoint/2010/main" val="183439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attending!</a:t>
            </a:r>
          </a:p>
        </p:txBody>
      </p:sp>
      <p:pic>
        <p:nvPicPr>
          <p:cNvPr id="4" name="Picture 3" descr="Graphical user interface, application&#10;&#10;Description automatically generated">
            <a:extLst>
              <a:ext uri="{FF2B5EF4-FFF2-40B4-BE49-F238E27FC236}">
                <a16:creationId xmlns:a16="http://schemas.microsoft.com/office/drawing/2014/main" id="{DE23A794-AA27-4314-8645-13BD837B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p:txBody>
          <a:bodyPr anchor="b">
            <a:normAutofit/>
          </a:bodyPr>
          <a:lstStyle/>
          <a:p>
            <a:r>
              <a:rPr lang="en-US" b="1" dirty="0"/>
              <a:t>Elect Regional Delegates at Large &amp; Alternates</a:t>
            </a:r>
            <a:endParaRPr lang="en-US"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idx="1"/>
          </p:nvPr>
        </p:nvSpPr>
        <p:spPr/>
        <p:txBody>
          <a:bodyPr>
            <a:normAutofit/>
          </a:bodyPr>
          <a:lstStyle/>
          <a:p>
            <a:pPr marL="0" indent="0">
              <a:buNone/>
            </a:pPr>
            <a:endParaRPr lang="en-US" dirty="0"/>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C2BCC3E-EBAF-4FD6-996B-38E403151F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8091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3DF8-B9C3-4CAC-BBD7-8EAF17BAC820}"/>
              </a:ext>
            </a:extLst>
          </p:cNvPr>
          <p:cNvSpPr>
            <a:spLocks noGrp="1"/>
          </p:cNvSpPr>
          <p:nvPr>
            <p:ph type="title"/>
          </p:nvPr>
        </p:nvSpPr>
        <p:spPr>
          <a:xfrm>
            <a:off x="1104900" y="76200"/>
            <a:ext cx="9980682" cy="1096962"/>
          </a:xfrm>
        </p:spPr>
        <p:txBody>
          <a:bodyPr anchor="b">
            <a:normAutofit/>
          </a:bodyPr>
          <a:lstStyle/>
          <a:p>
            <a:r>
              <a:rPr lang="en-US" sz="3600" b="1" dirty="0">
                <a:solidFill>
                  <a:srgbClr val="FF0000"/>
                </a:solidFill>
              </a:rPr>
              <a:t>We want to hear from you…</a:t>
            </a:r>
          </a:p>
        </p:txBody>
      </p:sp>
      <p:pic>
        <p:nvPicPr>
          <p:cNvPr id="2050" name="Picture 2" descr="Utah State Capitol - Wikipedia">
            <a:extLst>
              <a:ext uri="{FF2B5EF4-FFF2-40B4-BE49-F238E27FC236}">
                <a16:creationId xmlns:a16="http://schemas.microsoft.com/office/drawing/2014/main" id="{9E722305-6460-44C1-AB96-9D987230156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706" r="20018" b="2"/>
          <a:stretch/>
        </p:blipFill>
        <p:spPr bwMode="auto">
          <a:xfrm>
            <a:off x="1104900" y="1600200"/>
            <a:ext cx="4914900" cy="4571999"/>
          </a:xfrm>
          <a:prstGeom prst="rect">
            <a:avLst/>
          </a:prstGeom>
          <a:solidFill>
            <a:srgbClr val="FFFFFF"/>
          </a:solidFill>
          <a:ln w="76200">
            <a:solidFill>
              <a:schemeClr val="tx1"/>
            </a:solidFill>
          </a:ln>
        </p:spPr>
      </p:pic>
      <p:sp>
        <p:nvSpPr>
          <p:cNvPr id="4" name="Content Placeholder 3">
            <a:extLst>
              <a:ext uri="{FF2B5EF4-FFF2-40B4-BE49-F238E27FC236}">
                <a16:creationId xmlns:a16="http://schemas.microsoft.com/office/drawing/2014/main" id="{E6598D05-1A8D-425F-8DCD-68AF8B7EB2F5}"/>
              </a:ext>
            </a:extLst>
          </p:cNvPr>
          <p:cNvSpPr>
            <a:spLocks noGrp="1"/>
          </p:cNvSpPr>
          <p:nvPr>
            <p:ph sz="half" idx="2"/>
          </p:nvPr>
        </p:nvSpPr>
        <p:spPr>
          <a:xfrm>
            <a:off x="6441896" y="1600200"/>
            <a:ext cx="4645203" cy="4571999"/>
          </a:xfrm>
        </p:spPr>
        <p:txBody>
          <a:bodyPr>
            <a:normAutofit/>
          </a:bodyPr>
          <a:lstStyle/>
          <a:p>
            <a:pPr marL="0" indent="0" algn="ctr">
              <a:buNone/>
            </a:pPr>
            <a:r>
              <a:rPr lang="en-US" sz="3600" b="1" dirty="0"/>
              <a:t>In the chat, type your name, district, and two words to describe the 2021 Legislative Session.</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B244F66C-BE83-4806-B0F9-22D1B725FF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618480"/>
            <a:ext cx="2845768" cy="1533742"/>
          </a:xfrm>
          <a:prstGeom prst="rect">
            <a:avLst/>
          </a:prstGeom>
        </p:spPr>
      </p:pic>
    </p:spTree>
    <p:extLst>
      <p:ext uri="{BB962C8B-B14F-4D97-AF65-F5344CB8AC3E}">
        <p14:creationId xmlns:p14="http://schemas.microsoft.com/office/powerpoint/2010/main" val="103876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con&#10;&#10;Description automatically generated">
            <a:extLst>
              <a:ext uri="{FF2B5EF4-FFF2-40B4-BE49-F238E27FC236}">
                <a16:creationId xmlns:a16="http://schemas.microsoft.com/office/drawing/2014/main" id="{DC517BB0-E075-4ADB-95FA-F90564865B93}"/>
              </a:ext>
            </a:extLst>
          </p:cNvPr>
          <p:cNvPicPr>
            <a:picLocks noGrp="1" noChangeAspect="1"/>
          </p:cNvPicPr>
          <p:nvPr>
            <p:ph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40" y="345440"/>
            <a:ext cx="11836400" cy="6512560"/>
          </a:xfrm>
          <a:prstGeom prst="ellipse">
            <a:avLst/>
          </a:prstGeom>
          <a:ln w="762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Graphical user interface, application&#10;&#10;Description automatically generated">
            <a:extLst>
              <a:ext uri="{FF2B5EF4-FFF2-40B4-BE49-F238E27FC236}">
                <a16:creationId xmlns:a16="http://schemas.microsoft.com/office/drawing/2014/main" id="{D3F9ADBB-9B63-43BF-BCFB-75FCCD0D87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27273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p:txBody>
          <a:bodyPr>
            <a:normAutofit/>
          </a:bodyPr>
          <a:lstStyle/>
          <a:p>
            <a:r>
              <a:rPr lang="en-US" sz="3600" b="1" dirty="0"/>
              <a:t>2021 Overall Budget Highlights</a:t>
            </a:r>
            <a:endParaRPr lang="en-US" sz="3600"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idx="1"/>
          </p:nvPr>
        </p:nvSpPr>
        <p:spPr/>
        <p:txBody>
          <a:bodyPr>
            <a:normAutofit lnSpcReduction="10000"/>
          </a:bodyPr>
          <a:lstStyle/>
          <a:p>
            <a:r>
              <a:rPr lang="en-US" b="1" dirty="0"/>
              <a:t>$23.5 billion </a:t>
            </a:r>
            <a:r>
              <a:rPr lang="en-US" dirty="0"/>
              <a:t>state budget</a:t>
            </a:r>
          </a:p>
          <a:p>
            <a:r>
              <a:rPr lang="en-US" dirty="0"/>
              <a:t>Nearly </a:t>
            </a:r>
            <a:r>
              <a:rPr lang="en-US" b="1" dirty="0"/>
              <a:t>$100 million </a:t>
            </a:r>
            <a:r>
              <a:rPr lang="en-US" dirty="0"/>
              <a:t>in tax cuts</a:t>
            </a:r>
          </a:p>
          <a:p>
            <a:r>
              <a:rPr lang="en-US" b="1" dirty="0"/>
              <a:t>$121 million </a:t>
            </a:r>
            <a:r>
              <a:rPr lang="en-US" dirty="0"/>
              <a:t>for public school teacher stipends</a:t>
            </a:r>
          </a:p>
          <a:p>
            <a:r>
              <a:rPr lang="en-US" b="1" dirty="0"/>
              <a:t>$1.1 billion </a:t>
            </a:r>
            <a:r>
              <a:rPr lang="en-US" dirty="0"/>
              <a:t>for roads and transit</a:t>
            </a:r>
          </a:p>
          <a:p>
            <a:r>
              <a:rPr lang="en-US" b="1" dirty="0"/>
              <a:t>$36.5 million </a:t>
            </a:r>
            <a:r>
              <a:rPr lang="en-US" dirty="0"/>
              <a:t>for two new state parks – a third of that with investment earnings, not taxes</a:t>
            </a:r>
          </a:p>
          <a:p>
            <a:r>
              <a:rPr lang="en-US" b="1" dirty="0"/>
              <a:t>$110 million </a:t>
            </a:r>
            <a:r>
              <a:rPr lang="en-US" dirty="0"/>
              <a:t>to renovate existing state parks and creating new trails, bike lanes, and pedestrian pathways </a:t>
            </a:r>
          </a:p>
          <a:p>
            <a:r>
              <a:rPr lang="en-US" b="1" dirty="0"/>
              <a:t>3%</a:t>
            </a:r>
            <a:r>
              <a:rPr lang="en-US" dirty="0"/>
              <a:t> raises for state and higher education employees</a:t>
            </a:r>
          </a:p>
          <a:p>
            <a:r>
              <a:rPr lang="en-US" b="1" dirty="0"/>
              <a:t>$250 million </a:t>
            </a:r>
            <a:r>
              <a:rPr lang="en-US" dirty="0"/>
              <a:t>to address the pandemic, including economic development assistance, rural broadband expansion, testing, and vaccine distribution</a:t>
            </a:r>
          </a:p>
          <a:p>
            <a:pPr marL="0" indent="0">
              <a:buNone/>
            </a:pP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BC3407B7-C795-482A-BD63-0327FF657E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15117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p:txBody>
          <a:bodyPr>
            <a:normAutofit/>
          </a:bodyPr>
          <a:lstStyle/>
          <a:p>
            <a:r>
              <a:rPr lang="en-US" sz="3600" b="1" dirty="0"/>
              <a:t>2021 Education Highlights</a:t>
            </a:r>
            <a:endParaRPr lang="en-US" sz="3600"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idx="1"/>
          </p:nvPr>
        </p:nvSpPr>
        <p:spPr/>
        <p:txBody>
          <a:bodyPr>
            <a:normAutofit/>
          </a:bodyPr>
          <a:lstStyle/>
          <a:p>
            <a:r>
              <a:rPr lang="en-US" dirty="0"/>
              <a:t>WPU value set at </a:t>
            </a:r>
            <a:r>
              <a:rPr lang="en-US" b="1" dirty="0"/>
              <a:t>$3,809 </a:t>
            </a:r>
            <a:r>
              <a:rPr lang="en-US" dirty="0"/>
              <a:t>for FY 2022 (5.9% increase)</a:t>
            </a:r>
          </a:p>
          <a:p>
            <a:pPr lvl="1"/>
            <a:r>
              <a:rPr lang="en-US" sz="2000" dirty="0"/>
              <a:t>FY21 - </a:t>
            </a:r>
            <a:r>
              <a:rPr lang="en-US" sz="2000" b="1" dirty="0"/>
              <a:t>$3,596</a:t>
            </a:r>
          </a:p>
          <a:p>
            <a:r>
              <a:rPr lang="en-US" b="1" dirty="0"/>
              <a:t>$203.0 Million </a:t>
            </a:r>
            <a:r>
              <a:rPr lang="en-US" dirty="0"/>
              <a:t>ongoing to fund WPU increase</a:t>
            </a:r>
          </a:p>
          <a:p>
            <a:r>
              <a:rPr lang="en-US" b="1" dirty="0"/>
              <a:t>$121.0 Million </a:t>
            </a:r>
            <a:r>
              <a:rPr lang="en-US" dirty="0"/>
              <a:t>one-time Supplemental Educator COVID Stipend</a:t>
            </a:r>
          </a:p>
          <a:p>
            <a:r>
              <a:rPr lang="en-US" dirty="0"/>
              <a:t>Fully funded Enrollment Growth</a:t>
            </a:r>
          </a:p>
          <a:p>
            <a:pPr lvl="1"/>
            <a:r>
              <a:rPr lang="en-US" sz="2000" b="1" dirty="0"/>
              <a:t>$27.8 Million </a:t>
            </a:r>
            <a:r>
              <a:rPr lang="en-US" sz="2000" dirty="0"/>
              <a:t>ongoing and </a:t>
            </a:r>
            <a:r>
              <a:rPr lang="en-US" sz="2000" b="1" dirty="0"/>
              <a:t>$43.5 Million</a:t>
            </a:r>
            <a:r>
              <a:rPr lang="en-US" sz="2000" dirty="0"/>
              <a:t> one-time</a:t>
            </a:r>
          </a:p>
          <a:p>
            <a:r>
              <a:rPr lang="en-US" b="1" dirty="0"/>
              <a:t>$7.0 Million </a:t>
            </a:r>
            <a:r>
              <a:rPr lang="en-US" dirty="0"/>
              <a:t>for Optional Enhanced Kindergarten </a:t>
            </a:r>
          </a:p>
          <a:p>
            <a:r>
              <a:rPr lang="en-US" b="1" dirty="0"/>
              <a:t>$8.6 Million </a:t>
            </a:r>
            <a:r>
              <a:rPr lang="en-US" dirty="0"/>
              <a:t>one-time for Small District and Charter School Base Funding Programs </a:t>
            </a:r>
          </a:p>
          <a:p>
            <a:pPr marL="0" indent="0">
              <a:buNone/>
            </a:pPr>
            <a:endParaRPr lang="en-US" dirty="0"/>
          </a:p>
        </p:txBody>
      </p:sp>
      <p:pic>
        <p:nvPicPr>
          <p:cNvPr id="13" name="Picture 12" descr="Graphical user interface, application&#10;&#10;Description automatically generated">
            <a:extLst>
              <a:ext uri="{FF2B5EF4-FFF2-40B4-BE49-F238E27FC236}">
                <a16:creationId xmlns:a16="http://schemas.microsoft.com/office/drawing/2014/main" id="{5FD69677-40C5-4ACC-BDAD-020FEE3441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284996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94B0D-4A6A-45D3-83B5-73B49CAA137E}"/>
              </a:ext>
            </a:extLst>
          </p:cNvPr>
          <p:cNvSpPr>
            <a:spLocks noGrp="1"/>
          </p:cNvSpPr>
          <p:nvPr>
            <p:ph type="title"/>
          </p:nvPr>
        </p:nvSpPr>
        <p:spPr/>
        <p:txBody>
          <a:bodyPr>
            <a:normAutofit/>
          </a:bodyPr>
          <a:lstStyle/>
          <a:p>
            <a:r>
              <a:rPr lang="en-US" sz="3600" b="1" dirty="0"/>
              <a:t>2021 Education Highlights</a:t>
            </a:r>
            <a:endParaRPr lang="en-US" sz="3600" dirty="0"/>
          </a:p>
        </p:txBody>
      </p:sp>
      <p:sp>
        <p:nvSpPr>
          <p:cNvPr id="11" name="Content Placeholder 10">
            <a:extLst>
              <a:ext uri="{FF2B5EF4-FFF2-40B4-BE49-F238E27FC236}">
                <a16:creationId xmlns:a16="http://schemas.microsoft.com/office/drawing/2014/main" id="{B0C7C613-DB05-46A8-AAD7-FF7F48A7EB2F}"/>
              </a:ext>
            </a:extLst>
          </p:cNvPr>
          <p:cNvSpPr>
            <a:spLocks noGrp="1"/>
          </p:cNvSpPr>
          <p:nvPr>
            <p:ph idx="1"/>
          </p:nvPr>
        </p:nvSpPr>
        <p:spPr/>
        <p:txBody>
          <a:bodyPr>
            <a:normAutofit/>
          </a:bodyPr>
          <a:lstStyle/>
          <a:p>
            <a:r>
              <a:rPr lang="en-US" b="1" dirty="0"/>
              <a:t>$4.0 Mill</a:t>
            </a:r>
            <a:r>
              <a:rPr lang="en-US" dirty="0"/>
              <a:t>ion one-time for LEA Financial and Information System Upgrade Grants</a:t>
            </a:r>
          </a:p>
          <a:p>
            <a:r>
              <a:rPr lang="en-US" b="1" dirty="0"/>
              <a:t>$3.0 Million </a:t>
            </a:r>
            <a:r>
              <a:rPr lang="en-US" dirty="0"/>
              <a:t>ongoing for English Language Learner Software for Schools</a:t>
            </a:r>
          </a:p>
          <a:p>
            <a:r>
              <a:rPr lang="en-US" b="1" dirty="0"/>
              <a:t>$5.0 Million </a:t>
            </a:r>
            <a:r>
              <a:rPr lang="en-US" dirty="0"/>
              <a:t>ongoing and $4.0 Million one-time for UPSTART Online Preschool</a:t>
            </a:r>
          </a:p>
          <a:p>
            <a:r>
              <a:rPr lang="en-US" b="1" dirty="0"/>
              <a:t>$1.8 Million </a:t>
            </a:r>
            <a:r>
              <a:rPr lang="en-US" dirty="0"/>
              <a:t>one-time to support the Utah Schools for the Deaf and the Blind (USDB)</a:t>
            </a:r>
          </a:p>
          <a:p>
            <a:r>
              <a:rPr lang="en-US" b="1" dirty="0"/>
              <a:t>$475,000 </a:t>
            </a:r>
            <a:r>
              <a:rPr lang="en-US" dirty="0"/>
              <a:t>ongoing for iSEE Outreach Programs</a:t>
            </a:r>
          </a:p>
          <a:p>
            <a:r>
              <a:rPr lang="en-US" b="1" dirty="0"/>
              <a:t>$250,000 </a:t>
            </a:r>
            <a:r>
              <a:rPr lang="en-US" dirty="0"/>
              <a:t>ongoing for POPS Provisional Programs</a:t>
            </a:r>
          </a:p>
        </p:txBody>
      </p:sp>
      <p:pic>
        <p:nvPicPr>
          <p:cNvPr id="4" name="Picture 3" descr="Graphical user interface, application&#10;&#10;Description automatically generated">
            <a:extLst>
              <a:ext uri="{FF2B5EF4-FFF2-40B4-BE49-F238E27FC236}">
                <a16:creationId xmlns:a16="http://schemas.microsoft.com/office/drawing/2014/main" id="{47A91B1E-D757-4955-BBD1-20C37CBB04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22870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2021 Highlights</a:t>
            </a:r>
            <a:endParaRPr lang="en-US" sz="3600" dirty="0"/>
          </a:p>
        </p:txBody>
      </p:sp>
      <p:pic>
        <p:nvPicPr>
          <p:cNvPr id="3074" name="Picture 2" descr="Plexiglass barriers being removed from Utah House chamber">
            <a:extLst>
              <a:ext uri="{FF2B5EF4-FFF2-40B4-BE49-F238E27FC236}">
                <a16:creationId xmlns:a16="http://schemas.microsoft.com/office/drawing/2014/main" id="{A2E3F3B2-DC5F-4104-87B1-F5F2EC1B0E4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8758" y="2105025"/>
            <a:ext cx="5266059" cy="334264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5020872-0AB5-489C-A8EA-CF4D962C82D7}"/>
              </a:ext>
            </a:extLst>
          </p:cNvPr>
          <p:cNvSpPr>
            <a:spLocks noGrp="1"/>
          </p:cNvSpPr>
          <p:nvPr>
            <p:ph sz="half" idx="1"/>
          </p:nvPr>
        </p:nvSpPr>
        <p:spPr>
          <a:xfrm>
            <a:off x="1104900" y="1600200"/>
            <a:ext cx="4914900" cy="5181600"/>
          </a:xfrm>
        </p:spPr>
        <p:txBody>
          <a:bodyPr>
            <a:normAutofit fontScale="92500" lnSpcReduction="20000"/>
          </a:bodyPr>
          <a:lstStyle/>
          <a:p>
            <a:pPr marL="0" indent="0" algn="ctr">
              <a:buNone/>
            </a:pPr>
            <a:r>
              <a:rPr lang="en-US" b="1" u="sng" dirty="0"/>
              <a:t>Bills</a:t>
            </a:r>
          </a:p>
          <a:p>
            <a:r>
              <a:rPr lang="en-US" sz="2400" b="1" dirty="0"/>
              <a:t>1,216</a:t>
            </a:r>
            <a:r>
              <a:rPr lang="en-US" dirty="0"/>
              <a:t> bills requested</a:t>
            </a:r>
          </a:p>
          <a:p>
            <a:r>
              <a:rPr lang="en-US" sz="2400" b="1" dirty="0"/>
              <a:t>767</a:t>
            </a:r>
            <a:r>
              <a:rPr lang="en-US" dirty="0"/>
              <a:t> bills numbered</a:t>
            </a:r>
          </a:p>
          <a:p>
            <a:pPr lvl="1"/>
            <a:r>
              <a:rPr lang="en-US" dirty="0"/>
              <a:t>139 – Law Enforcement &amp; Criminal Justice</a:t>
            </a:r>
          </a:p>
          <a:p>
            <a:pPr lvl="1"/>
            <a:r>
              <a:rPr lang="en-US" dirty="0"/>
              <a:t>133 – Government Operations</a:t>
            </a:r>
          </a:p>
          <a:p>
            <a:pPr lvl="1"/>
            <a:r>
              <a:rPr lang="en-US" dirty="0"/>
              <a:t>103 – Health</a:t>
            </a:r>
          </a:p>
          <a:p>
            <a:pPr lvl="1"/>
            <a:r>
              <a:rPr lang="en-US" b="1" dirty="0"/>
              <a:t>93 - Education</a:t>
            </a:r>
          </a:p>
          <a:p>
            <a:r>
              <a:rPr lang="en-US" sz="2400" b="1" dirty="0"/>
              <a:t>503</a:t>
            </a:r>
            <a:r>
              <a:rPr lang="en-US" dirty="0"/>
              <a:t> bills passed</a:t>
            </a:r>
          </a:p>
          <a:p>
            <a:endParaRPr lang="en-US" dirty="0"/>
          </a:p>
          <a:p>
            <a:pPr marL="0" indent="0" algn="ctr">
              <a:buNone/>
            </a:pPr>
            <a:r>
              <a:rPr lang="en-US" b="1" u="sng" dirty="0"/>
              <a:t>JLC</a:t>
            </a:r>
          </a:p>
          <a:p>
            <a:r>
              <a:rPr lang="en-US" sz="2400" b="1" dirty="0"/>
              <a:t>80</a:t>
            </a:r>
            <a:r>
              <a:rPr lang="en-US" dirty="0"/>
              <a:t> bills discussed</a:t>
            </a:r>
          </a:p>
          <a:p>
            <a:r>
              <a:rPr lang="en-US" sz="2400" b="1" dirty="0"/>
              <a:t>39</a:t>
            </a:r>
            <a:r>
              <a:rPr lang="en-US" dirty="0"/>
              <a:t> bills supported</a:t>
            </a:r>
          </a:p>
          <a:p>
            <a:r>
              <a:rPr lang="en-US" sz="2400" b="1" dirty="0"/>
              <a:t>26</a:t>
            </a:r>
            <a:r>
              <a:rPr lang="en-US" dirty="0"/>
              <a:t> bills opposed</a:t>
            </a:r>
          </a:p>
        </p:txBody>
      </p:sp>
      <p:pic>
        <p:nvPicPr>
          <p:cNvPr id="7" name="Picture 6" descr="Graphical user interface, application&#10;&#10;Description automatically generated">
            <a:extLst>
              <a:ext uri="{FF2B5EF4-FFF2-40B4-BE49-F238E27FC236}">
                <a16:creationId xmlns:a16="http://schemas.microsoft.com/office/drawing/2014/main" id="{EC66902D-99DA-4EB1-BEF6-743C13276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519260"/>
            <a:ext cx="2845768" cy="1632962"/>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anim calcmode="lin" valueType="num">
                                      <p:cBhvr additive="base">
                                        <p:cTn id="1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anim calcmode="lin" valueType="num">
                                      <p:cBhvr additive="base">
                                        <p:cTn id="1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anim calcmode="lin" valueType="num">
                                      <p:cBhvr additive="base">
                                        <p:cTn id="1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19A3-C81C-4AF2-B9DC-0FFEC05075DE}"/>
              </a:ext>
            </a:extLst>
          </p:cNvPr>
          <p:cNvSpPr>
            <a:spLocks noGrp="1"/>
          </p:cNvSpPr>
          <p:nvPr>
            <p:ph type="title"/>
          </p:nvPr>
        </p:nvSpPr>
        <p:spPr>
          <a:xfrm>
            <a:off x="1104900" y="76200"/>
            <a:ext cx="9980682" cy="1096962"/>
          </a:xfrm>
        </p:spPr>
        <p:txBody>
          <a:bodyPr anchor="b">
            <a:normAutofit/>
          </a:bodyPr>
          <a:lstStyle/>
          <a:p>
            <a:r>
              <a:rPr lang="en-US" sz="3600" b="1" dirty="0">
                <a:solidFill>
                  <a:srgbClr val="FF0000"/>
                </a:solidFill>
              </a:rPr>
              <a:t>We want to hear from you….</a:t>
            </a:r>
          </a:p>
        </p:txBody>
      </p:sp>
      <p:pic>
        <p:nvPicPr>
          <p:cNvPr id="3076" name="Picture 4" descr="Room Information | Utah State Capitol">
            <a:extLst>
              <a:ext uri="{FF2B5EF4-FFF2-40B4-BE49-F238E27FC236}">
                <a16:creationId xmlns:a16="http://schemas.microsoft.com/office/drawing/2014/main" id="{23B1C07C-4E07-43D1-A9B9-655190BF07AE}"/>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1651" r="8137"/>
          <a:stretch/>
        </p:blipFill>
        <p:spPr bwMode="auto">
          <a:xfrm>
            <a:off x="1104900" y="1600200"/>
            <a:ext cx="4914900" cy="4571999"/>
          </a:xfrm>
          <a:prstGeom prst="rect">
            <a:avLst/>
          </a:prstGeom>
          <a:solidFill>
            <a:srgbClr val="FFFFFF"/>
          </a:solidFill>
          <a:ln w="76200">
            <a:solidFill>
              <a:schemeClr val="tx1"/>
            </a:solidFill>
          </a:ln>
        </p:spPr>
      </p:pic>
      <p:sp>
        <p:nvSpPr>
          <p:cNvPr id="73" name="Content Placeholder 3">
            <a:extLst>
              <a:ext uri="{FF2B5EF4-FFF2-40B4-BE49-F238E27FC236}">
                <a16:creationId xmlns:a16="http://schemas.microsoft.com/office/drawing/2014/main" id="{39D4D877-8739-4108-BEE2-D10F4E05EBE4}"/>
              </a:ext>
            </a:extLst>
          </p:cNvPr>
          <p:cNvSpPr>
            <a:spLocks noGrp="1"/>
          </p:cNvSpPr>
          <p:nvPr>
            <p:ph sz="half" idx="2"/>
          </p:nvPr>
        </p:nvSpPr>
        <p:spPr>
          <a:xfrm>
            <a:off x="6172200" y="1600200"/>
            <a:ext cx="4914900" cy="4571999"/>
          </a:xfrm>
        </p:spPr>
        <p:txBody>
          <a:bodyPr>
            <a:normAutofit/>
          </a:bodyPr>
          <a:lstStyle/>
          <a:p>
            <a:pPr marL="0" indent="0" algn="ctr">
              <a:buNone/>
            </a:pPr>
            <a:r>
              <a:rPr lang="en-US" sz="3600" b="1" dirty="0"/>
              <a:t>In the chat, list one or two things that went well this session and one or two things that you would like to see changed for next year.</a:t>
            </a:r>
          </a:p>
        </p:txBody>
      </p:sp>
      <p:pic>
        <p:nvPicPr>
          <p:cNvPr id="5" name="Picture 4" descr="Graphical user interface, application&#10;&#10;Description automatically generated">
            <a:extLst>
              <a:ext uri="{FF2B5EF4-FFF2-40B4-BE49-F238E27FC236}">
                <a16:creationId xmlns:a16="http://schemas.microsoft.com/office/drawing/2014/main" id="{462B9ABE-2BD2-4212-9B94-028C4BE0C3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7" r="9776" b="-4"/>
          <a:stretch/>
        </p:blipFill>
        <p:spPr>
          <a:xfrm>
            <a:off x="9488345" y="5628754"/>
            <a:ext cx="2845768" cy="1533742"/>
          </a:xfrm>
          <a:prstGeom prst="rect">
            <a:avLst/>
          </a:prstGeom>
        </p:spPr>
      </p:pic>
    </p:spTree>
    <p:extLst>
      <p:ext uri="{BB962C8B-B14F-4D97-AF65-F5344CB8AC3E}">
        <p14:creationId xmlns:p14="http://schemas.microsoft.com/office/powerpoint/2010/main" val="100093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Custom 4">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FFFF00"/>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4873beb7-5857-4685-be1f-d57550cc96cc"/>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1143</Words>
  <Application>Microsoft Office PowerPoint</Application>
  <PresentationFormat>Widescreen</PresentationFormat>
  <Paragraphs>166</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Euphemia</vt:lpstr>
      <vt:lpstr>Georgia</vt:lpstr>
      <vt:lpstr>Wingdings</vt:lpstr>
      <vt:lpstr>Academic Literature 16x9</vt:lpstr>
      <vt:lpstr>Utah School boards Association Spring Regional Meetings</vt:lpstr>
      <vt:lpstr>2021 Spring Regional Meeting</vt:lpstr>
      <vt:lpstr>We want to hear from you…</vt:lpstr>
      <vt:lpstr>PowerPoint Presentation</vt:lpstr>
      <vt:lpstr>2021 Overall Budget Highlights</vt:lpstr>
      <vt:lpstr>2021 Education Highlights</vt:lpstr>
      <vt:lpstr>2021 Education Highlights</vt:lpstr>
      <vt:lpstr>2021 Highlights</vt:lpstr>
      <vt:lpstr>We want to hear from you….</vt:lpstr>
      <vt:lpstr>LEA Reporting Process</vt:lpstr>
      <vt:lpstr>Mental Health Days for Students</vt:lpstr>
      <vt:lpstr>Student Attendance Amendments</vt:lpstr>
      <vt:lpstr>Emergency Powers</vt:lpstr>
      <vt:lpstr>School Resource Officers</vt:lpstr>
      <vt:lpstr>Grow Your Own Program</vt:lpstr>
      <vt:lpstr>Intensive Services</vt:lpstr>
      <vt:lpstr>In-person Instruction Prioritization</vt:lpstr>
      <vt:lpstr>Higher Education Scholarships</vt:lpstr>
      <vt:lpstr>Funding Amendments &amp; Fiscal Flexibility</vt:lpstr>
      <vt:lpstr>State Audit Amendments</vt:lpstr>
      <vt:lpstr>School Assessment &amp; Accountability</vt:lpstr>
      <vt:lpstr>LEA Policies</vt:lpstr>
      <vt:lpstr>Statewide Online Education Program</vt:lpstr>
      <vt:lpstr>Monitoring</vt:lpstr>
      <vt:lpstr>JLC Priority Scorecard</vt:lpstr>
      <vt:lpstr>Interim</vt:lpstr>
      <vt:lpstr>We want to hear from you…</vt:lpstr>
      <vt:lpstr>Thank you for attending!</vt:lpstr>
      <vt:lpstr>Elect Regional Delegates at Large &amp; Alternates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School boards Association Spring Regional Meetings</dc:title>
  <dc:creator>Lexi Cunningham</dc:creator>
  <cp:lastModifiedBy>Lexi Cunningham</cp:lastModifiedBy>
  <cp:revision>7</cp:revision>
  <cp:lastPrinted>2021-03-09T14:07:52Z</cp:lastPrinted>
  <dcterms:created xsi:type="dcterms:W3CDTF">2021-03-09T13:54:13Z</dcterms:created>
  <dcterms:modified xsi:type="dcterms:W3CDTF">2021-03-25T21:36:08Z</dcterms:modified>
</cp:coreProperties>
</file>