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7" r:id="rId5"/>
    <p:sldId id="262" r:id="rId6"/>
    <p:sldId id="263" r:id="rId7"/>
    <p:sldId id="266" r:id="rId8"/>
    <p:sldId id="268"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32"/>
  </p:normalViewPr>
  <p:slideViewPr>
    <p:cSldViewPr snapToGrid="0" snapToObjects="1">
      <p:cViewPr>
        <p:scale>
          <a:sx n="86" d="100"/>
          <a:sy n="86" d="100"/>
        </p:scale>
        <p:origin x="200"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5D81B-1C98-4648-A031-F57C2EEEBE33}"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1E0A5-376A-3C42-89B9-2A0A093FC3F5}" type="slidenum">
              <a:rPr lang="en-US" smtClean="0"/>
              <a:t>‹#›</a:t>
            </a:fld>
            <a:endParaRPr lang="en-US"/>
          </a:p>
        </p:txBody>
      </p:sp>
    </p:spTree>
    <p:extLst>
      <p:ext uri="{BB962C8B-B14F-4D97-AF65-F5344CB8AC3E}">
        <p14:creationId xmlns:p14="http://schemas.microsoft.com/office/powerpoint/2010/main" val="354122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Becoming a better board member has a lot to do with controlling emotions.  Recognize that we all have all these emotions and sometimes one emotion may dominate and it’s our responsibility to control those emotions.</a:t>
            </a:r>
          </a:p>
        </p:txBody>
      </p:sp>
      <p:sp>
        <p:nvSpPr>
          <p:cNvPr id="4" name="Slide Number Placeholder 3"/>
          <p:cNvSpPr>
            <a:spLocks noGrp="1"/>
          </p:cNvSpPr>
          <p:nvPr>
            <p:ph type="sldNum" sz="quarter" idx="5"/>
          </p:nvPr>
        </p:nvSpPr>
        <p:spPr/>
        <p:txBody>
          <a:bodyPr/>
          <a:lstStyle/>
          <a:p>
            <a:fld id="{0891E0A5-376A-3C42-89B9-2A0A093FC3F5}" type="slidenum">
              <a:rPr lang="en-US" smtClean="0"/>
              <a:t>2</a:t>
            </a:fld>
            <a:endParaRPr lang="en-US"/>
          </a:p>
        </p:txBody>
      </p:sp>
    </p:spTree>
    <p:extLst>
      <p:ext uri="{BB962C8B-B14F-4D97-AF65-F5344CB8AC3E}">
        <p14:creationId xmlns:p14="http://schemas.microsoft.com/office/powerpoint/2010/main" val="110996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9/14/21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9/14/21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Voi6HHA92M?start=50&amp;feature=oembed"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5" Type="http://schemas.openxmlformats.org/officeDocument/2006/relationships/image" Target="../media/image14.tiff"/><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C337AD-18EA-0946-80F0-39D79AA0C840}"/>
              </a:ext>
            </a:extLst>
          </p:cNvPr>
          <p:cNvPicPr>
            <a:picLocks noChangeAspect="1"/>
          </p:cNvPicPr>
          <p:nvPr/>
        </p:nvPicPr>
        <p:blipFill>
          <a:blip r:embed="rId2"/>
          <a:stretch>
            <a:fillRect/>
          </a:stretch>
        </p:blipFill>
        <p:spPr>
          <a:xfrm>
            <a:off x="-1" y="2693223"/>
            <a:ext cx="4856475" cy="2808166"/>
          </a:xfrm>
          <a:prstGeom prst="rect">
            <a:avLst/>
          </a:prstGeom>
        </p:spPr>
      </p:pic>
      <p:sp>
        <p:nvSpPr>
          <p:cNvPr id="2" name="Title 1">
            <a:extLst>
              <a:ext uri="{FF2B5EF4-FFF2-40B4-BE49-F238E27FC236}">
                <a16:creationId xmlns:a16="http://schemas.microsoft.com/office/drawing/2014/main" id="{AC9E8448-F057-A045-B793-FC7E6CDCAFC4}"/>
              </a:ext>
            </a:extLst>
          </p:cNvPr>
          <p:cNvSpPr>
            <a:spLocks noGrp="1"/>
          </p:cNvSpPr>
          <p:nvPr>
            <p:ph type="ctrTitle"/>
          </p:nvPr>
        </p:nvSpPr>
        <p:spPr>
          <a:xfrm>
            <a:off x="1371599" y="402786"/>
            <a:ext cx="9448800" cy="2140537"/>
          </a:xfrm>
        </p:spPr>
        <p:txBody>
          <a:bodyPr>
            <a:normAutofit/>
          </a:bodyPr>
          <a:lstStyle/>
          <a:p>
            <a:pPr algn="ctr"/>
            <a:r>
              <a:rPr lang="en-US" sz="4800" dirty="0"/>
              <a:t>Board Member to Board Member Relationship: Better, Stronger, Together</a:t>
            </a:r>
          </a:p>
        </p:txBody>
      </p:sp>
      <p:sp>
        <p:nvSpPr>
          <p:cNvPr id="3" name="Subtitle 2">
            <a:extLst>
              <a:ext uri="{FF2B5EF4-FFF2-40B4-BE49-F238E27FC236}">
                <a16:creationId xmlns:a16="http://schemas.microsoft.com/office/drawing/2014/main" id="{6A9EDDF0-12CC-8B4A-9877-800F99561FF0}"/>
              </a:ext>
            </a:extLst>
          </p:cNvPr>
          <p:cNvSpPr>
            <a:spLocks noGrp="1"/>
          </p:cNvSpPr>
          <p:nvPr>
            <p:ph type="subTitle" idx="1"/>
          </p:nvPr>
        </p:nvSpPr>
        <p:spPr>
          <a:xfrm>
            <a:off x="1925391" y="5831173"/>
            <a:ext cx="8341215" cy="898442"/>
          </a:xfrm>
        </p:spPr>
        <p:txBody>
          <a:bodyPr>
            <a:noAutofit/>
          </a:bodyPr>
          <a:lstStyle/>
          <a:p>
            <a:r>
              <a:rPr lang="en-US" dirty="0">
                <a:solidFill>
                  <a:srgbClr val="FFFF00"/>
                </a:solidFill>
              </a:rPr>
              <a:t>Linda Hanks, USBA President-Elect (Juab School Board Member)</a:t>
            </a:r>
          </a:p>
          <a:p>
            <a:r>
              <a:rPr lang="en-US" dirty="0">
                <a:solidFill>
                  <a:srgbClr val="FFFF00"/>
                </a:solidFill>
              </a:rPr>
              <a:t>Brigit Gerrard, USBA Vice-President (Davis School Board Member)</a:t>
            </a:r>
          </a:p>
        </p:txBody>
      </p:sp>
      <p:sp>
        <p:nvSpPr>
          <p:cNvPr id="4" name="Subtitle 2">
            <a:extLst>
              <a:ext uri="{FF2B5EF4-FFF2-40B4-BE49-F238E27FC236}">
                <a16:creationId xmlns:a16="http://schemas.microsoft.com/office/drawing/2014/main" id="{18140E7C-2925-F04B-B7C2-DB370C669423}"/>
              </a:ext>
            </a:extLst>
          </p:cNvPr>
          <p:cNvSpPr txBox="1">
            <a:spLocks/>
          </p:cNvSpPr>
          <p:nvPr/>
        </p:nvSpPr>
        <p:spPr>
          <a:xfrm>
            <a:off x="4627973" y="3000238"/>
            <a:ext cx="7214256" cy="25267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800" dirty="0"/>
              <a:t>An INSIDE OUT look at how our behavior and relationships with each other,  both inside and outside the board room, impact the overall effectiveness of our board work, ultimately impacting student achievement</a:t>
            </a:r>
          </a:p>
        </p:txBody>
      </p:sp>
    </p:spTree>
    <p:extLst>
      <p:ext uri="{BB962C8B-B14F-4D97-AF65-F5344CB8AC3E}">
        <p14:creationId xmlns:p14="http://schemas.microsoft.com/office/powerpoint/2010/main" val="315351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5C06-77D1-A141-AC45-A1EB91079E57}"/>
              </a:ext>
            </a:extLst>
          </p:cNvPr>
          <p:cNvSpPr>
            <a:spLocks noGrp="1"/>
          </p:cNvSpPr>
          <p:nvPr>
            <p:ph type="title"/>
          </p:nvPr>
        </p:nvSpPr>
        <p:spPr>
          <a:xfrm>
            <a:off x="4437088" y="449580"/>
            <a:ext cx="6694357" cy="1293028"/>
          </a:xfrm>
        </p:spPr>
        <p:txBody>
          <a:bodyPr/>
          <a:lstStyle/>
          <a:p>
            <a:r>
              <a:rPr lang="en-US" dirty="0"/>
              <a:t>”Inside Out Leadership”</a:t>
            </a:r>
          </a:p>
        </p:txBody>
      </p:sp>
      <p:sp>
        <p:nvSpPr>
          <p:cNvPr id="3" name="Content Placeholder 2">
            <a:extLst>
              <a:ext uri="{FF2B5EF4-FFF2-40B4-BE49-F238E27FC236}">
                <a16:creationId xmlns:a16="http://schemas.microsoft.com/office/drawing/2014/main" id="{E2F9DD6B-D044-7B48-963C-EDD7CA50ADF4}"/>
              </a:ext>
            </a:extLst>
          </p:cNvPr>
          <p:cNvSpPr>
            <a:spLocks noGrp="1"/>
          </p:cNvSpPr>
          <p:nvPr>
            <p:ph idx="1"/>
          </p:nvPr>
        </p:nvSpPr>
        <p:spPr>
          <a:xfrm>
            <a:off x="520909" y="2819446"/>
            <a:ext cx="2907085" cy="609554"/>
          </a:xfrm>
        </p:spPr>
        <p:txBody>
          <a:bodyPr>
            <a:normAutofit/>
          </a:bodyPr>
          <a:lstStyle/>
          <a:p>
            <a:pPr marL="0" indent="0">
              <a:buNone/>
            </a:pPr>
            <a:r>
              <a:rPr lang="en-US" sz="3600" dirty="0"/>
              <a:t>Introduction</a:t>
            </a:r>
          </a:p>
        </p:txBody>
      </p:sp>
      <p:pic>
        <p:nvPicPr>
          <p:cNvPr id="5" name="&quot;Just Like Joy&quot; Clip - Inside Out">
            <a:hlinkClick r:id="" action="ppaction://media"/>
            <a:extLst>
              <a:ext uri="{FF2B5EF4-FFF2-40B4-BE49-F238E27FC236}">
                <a16:creationId xmlns:a16="http://schemas.microsoft.com/office/drawing/2014/main" id="{6E2B247C-B011-C847-8581-92045EF6D4E0}"/>
              </a:ext>
            </a:extLst>
          </p:cNvPr>
          <p:cNvPicPr>
            <a:picLocks noRot="1" noChangeAspect="1"/>
          </p:cNvPicPr>
          <p:nvPr>
            <a:videoFile r:link="rId1"/>
          </p:nvPr>
        </p:nvPicPr>
        <p:blipFill>
          <a:blip r:embed="rId4"/>
          <a:stretch>
            <a:fillRect/>
          </a:stretch>
        </p:blipFill>
        <p:spPr>
          <a:xfrm>
            <a:off x="3912433" y="1709984"/>
            <a:ext cx="7758658" cy="4383643"/>
          </a:xfrm>
          <a:prstGeom prst="rect">
            <a:avLst/>
          </a:prstGeom>
        </p:spPr>
      </p:pic>
    </p:spTree>
    <p:extLst>
      <p:ext uri="{BB962C8B-B14F-4D97-AF65-F5344CB8AC3E}">
        <p14:creationId xmlns:p14="http://schemas.microsoft.com/office/powerpoint/2010/main" val="4075087836"/>
      </p:ext>
    </p:extLst>
  </p:cSld>
  <p:clrMapOvr>
    <a:masterClrMapping/>
  </p:clrMapOvr>
  <p:timing>
    <p:tnLst>
      <p:par>
        <p:cTn id="1" dur="indefinite" restart="never" nodeType="tmRoot">
          <p:childTnLst>
            <p:video>
              <p:cMediaNode vol="80000">
                <p:cTn id="2"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63B0-9FF4-FA49-B5F3-DC976D7E3BA1}"/>
              </a:ext>
            </a:extLst>
          </p:cNvPr>
          <p:cNvSpPr>
            <a:spLocks noGrp="1"/>
          </p:cNvSpPr>
          <p:nvPr>
            <p:ph type="title"/>
          </p:nvPr>
        </p:nvSpPr>
        <p:spPr>
          <a:xfrm>
            <a:off x="1283846" y="932408"/>
            <a:ext cx="4359639" cy="1937480"/>
          </a:xfrm>
        </p:spPr>
        <p:txBody>
          <a:bodyPr>
            <a:normAutofit/>
          </a:bodyPr>
          <a:lstStyle/>
          <a:p>
            <a:r>
              <a:rPr lang="en-US" sz="5400" dirty="0"/>
              <a:t>Objectives</a:t>
            </a:r>
          </a:p>
        </p:txBody>
      </p:sp>
      <p:sp>
        <p:nvSpPr>
          <p:cNvPr id="3" name="Content Placeholder 2">
            <a:extLst>
              <a:ext uri="{FF2B5EF4-FFF2-40B4-BE49-F238E27FC236}">
                <a16:creationId xmlns:a16="http://schemas.microsoft.com/office/drawing/2014/main" id="{130799FE-0DB3-AF47-A3CF-08A3EB15D358}"/>
              </a:ext>
            </a:extLst>
          </p:cNvPr>
          <p:cNvSpPr>
            <a:spLocks noGrp="1"/>
          </p:cNvSpPr>
          <p:nvPr>
            <p:ph idx="1"/>
          </p:nvPr>
        </p:nvSpPr>
        <p:spPr>
          <a:xfrm>
            <a:off x="419725" y="3429000"/>
            <a:ext cx="11512445" cy="3022017"/>
          </a:xfrm>
        </p:spPr>
        <p:txBody>
          <a:bodyPr>
            <a:normAutofit fontScale="92500"/>
          </a:bodyPr>
          <a:lstStyle/>
          <a:p>
            <a:r>
              <a:rPr lang="en-US" sz="3300" dirty="0">
                <a:solidFill>
                  <a:srgbClr val="FFFF00"/>
                </a:solidFill>
              </a:rPr>
              <a:t>INSIDE OUT look </a:t>
            </a:r>
            <a:r>
              <a:rPr lang="en-US" sz="3300" dirty="0"/>
              <a:t>at our own behavior and how it may be impacting the overall effectiveness of a board.</a:t>
            </a:r>
          </a:p>
          <a:p>
            <a:r>
              <a:rPr lang="en-US" sz="3300" dirty="0">
                <a:solidFill>
                  <a:schemeClr val="accent6"/>
                </a:solidFill>
              </a:rPr>
              <a:t>Group work</a:t>
            </a:r>
            <a:r>
              <a:rPr lang="en-US" sz="3300" dirty="0"/>
              <a:t> looking at 3 scenarios</a:t>
            </a:r>
          </a:p>
          <a:p>
            <a:pPr lvl="1"/>
            <a:r>
              <a:rPr lang="en-US" sz="2200" dirty="0"/>
              <a:t>Resource:  “How NOT to be a Terrible School Board Member” by Richard E. Mayer</a:t>
            </a:r>
          </a:p>
          <a:p>
            <a:r>
              <a:rPr lang="en-US" sz="3300" dirty="0">
                <a:solidFill>
                  <a:srgbClr val="FF0000"/>
                </a:solidFill>
              </a:rPr>
              <a:t>Discussion</a:t>
            </a:r>
          </a:p>
          <a:p>
            <a:r>
              <a:rPr lang="en-US" sz="3300" dirty="0">
                <a:solidFill>
                  <a:srgbClr val="92D050"/>
                </a:solidFill>
              </a:rPr>
              <a:t>Identify </a:t>
            </a:r>
            <a:r>
              <a:rPr lang="en-US" sz="3300" dirty="0"/>
              <a:t>at least one </a:t>
            </a:r>
            <a:r>
              <a:rPr lang="en-US" sz="3300" dirty="0">
                <a:solidFill>
                  <a:srgbClr val="92D050"/>
                </a:solidFill>
              </a:rPr>
              <a:t>area of improvement</a:t>
            </a:r>
          </a:p>
          <a:p>
            <a:pPr lvl="1"/>
            <a:endParaRPr lang="en-US" dirty="0"/>
          </a:p>
        </p:txBody>
      </p:sp>
      <p:pic>
        <p:nvPicPr>
          <p:cNvPr id="5" name="Picture 4">
            <a:extLst>
              <a:ext uri="{FF2B5EF4-FFF2-40B4-BE49-F238E27FC236}">
                <a16:creationId xmlns:a16="http://schemas.microsoft.com/office/drawing/2014/main" id="{9B4BA4A1-C8C2-974C-8A59-719571B4DB4F}"/>
              </a:ext>
            </a:extLst>
          </p:cNvPr>
          <p:cNvPicPr>
            <a:picLocks noChangeAspect="1"/>
          </p:cNvPicPr>
          <p:nvPr/>
        </p:nvPicPr>
        <p:blipFill rotWithShape="1">
          <a:blip r:embed="rId2"/>
          <a:srcRect b="6131"/>
          <a:stretch/>
        </p:blipFill>
        <p:spPr>
          <a:xfrm>
            <a:off x="6391123" y="575643"/>
            <a:ext cx="4517031" cy="2651010"/>
          </a:xfrm>
          <a:prstGeom prst="rect">
            <a:avLst/>
          </a:prstGeom>
        </p:spPr>
      </p:pic>
    </p:spTree>
    <p:extLst>
      <p:ext uri="{BB962C8B-B14F-4D97-AF65-F5344CB8AC3E}">
        <p14:creationId xmlns:p14="http://schemas.microsoft.com/office/powerpoint/2010/main" val="402862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CD18-206C-5D48-B87A-60D21ABE22E5}"/>
              </a:ext>
            </a:extLst>
          </p:cNvPr>
          <p:cNvSpPr>
            <a:spLocks noGrp="1"/>
          </p:cNvSpPr>
          <p:nvPr>
            <p:ph type="title"/>
          </p:nvPr>
        </p:nvSpPr>
        <p:spPr>
          <a:xfrm>
            <a:off x="475938" y="655142"/>
            <a:ext cx="8338279" cy="1240160"/>
          </a:xfrm>
        </p:spPr>
        <p:txBody>
          <a:bodyPr>
            <a:normAutofit fontScale="90000"/>
          </a:bodyPr>
          <a:lstStyle/>
          <a:p>
            <a:r>
              <a:rPr lang="en-US" sz="5300" dirty="0"/>
              <a:t>6-10 minute Group Work</a:t>
            </a:r>
            <a:br>
              <a:rPr lang="en-US" dirty="0"/>
            </a:br>
            <a:endParaRPr lang="en-US" dirty="0"/>
          </a:p>
        </p:txBody>
      </p:sp>
      <p:sp>
        <p:nvSpPr>
          <p:cNvPr id="3" name="Text Placeholder 2">
            <a:extLst>
              <a:ext uri="{FF2B5EF4-FFF2-40B4-BE49-F238E27FC236}">
                <a16:creationId xmlns:a16="http://schemas.microsoft.com/office/drawing/2014/main" id="{804F31BA-8F16-7F41-BC59-9CEE4F52E255}"/>
              </a:ext>
            </a:extLst>
          </p:cNvPr>
          <p:cNvSpPr>
            <a:spLocks noGrp="1"/>
          </p:cNvSpPr>
          <p:nvPr>
            <p:ph type="body" sz="half" idx="2"/>
          </p:nvPr>
        </p:nvSpPr>
        <p:spPr>
          <a:xfrm>
            <a:off x="1030742" y="2488367"/>
            <a:ext cx="10130516" cy="4155747"/>
          </a:xfrm>
        </p:spPr>
        <p:txBody>
          <a:bodyPr>
            <a:normAutofit lnSpcReduction="10000"/>
          </a:bodyPr>
          <a:lstStyle/>
          <a:p>
            <a:pPr marL="285750" indent="-285750">
              <a:buFont typeface="Arial" panose="020B0604020202020204" pitchFamily="34" charset="0"/>
              <a:buChar char="•"/>
            </a:pPr>
            <a:r>
              <a:rPr lang="en-US" sz="2400" dirty="0"/>
              <a:t>Small Group Activity Work</a:t>
            </a:r>
          </a:p>
          <a:p>
            <a:pPr marL="285750" indent="-285750">
              <a:buFont typeface="Arial" panose="020B0604020202020204" pitchFamily="34" charset="0"/>
              <a:buChar char="•"/>
            </a:pPr>
            <a:r>
              <a:rPr lang="en-US" sz="2400" dirty="0"/>
              <a:t>We will look at 3 “terrible habits” that have a negative impact on our relationships with one-another and impact the relationship we have with our superintendent as well as our effectiveness as a board</a:t>
            </a:r>
          </a:p>
          <a:p>
            <a:pPr marL="285750" indent="-285750">
              <a:buFont typeface="Arial" panose="020B0604020202020204" pitchFamily="34" charset="0"/>
              <a:buChar char="•"/>
            </a:pPr>
            <a:r>
              <a:rPr lang="en-US" sz="2400" dirty="0"/>
              <a:t>You need to select a reader and a spokesperson</a:t>
            </a:r>
          </a:p>
          <a:p>
            <a:pPr marL="285750" indent="-285750">
              <a:buFont typeface="Arial" panose="020B0604020202020204" pitchFamily="34" charset="0"/>
              <a:buChar char="•"/>
            </a:pPr>
            <a:r>
              <a:rPr lang="en-US" sz="2400" dirty="0"/>
              <a:t>The reader will read the scenario and lead the group in a discussion about possible solutions to the scenario given (6-7 minutes)</a:t>
            </a:r>
          </a:p>
          <a:p>
            <a:pPr marL="285750" indent="-285750">
              <a:buFont typeface="Arial" panose="020B0604020202020204" pitchFamily="34" charset="0"/>
              <a:buChar char="•"/>
            </a:pPr>
            <a:r>
              <a:rPr lang="en-US" sz="2400" dirty="0"/>
              <a:t>At a given time the presenters will tell the full group about your scenario as well as the better solution (2-4 minutes)</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9918044A-A5D0-3543-9A85-7E4B6C19B9E0}"/>
              </a:ext>
            </a:extLst>
          </p:cNvPr>
          <p:cNvPicPr>
            <a:picLocks noChangeAspect="1"/>
          </p:cNvPicPr>
          <p:nvPr/>
        </p:nvPicPr>
        <p:blipFill>
          <a:blip r:embed="rId2"/>
          <a:stretch>
            <a:fillRect/>
          </a:stretch>
        </p:blipFill>
        <p:spPr>
          <a:xfrm>
            <a:off x="8814217" y="213886"/>
            <a:ext cx="2578100" cy="2578100"/>
          </a:xfrm>
          <a:prstGeom prst="rect">
            <a:avLst/>
          </a:prstGeom>
        </p:spPr>
      </p:pic>
    </p:spTree>
    <p:extLst>
      <p:ext uri="{BB962C8B-B14F-4D97-AF65-F5344CB8AC3E}">
        <p14:creationId xmlns:p14="http://schemas.microsoft.com/office/powerpoint/2010/main" val="23313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46EC3-E1E6-0B47-A072-A5B550ECEFF8}"/>
              </a:ext>
            </a:extLst>
          </p:cNvPr>
          <p:cNvSpPr>
            <a:spLocks noGrp="1"/>
          </p:cNvSpPr>
          <p:nvPr>
            <p:ph type="title"/>
          </p:nvPr>
        </p:nvSpPr>
        <p:spPr>
          <a:xfrm>
            <a:off x="3402766" y="786610"/>
            <a:ext cx="7938541" cy="1407950"/>
          </a:xfrm>
        </p:spPr>
        <p:txBody>
          <a:bodyPr>
            <a:normAutofit fontScale="90000"/>
          </a:bodyPr>
          <a:lstStyle/>
          <a:p>
            <a:r>
              <a:rPr lang="en-US" dirty="0">
                <a:solidFill>
                  <a:srgbClr val="FFFF00"/>
                </a:solidFill>
              </a:rPr>
              <a:t>Terrible Habit</a:t>
            </a:r>
            <a:r>
              <a:rPr lang="en-US" dirty="0"/>
              <a:t>:  Disrespecting a Fellow Board Member	</a:t>
            </a:r>
            <a:br>
              <a:rPr lang="en-US" dirty="0"/>
            </a:br>
            <a:r>
              <a:rPr lang="en-US" dirty="0"/>
              <a:t>  </a:t>
            </a:r>
          </a:p>
        </p:txBody>
      </p:sp>
      <p:sp>
        <p:nvSpPr>
          <p:cNvPr id="3" name="Content Placeholder 2">
            <a:extLst>
              <a:ext uri="{FF2B5EF4-FFF2-40B4-BE49-F238E27FC236}">
                <a16:creationId xmlns:a16="http://schemas.microsoft.com/office/drawing/2014/main" id="{54BAD32B-587E-2B48-8DA3-9A87E44840A9}"/>
              </a:ext>
            </a:extLst>
          </p:cNvPr>
          <p:cNvSpPr>
            <a:spLocks noGrp="1"/>
          </p:cNvSpPr>
          <p:nvPr>
            <p:ph idx="1"/>
          </p:nvPr>
        </p:nvSpPr>
        <p:spPr/>
        <p:txBody>
          <a:bodyPr/>
          <a:lstStyle/>
          <a:p>
            <a:r>
              <a:rPr lang="en-US" dirty="0"/>
              <a:t>Cultivate an Atmosphere of Mutual Respect.</a:t>
            </a:r>
          </a:p>
          <a:p>
            <a:r>
              <a:rPr lang="en-US" dirty="0"/>
              <a:t>Respect is reflected in the way you listen and speak</a:t>
            </a:r>
          </a:p>
          <a:p>
            <a:r>
              <a:rPr lang="en-US" dirty="0"/>
              <a:t>Recognize the respect:  “We may not always agree on every issue, but we can recognize that we’re all just trying to do what is best for all kids.”</a:t>
            </a:r>
          </a:p>
          <a:p>
            <a:r>
              <a:rPr lang="en-US" dirty="0"/>
              <a:t>Difference between what you say and how you say it.</a:t>
            </a:r>
          </a:p>
          <a:p>
            <a:r>
              <a:rPr lang="en-US" dirty="0"/>
              <a:t>How do consensus and respect work together.</a:t>
            </a:r>
          </a:p>
          <a:p>
            <a:r>
              <a:rPr lang="en-US" dirty="0"/>
              <a:t>Staying in control of your emotions will help build mutual respect.</a:t>
            </a:r>
          </a:p>
          <a:p>
            <a:r>
              <a:rPr lang="en-US" dirty="0"/>
              <a:t>MUTUAL RESPECT among board members is a FRAGILE but  PRICELESS asset that YOU should work HARD to maintain</a:t>
            </a:r>
          </a:p>
          <a:p>
            <a:endParaRPr lang="en-US" dirty="0"/>
          </a:p>
        </p:txBody>
      </p:sp>
      <p:pic>
        <p:nvPicPr>
          <p:cNvPr id="4" name="Picture 3">
            <a:extLst>
              <a:ext uri="{FF2B5EF4-FFF2-40B4-BE49-F238E27FC236}">
                <a16:creationId xmlns:a16="http://schemas.microsoft.com/office/drawing/2014/main" id="{F79A7BB4-9B73-594D-AC65-260CFF0A6186}"/>
              </a:ext>
            </a:extLst>
          </p:cNvPr>
          <p:cNvPicPr>
            <a:picLocks noChangeAspect="1"/>
          </p:cNvPicPr>
          <p:nvPr/>
        </p:nvPicPr>
        <p:blipFill>
          <a:blip r:embed="rId2"/>
          <a:stretch>
            <a:fillRect/>
          </a:stretch>
        </p:blipFill>
        <p:spPr>
          <a:xfrm>
            <a:off x="685800" y="345898"/>
            <a:ext cx="2716966" cy="1521501"/>
          </a:xfrm>
          <a:prstGeom prst="rect">
            <a:avLst/>
          </a:prstGeom>
        </p:spPr>
      </p:pic>
    </p:spTree>
    <p:extLst>
      <p:ext uri="{BB962C8B-B14F-4D97-AF65-F5344CB8AC3E}">
        <p14:creationId xmlns:p14="http://schemas.microsoft.com/office/powerpoint/2010/main" val="17122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0D5F-2B61-404F-8CB4-3513219E3EBC}"/>
              </a:ext>
            </a:extLst>
          </p:cNvPr>
          <p:cNvSpPr>
            <a:spLocks noGrp="1"/>
          </p:cNvSpPr>
          <p:nvPr>
            <p:ph type="title"/>
          </p:nvPr>
        </p:nvSpPr>
        <p:spPr>
          <a:xfrm>
            <a:off x="3330314" y="687978"/>
            <a:ext cx="8610600" cy="1293028"/>
          </a:xfrm>
        </p:spPr>
        <p:txBody>
          <a:bodyPr>
            <a:normAutofit fontScale="90000"/>
          </a:bodyPr>
          <a:lstStyle/>
          <a:p>
            <a:r>
              <a:rPr lang="en-US" dirty="0">
                <a:solidFill>
                  <a:srgbClr val="FFFF00"/>
                </a:solidFill>
              </a:rPr>
              <a:t>Terrible Habit</a:t>
            </a:r>
            <a:r>
              <a:rPr lang="en-US" dirty="0"/>
              <a:t>: Building Coalitions</a:t>
            </a:r>
            <a:br>
              <a:rPr lang="en-US" dirty="0"/>
            </a:br>
            <a:r>
              <a:rPr lang="en-US" sz="3200" dirty="0"/>
              <a:t>Meetings outside the meetings</a:t>
            </a:r>
          </a:p>
        </p:txBody>
      </p:sp>
      <p:sp>
        <p:nvSpPr>
          <p:cNvPr id="3" name="Content Placeholder 2">
            <a:extLst>
              <a:ext uri="{FF2B5EF4-FFF2-40B4-BE49-F238E27FC236}">
                <a16:creationId xmlns:a16="http://schemas.microsoft.com/office/drawing/2014/main" id="{254E5DE2-2691-A542-BC76-3CB133B90EC4}"/>
              </a:ext>
            </a:extLst>
          </p:cNvPr>
          <p:cNvSpPr>
            <a:spLocks noGrp="1"/>
          </p:cNvSpPr>
          <p:nvPr>
            <p:ph idx="1"/>
          </p:nvPr>
        </p:nvSpPr>
        <p:spPr/>
        <p:txBody>
          <a:bodyPr/>
          <a:lstStyle/>
          <a:p>
            <a:r>
              <a:rPr lang="en-US" dirty="0"/>
              <a:t>Conduct the Public’s Business in PUBLIC</a:t>
            </a:r>
          </a:p>
          <a:p>
            <a:r>
              <a:rPr lang="en-US" dirty="0"/>
              <a:t>Working Premise:  the public deserves to know what board members think and to see the board’s decision-making process in action.</a:t>
            </a:r>
          </a:p>
          <a:p>
            <a:r>
              <a:rPr lang="en-US" dirty="0"/>
              <a:t>Consider the implication of your coalition-building activity for the board to function as a team.</a:t>
            </a:r>
          </a:p>
          <a:p>
            <a:r>
              <a:rPr lang="en-US" dirty="0"/>
              <a:t>It’s one thing to stand in the parking lot after a meeting and discuss your upcoming vacation or the well-being of a family member, it’s quite another to ask what it would take for a fellow board member to vote your way on an upcoming issue.</a:t>
            </a:r>
          </a:p>
        </p:txBody>
      </p:sp>
      <p:pic>
        <p:nvPicPr>
          <p:cNvPr id="8" name="Picture 7">
            <a:extLst>
              <a:ext uri="{FF2B5EF4-FFF2-40B4-BE49-F238E27FC236}">
                <a16:creationId xmlns:a16="http://schemas.microsoft.com/office/drawing/2014/main" id="{9782757C-8382-CB44-86FB-A7B7FE849E11}"/>
              </a:ext>
            </a:extLst>
          </p:cNvPr>
          <p:cNvPicPr>
            <a:picLocks noChangeAspect="1"/>
          </p:cNvPicPr>
          <p:nvPr/>
        </p:nvPicPr>
        <p:blipFill>
          <a:blip r:embed="rId2"/>
          <a:stretch>
            <a:fillRect/>
          </a:stretch>
        </p:blipFill>
        <p:spPr>
          <a:xfrm>
            <a:off x="558801" y="474422"/>
            <a:ext cx="2722741" cy="1506583"/>
          </a:xfrm>
          <a:prstGeom prst="rect">
            <a:avLst/>
          </a:prstGeom>
        </p:spPr>
      </p:pic>
    </p:spTree>
    <p:extLst>
      <p:ext uri="{BB962C8B-B14F-4D97-AF65-F5344CB8AC3E}">
        <p14:creationId xmlns:p14="http://schemas.microsoft.com/office/powerpoint/2010/main" val="14160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0D5EB1-98C6-8A42-B051-CAF0176763E3}"/>
              </a:ext>
            </a:extLst>
          </p:cNvPr>
          <p:cNvSpPr>
            <a:spLocks noGrp="1"/>
          </p:cNvSpPr>
          <p:nvPr>
            <p:ph type="body" sz="half" idx="2"/>
          </p:nvPr>
        </p:nvSpPr>
        <p:spPr>
          <a:xfrm>
            <a:off x="1023673" y="1753849"/>
            <a:ext cx="10383842" cy="4766872"/>
          </a:xfrm>
        </p:spPr>
        <p:txBody>
          <a:bodyPr>
            <a:normAutofit lnSpcReduction="10000"/>
          </a:bodyPr>
          <a:lstStyle/>
          <a:p>
            <a:pPr marL="285750" indent="-285750">
              <a:buFont typeface="Arial" panose="020B0604020202020204" pitchFamily="34" charset="0"/>
              <a:buChar char="•"/>
            </a:pPr>
            <a:r>
              <a:rPr lang="en-US" sz="2000" dirty="0"/>
              <a:t>Follow the PROCESS – Don’t start with the product</a:t>
            </a:r>
          </a:p>
          <a:p>
            <a:pPr lvl="1"/>
            <a:endParaRPr lang="en-US" dirty="0"/>
          </a:p>
          <a:p>
            <a:pPr marL="285750" indent="-285750">
              <a:buFont typeface="Arial" panose="020B0604020202020204" pitchFamily="34" charset="0"/>
              <a:buChar char="•"/>
            </a:pPr>
            <a:r>
              <a:rPr lang="en-US" sz="2000" dirty="0"/>
              <a:t>Decision-Making Process</a:t>
            </a:r>
          </a:p>
          <a:p>
            <a:pPr marL="742950" lvl="1" indent="-285750">
              <a:buFont typeface="Arial" panose="020B0604020202020204" pitchFamily="34" charset="0"/>
              <a:buChar char="•"/>
            </a:pPr>
            <a:r>
              <a:rPr lang="en-US" sz="1600" dirty="0"/>
              <a:t>Board establishes a clear statement of the issue</a:t>
            </a:r>
          </a:p>
          <a:p>
            <a:pPr marL="742950" lvl="1" indent="-285750">
              <a:buFont typeface="Arial" panose="020B0604020202020204" pitchFamily="34" charset="0"/>
              <a:buChar char="•"/>
            </a:pPr>
            <a:r>
              <a:rPr lang="en-US" sz="1600" dirty="0"/>
              <a:t>Superintendent is generally responsible for communicating to the board relevant/requested information</a:t>
            </a:r>
          </a:p>
          <a:p>
            <a:pPr marL="742950" lvl="1" indent="-285750">
              <a:buFont typeface="Arial" panose="020B0604020202020204" pitchFamily="34" charset="0"/>
              <a:buChar char="•"/>
            </a:pPr>
            <a:r>
              <a:rPr lang="en-US" sz="1600" dirty="0"/>
              <a:t>Board members</a:t>
            </a:r>
          </a:p>
          <a:p>
            <a:pPr marL="1200150" lvl="2" indent="-285750">
              <a:buFont typeface="Arial" panose="020B0604020202020204" pitchFamily="34" charset="0"/>
              <a:buChar char="•"/>
            </a:pPr>
            <a:r>
              <a:rPr lang="en-US" sz="1600" dirty="0"/>
              <a:t>Study the relevant information</a:t>
            </a:r>
          </a:p>
          <a:p>
            <a:pPr marL="1200150" lvl="2" indent="-285750">
              <a:buFont typeface="Arial" panose="020B0604020202020204" pitchFamily="34" charset="0"/>
              <a:buChar char="•"/>
            </a:pPr>
            <a:r>
              <a:rPr lang="en-US" sz="1600" dirty="0"/>
              <a:t>Direct questions to the superintendent to fully understand</a:t>
            </a:r>
          </a:p>
          <a:p>
            <a:pPr marL="1200150" lvl="2" indent="-285750">
              <a:buFont typeface="Arial" panose="020B0604020202020204" pitchFamily="34" charset="0"/>
              <a:buChar char="•"/>
            </a:pPr>
            <a:r>
              <a:rPr lang="en-US" sz="1600" dirty="0"/>
              <a:t>Listen to input from the public, district employees, etc.</a:t>
            </a:r>
          </a:p>
          <a:p>
            <a:pPr marL="1200150" lvl="2" indent="-285750">
              <a:buFont typeface="Arial" panose="020B0604020202020204" pitchFamily="34" charset="0"/>
              <a:buChar char="•"/>
            </a:pPr>
            <a:r>
              <a:rPr lang="en-US" sz="1600" dirty="0"/>
              <a:t>Discuss at board meetings or working groups</a:t>
            </a:r>
          </a:p>
          <a:p>
            <a:pPr marL="742950" lvl="1" indent="-285750">
              <a:buFont typeface="Arial" panose="020B0604020202020204" pitchFamily="34" charset="0"/>
              <a:buChar char="•"/>
            </a:pPr>
            <a:r>
              <a:rPr lang="en-US" sz="1600" dirty="0"/>
              <a:t>The Superintendent (or management team) is responsible for drafting policies/recommendations consistent with the board’s direction</a:t>
            </a:r>
          </a:p>
          <a:p>
            <a:pPr marL="742950" lvl="1" indent="-285750">
              <a:buFont typeface="Arial" panose="020B0604020202020204" pitchFamily="34" charset="0"/>
              <a:buChar char="•"/>
            </a:pPr>
            <a:r>
              <a:rPr lang="en-US" sz="1600" dirty="0"/>
              <a:t>The Board is then responsible for accepting, revising, replacing, or rejecting the draft policies/recommendation.</a:t>
            </a:r>
          </a:p>
          <a:p>
            <a:pPr lvl="1"/>
            <a:endParaRPr lang="en-US" dirty="0"/>
          </a:p>
          <a:p>
            <a:pPr marL="285750" indent="-285750">
              <a:buFont typeface="Arial" panose="020B0604020202020204" pitchFamily="34" charset="0"/>
              <a:buChar char="•"/>
            </a:pPr>
            <a:r>
              <a:rPr lang="en-US" sz="2000" dirty="0"/>
              <a:t>The Decision-Making Process requires a team effort:  time, effort, compromise, listening and discussion.</a:t>
            </a:r>
          </a:p>
          <a:p>
            <a:pPr marL="742950" lvl="1" indent="-28575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755E8D56-037E-7B44-AD4C-BDCAFCBA3E90}"/>
              </a:ext>
            </a:extLst>
          </p:cNvPr>
          <p:cNvSpPr>
            <a:spLocks noGrp="1"/>
          </p:cNvSpPr>
          <p:nvPr>
            <p:ph type="title"/>
          </p:nvPr>
        </p:nvSpPr>
        <p:spPr>
          <a:xfrm>
            <a:off x="389034" y="262328"/>
            <a:ext cx="6846929" cy="1603949"/>
          </a:xfrm>
        </p:spPr>
        <p:txBody>
          <a:bodyPr>
            <a:normAutofit fontScale="90000"/>
          </a:bodyPr>
          <a:lstStyle/>
          <a:p>
            <a:pPr algn="l"/>
            <a:r>
              <a:rPr lang="en-US" dirty="0">
                <a:solidFill>
                  <a:srgbClr val="FFFF00"/>
                </a:solidFill>
              </a:rPr>
              <a:t>Terrible Habit</a:t>
            </a:r>
            <a:r>
              <a:rPr lang="en-US" dirty="0"/>
              <a:t>: Doing too much homework</a:t>
            </a:r>
            <a:br>
              <a:rPr lang="en-US" dirty="0"/>
            </a:br>
            <a:r>
              <a:rPr lang="en-US" sz="2000" dirty="0"/>
              <a:t>conducting your own investigations</a:t>
            </a:r>
            <a:br>
              <a:rPr lang="en-US" dirty="0"/>
            </a:br>
            <a:endParaRPr lang="en-US" dirty="0"/>
          </a:p>
        </p:txBody>
      </p:sp>
      <p:pic>
        <p:nvPicPr>
          <p:cNvPr id="5" name="Picture 4">
            <a:extLst>
              <a:ext uri="{FF2B5EF4-FFF2-40B4-BE49-F238E27FC236}">
                <a16:creationId xmlns:a16="http://schemas.microsoft.com/office/drawing/2014/main" id="{3AAEF8AF-8C23-1440-9E26-008BF1243E6B}"/>
              </a:ext>
            </a:extLst>
          </p:cNvPr>
          <p:cNvPicPr>
            <a:picLocks noChangeAspect="1"/>
          </p:cNvPicPr>
          <p:nvPr/>
        </p:nvPicPr>
        <p:blipFill>
          <a:blip r:embed="rId2"/>
          <a:stretch>
            <a:fillRect/>
          </a:stretch>
        </p:blipFill>
        <p:spPr>
          <a:xfrm>
            <a:off x="8379502" y="446128"/>
            <a:ext cx="2661740" cy="1915647"/>
          </a:xfrm>
          <a:prstGeom prst="rect">
            <a:avLst/>
          </a:prstGeom>
        </p:spPr>
      </p:pic>
    </p:spTree>
    <p:extLst>
      <p:ext uri="{BB962C8B-B14F-4D97-AF65-F5344CB8AC3E}">
        <p14:creationId xmlns:p14="http://schemas.microsoft.com/office/powerpoint/2010/main" val="25278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linds(horizontal)">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976917-3ABC-4946-8E0B-BA7C675812DC}"/>
              </a:ext>
            </a:extLst>
          </p:cNvPr>
          <p:cNvPicPr>
            <a:picLocks noChangeAspect="1"/>
          </p:cNvPicPr>
          <p:nvPr/>
        </p:nvPicPr>
        <p:blipFill>
          <a:blip r:embed="rId2"/>
          <a:stretch>
            <a:fillRect/>
          </a:stretch>
        </p:blipFill>
        <p:spPr>
          <a:xfrm rot="811086">
            <a:off x="8766115" y="419369"/>
            <a:ext cx="2947449" cy="1826588"/>
          </a:xfrm>
          <a:prstGeom prst="rect">
            <a:avLst/>
          </a:prstGeom>
        </p:spPr>
      </p:pic>
      <p:sp>
        <p:nvSpPr>
          <p:cNvPr id="2" name="Title 1">
            <a:extLst>
              <a:ext uri="{FF2B5EF4-FFF2-40B4-BE49-F238E27FC236}">
                <a16:creationId xmlns:a16="http://schemas.microsoft.com/office/drawing/2014/main" id="{0096387D-C632-0B4A-B2F2-B03F8515C336}"/>
              </a:ext>
            </a:extLst>
          </p:cNvPr>
          <p:cNvSpPr>
            <a:spLocks noGrp="1"/>
          </p:cNvSpPr>
          <p:nvPr>
            <p:ph type="ctrTitle"/>
          </p:nvPr>
        </p:nvSpPr>
        <p:spPr>
          <a:xfrm>
            <a:off x="351027" y="232603"/>
            <a:ext cx="6865494" cy="1377660"/>
          </a:xfrm>
        </p:spPr>
        <p:txBody>
          <a:bodyPr>
            <a:normAutofit/>
          </a:bodyPr>
          <a:lstStyle/>
          <a:p>
            <a:r>
              <a:rPr lang="en-US" sz="4000" dirty="0"/>
              <a:t>What Successful board members do</a:t>
            </a:r>
          </a:p>
        </p:txBody>
      </p:sp>
      <p:sp>
        <p:nvSpPr>
          <p:cNvPr id="3" name="Subtitle 2">
            <a:extLst>
              <a:ext uri="{FF2B5EF4-FFF2-40B4-BE49-F238E27FC236}">
                <a16:creationId xmlns:a16="http://schemas.microsoft.com/office/drawing/2014/main" id="{66F7AC1F-9F94-0F42-9622-B3C7DE727B61}"/>
              </a:ext>
            </a:extLst>
          </p:cNvPr>
          <p:cNvSpPr>
            <a:spLocks noGrp="1"/>
          </p:cNvSpPr>
          <p:nvPr>
            <p:ph type="subTitle" idx="1"/>
          </p:nvPr>
        </p:nvSpPr>
        <p:spPr>
          <a:xfrm>
            <a:off x="478435" y="1768836"/>
            <a:ext cx="11235129" cy="5089164"/>
          </a:xfrm>
        </p:spPr>
        <p:txBody>
          <a:bodyPr>
            <a:normAutofit fontScale="92500" lnSpcReduction="20000"/>
          </a:bodyPr>
          <a:lstStyle/>
          <a:p>
            <a:pPr marL="457200" indent="-457200">
              <a:buAutoNum type="arabicPeriod"/>
            </a:pPr>
            <a:r>
              <a:rPr lang="en-US" dirty="0"/>
              <a:t>Listen to constituents and share concerns with the whole board</a:t>
            </a:r>
          </a:p>
          <a:p>
            <a:pPr marL="457200" indent="-457200">
              <a:buAutoNum type="arabicPeriod"/>
            </a:pPr>
            <a:r>
              <a:rPr lang="en-US" dirty="0"/>
              <a:t>Help constituents understand the proper process to resolve problems</a:t>
            </a:r>
          </a:p>
          <a:p>
            <a:pPr marL="457200" indent="-457200">
              <a:buAutoNum type="arabicPeriod"/>
            </a:pPr>
            <a:r>
              <a:rPr lang="en-US" dirty="0"/>
              <a:t>Are accessible to the community</a:t>
            </a:r>
          </a:p>
          <a:p>
            <a:pPr marL="457200" indent="-457200">
              <a:buAutoNum type="arabicPeriod"/>
            </a:pPr>
            <a:r>
              <a:rPr lang="en-US" dirty="0"/>
              <a:t>Remember that they are elected locally, but are responsible for the entire School District</a:t>
            </a:r>
          </a:p>
          <a:p>
            <a:pPr marL="457200" indent="-457200">
              <a:buAutoNum type="arabicPeriod"/>
            </a:pPr>
            <a:r>
              <a:rPr lang="en-US" dirty="0"/>
              <a:t>Work issues and concerns through the Superintendent, not directly with staff</a:t>
            </a:r>
          </a:p>
          <a:p>
            <a:pPr marL="457200" indent="-457200">
              <a:buAutoNum type="arabicPeriod"/>
            </a:pPr>
            <a:r>
              <a:rPr lang="en-US" dirty="0"/>
              <a:t>Seek constant improvement in student achievement</a:t>
            </a:r>
          </a:p>
          <a:p>
            <a:pPr marL="457200" indent="-457200">
              <a:buAutoNum type="arabicPeriod"/>
            </a:pPr>
            <a:r>
              <a:rPr lang="en-US" dirty="0"/>
              <a:t>Support all Board decisions</a:t>
            </a:r>
          </a:p>
          <a:p>
            <a:pPr marL="457200" indent="-457200">
              <a:buAutoNum type="arabicPeriod"/>
            </a:pPr>
            <a:r>
              <a:rPr lang="en-US" dirty="0"/>
              <a:t>Keep confidential matters confidential</a:t>
            </a:r>
          </a:p>
          <a:p>
            <a:pPr marL="457200" indent="-457200">
              <a:buAutoNum type="arabicPeriod"/>
            </a:pPr>
            <a:r>
              <a:rPr lang="en-US" dirty="0"/>
              <a:t>Remember an individual Board member has no authority</a:t>
            </a:r>
          </a:p>
          <a:p>
            <a:pPr marL="457200" indent="-457200">
              <a:buAutoNum type="arabicPeriod"/>
            </a:pPr>
            <a:r>
              <a:rPr lang="en-US" dirty="0"/>
              <a:t>Refrain from promoting a personal agenda</a:t>
            </a:r>
          </a:p>
          <a:p>
            <a:pPr marL="457200" indent="-457200">
              <a:buAutoNum type="arabicPeriod"/>
            </a:pPr>
            <a:r>
              <a:rPr lang="en-US" dirty="0"/>
              <a:t>Publicize the great things happening in the School District</a:t>
            </a:r>
          </a:p>
          <a:p>
            <a:pPr marL="457200" indent="-457200">
              <a:buAutoNum type="arabicPeriod"/>
            </a:pPr>
            <a:r>
              <a:rPr lang="en-US" dirty="0"/>
              <a:t>Develop a cohesive team with Board, Superintendent, Business Administrator &amp; District Staff</a:t>
            </a:r>
          </a:p>
          <a:p>
            <a:pPr marL="457200" indent="-457200">
              <a:buAutoNum type="arabicPeriod"/>
            </a:pPr>
            <a:r>
              <a:rPr lang="en-US" dirty="0"/>
              <a:t>MUTUAL RESPECT</a:t>
            </a:r>
          </a:p>
          <a:p>
            <a:pPr marL="457200" indent="-457200">
              <a:buAutoNum type="arabicPeriod"/>
            </a:pPr>
            <a:r>
              <a:rPr lang="en-US" dirty="0"/>
              <a:t>EMOTIONS in check</a:t>
            </a:r>
          </a:p>
        </p:txBody>
      </p:sp>
    </p:spTree>
    <p:extLst>
      <p:ext uri="{BB962C8B-B14F-4D97-AF65-F5344CB8AC3E}">
        <p14:creationId xmlns:p14="http://schemas.microsoft.com/office/powerpoint/2010/main" val="23687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B6DF-FCDD-844A-8201-C393702BD4C1}"/>
              </a:ext>
            </a:extLst>
          </p:cNvPr>
          <p:cNvSpPr>
            <a:spLocks noGrp="1"/>
          </p:cNvSpPr>
          <p:nvPr>
            <p:ph type="title"/>
          </p:nvPr>
        </p:nvSpPr>
        <p:spPr>
          <a:xfrm>
            <a:off x="3957517" y="2873745"/>
            <a:ext cx="4625714" cy="1293028"/>
          </a:xfrm>
        </p:spPr>
        <p:txBody>
          <a:bodyPr/>
          <a:lstStyle/>
          <a:p>
            <a:r>
              <a:rPr lang="en-US" dirty="0"/>
              <a:t>Final Thoughts</a:t>
            </a:r>
          </a:p>
        </p:txBody>
      </p:sp>
      <p:pic>
        <p:nvPicPr>
          <p:cNvPr id="4" name="Content Placeholder 3">
            <a:extLst>
              <a:ext uri="{FF2B5EF4-FFF2-40B4-BE49-F238E27FC236}">
                <a16:creationId xmlns:a16="http://schemas.microsoft.com/office/drawing/2014/main" id="{9F192588-7A33-1C48-AC67-C0F411CF0E88}"/>
              </a:ext>
            </a:extLst>
          </p:cNvPr>
          <p:cNvPicPr>
            <a:picLocks noGrp="1" noChangeAspect="1"/>
          </p:cNvPicPr>
          <p:nvPr>
            <p:ph idx="1"/>
          </p:nvPr>
        </p:nvPicPr>
        <p:blipFill>
          <a:blip r:embed="rId2"/>
          <a:stretch>
            <a:fillRect/>
          </a:stretch>
        </p:blipFill>
        <p:spPr>
          <a:xfrm rot="20702824">
            <a:off x="1356669" y="449720"/>
            <a:ext cx="3204097" cy="2753935"/>
          </a:xfrm>
          <a:prstGeom prst="rect">
            <a:avLst/>
          </a:prstGeom>
        </p:spPr>
      </p:pic>
      <p:pic>
        <p:nvPicPr>
          <p:cNvPr id="5" name="Picture 4">
            <a:extLst>
              <a:ext uri="{FF2B5EF4-FFF2-40B4-BE49-F238E27FC236}">
                <a16:creationId xmlns:a16="http://schemas.microsoft.com/office/drawing/2014/main" id="{8FC63416-67E6-A44E-9553-2283CA4664B0}"/>
              </a:ext>
            </a:extLst>
          </p:cNvPr>
          <p:cNvPicPr>
            <a:picLocks noChangeAspect="1"/>
          </p:cNvPicPr>
          <p:nvPr/>
        </p:nvPicPr>
        <p:blipFill>
          <a:blip r:embed="rId3"/>
          <a:stretch>
            <a:fillRect/>
          </a:stretch>
        </p:blipFill>
        <p:spPr>
          <a:xfrm rot="312341">
            <a:off x="6804252" y="718727"/>
            <a:ext cx="4240341" cy="2215920"/>
          </a:xfrm>
          <a:prstGeom prst="rect">
            <a:avLst/>
          </a:prstGeom>
        </p:spPr>
      </p:pic>
      <p:grpSp>
        <p:nvGrpSpPr>
          <p:cNvPr id="9" name="Group 8">
            <a:extLst>
              <a:ext uri="{FF2B5EF4-FFF2-40B4-BE49-F238E27FC236}">
                <a16:creationId xmlns:a16="http://schemas.microsoft.com/office/drawing/2014/main" id="{48577CC5-758B-FA46-B9F1-FBD998516339}"/>
              </a:ext>
            </a:extLst>
          </p:cNvPr>
          <p:cNvGrpSpPr/>
          <p:nvPr/>
        </p:nvGrpSpPr>
        <p:grpSpPr>
          <a:xfrm>
            <a:off x="3325258" y="4103936"/>
            <a:ext cx="5257972" cy="2340086"/>
            <a:chOff x="2491924" y="3921417"/>
            <a:chExt cx="5257972" cy="2340086"/>
          </a:xfrm>
        </p:grpSpPr>
        <p:pic>
          <p:nvPicPr>
            <p:cNvPr id="6" name="Picture 5">
              <a:extLst>
                <a:ext uri="{FF2B5EF4-FFF2-40B4-BE49-F238E27FC236}">
                  <a16:creationId xmlns:a16="http://schemas.microsoft.com/office/drawing/2014/main" id="{AED49A78-5B75-A34A-89C9-1EB4A4FB9E1B}"/>
                </a:ext>
              </a:extLst>
            </p:cNvPr>
            <p:cNvPicPr>
              <a:picLocks noChangeAspect="1"/>
            </p:cNvPicPr>
            <p:nvPr/>
          </p:nvPicPr>
          <p:blipFill rotWithShape="1">
            <a:blip r:embed="rId4"/>
            <a:srcRect t="5486"/>
            <a:stretch/>
          </p:blipFill>
          <p:spPr>
            <a:xfrm>
              <a:off x="6096000" y="4047090"/>
              <a:ext cx="1653896" cy="2211723"/>
            </a:xfrm>
            <a:prstGeom prst="rect">
              <a:avLst/>
            </a:prstGeom>
          </p:spPr>
        </p:pic>
        <p:pic>
          <p:nvPicPr>
            <p:cNvPr id="7" name="Picture 6">
              <a:extLst>
                <a:ext uri="{FF2B5EF4-FFF2-40B4-BE49-F238E27FC236}">
                  <a16:creationId xmlns:a16="http://schemas.microsoft.com/office/drawing/2014/main" id="{3AA6C77D-6F80-9D4B-9AC8-530A6E2207E6}"/>
                </a:ext>
              </a:extLst>
            </p:cNvPr>
            <p:cNvPicPr>
              <a:picLocks noChangeAspect="1"/>
            </p:cNvPicPr>
            <p:nvPr/>
          </p:nvPicPr>
          <p:blipFill rotWithShape="1">
            <a:blip r:embed="rId5"/>
            <a:srcRect l="5023" t="4787" r="5124" b="6071"/>
            <a:stretch/>
          </p:blipFill>
          <p:spPr>
            <a:xfrm>
              <a:off x="2491924" y="3921417"/>
              <a:ext cx="3806187" cy="2340086"/>
            </a:xfrm>
            <a:prstGeom prst="rect">
              <a:avLst/>
            </a:prstGeom>
          </p:spPr>
        </p:pic>
      </p:grpSp>
    </p:spTree>
    <p:extLst>
      <p:ext uri="{BB962C8B-B14F-4D97-AF65-F5344CB8AC3E}">
        <p14:creationId xmlns:p14="http://schemas.microsoft.com/office/powerpoint/2010/main" val="47086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style.rotation</p:attrName>
                                        </p:attrNameLst>
                                      </p:cBhvr>
                                      <p:tavLst>
                                        <p:tav tm="0">
                                          <p:val>
                                            <p:fltVal val="720"/>
                                          </p:val>
                                        </p:tav>
                                        <p:tav tm="100000">
                                          <p:val>
                                            <p:fltVal val="0"/>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3061</TotalTime>
  <Words>713</Words>
  <Application>Microsoft Macintosh PowerPoint</Application>
  <PresentationFormat>Widescreen</PresentationFormat>
  <Paragraphs>64</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Vapor Trail</vt:lpstr>
      <vt:lpstr>Board Member to Board Member Relationship: Better, Stronger, Together</vt:lpstr>
      <vt:lpstr>”Inside Out Leadership”</vt:lpstr>
      <vt:lpstr>Objectives</vt:lpstr>
      <vt:lpstr>6-10 minute Group Work </vt:lpstr>
      <vt:lpstr>Terrible Habit:  Disrespecting a Fellow Board Member    </vt:lpstr>
      <vt:lpstr>Terrible Habit: Building Coalitions Meetings outside the meetings</vt:lpstr>
      <vt:lpstr>Terrible Habit: Doing too much homework conducting your own investigations </vt:lpstr>
      <vt:lpstr>What Successful board members do</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Member to Board Member Relationship: Better, Stronger, Together</dc:title>
  <dc:creator>Microsoft Office User</dc:creator>
  <cp:lastModifiedBy>Microsoft Office User</cp:lastModifiedBy>
  <cp:revision>28</cp:revision>
  <dcterms:created xsi:type="dcterms:W3CDTF">2021-09-13T14:37:55Z</dcterms:created>
  <dcterms:modified xsi:type="dcterms:W3CDTF">2021-09-16T14:12:27Z</dcterms:modified>
</cp:coreProperties>
</file>