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4" r:id="rId2"/>
    <p:sldId id="282" r:id="rId3"/>
    <p:sldId id="296" r:id="rId4"/>
    <p:sldId id="283" r:id="rId5"/>
    <p:sldId id="284" r:id="rId6"/>
    <p:sldId id="276" r:id="rId7"/>
    <p:sldId id="298" r:id="rId8"/>
    <p:sldId id="299" r:id="rId9"/>
    <p:sldId id="285" r:id="rId10"/>
    <p:sldId id="287" r:id="rId11"/>
    <p:sldId id="288" r:id="rId12"/>
    <p:sldId id="286" r:id="rId13"/>
    <p:sldId id="295" r:id="rId14"/>
    <p:sldId id="290" r:id="rId15"/>
    <p:sldId id="291" r:id="rId16"/>
    <p:sldId id="292" r:id="rId17"/>
    <p:sldId id="266" r:id="rId18"/>
    <p:sldId id="270" r:id="rId1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14" autoAdjust="0"/>
    <p:restoredTop sz="94280" autoAdjust="0"/>
  </p:normalViewPr>
  <p:slideViewPr>
    <p:cSldViewPr showGuides="1">
      <p:cViewPr varScale="1">
        <p:scale>
          <a:sx n="50" d="100"/>
          <a:sy n="50" d="100"/>
        </p:scale>
        <p:origin x="168" y="65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2FF3A-8C3A-4F4E-AE45-842F05C58D3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9CEC74-1842-4860-82F0-F90DC7E60285}">
      <dgm:prSet/>
      <dgm:spPr/>
      <dgm:t>
        <a:bodyPr/>
        <a:lstStyle/>
        <a:p>
          <a:r>
            <a:rPr lang="en-US" b="1"/>
            <a:t>Ideas are given to legislative drafting attorneys</a:t>
          </a:r>
          <a:br>
            <a:rPr lang="en-US" b="1"/>
          </a:br>
          <a:endParaRPr lang="en-US"/>
        </a:p>
      </dgm:t>
    </dgm:pt>
    <dgm:pt modelId="{948D54CA-DAAE-4B48-873B-5F315FCC8078}" type="parTrans" cxnId="{0DFDE144-C948-405A-90AD-56EC32811495}">
      <dgm:prSet/>
      <dgm:spPr/>
      <dgm:t>
        <a:bodyPr/>
        <a:lstStyle/>
        <a:p>
          <a:endParaRPr lang="en-US"/>
        </a:p>
      </dgm:t>
    </dgm:pt>
    <dgm:pt modelId="{DF72D1C9-6CA6-4078-A566-206C89FDEA78}" type="sibTrans" cxnId="{0DFDE144-C948-405A-90AD-56EC32811495}">
      <dgm:prSet/>
      <dgm:spPr/>
      <dgm:t>
        <a:bodyPr/>
        <a:lstStyle/>
        <a:p>
          <a:endParaRPr lang="en-US"/>
        </a:p>
      </dgm:t>
    </dgm:pt>
    <dgm:pt modelId="{6C6C2653-B8C2-415C-AE5B-BFCCE2D5C38E}">
      <dgm:prSet/>
      <dgm:spPr/>
      <dgm:t>
        <a:bodyPr/>
        <a:lstStyle/>
        <a:p>
          <a:r>
            <a:rPr lang="en-US" b="1"/>
            <a:t>A bill file is created </a:t>
          </a:r>
          <a:br>
            <a:rPr lang="en-US" b="1"/>
          </a:br>
          <a:endParaRPr lang="en-US"/>
        </a:p>
      </dgm:t>
    </dgm:pt>
    <dgm:pt modelId="{E1707F8B-0336-4DDF-A72C-1E9B3FD34D57}" type="parTrans" cxnId="{AFFC4B68-05FD-407C-912E-D4051A91570C}">
      <dgm:prSet/>
      <dgm:spPr/>
      <dgm:t>
        <a:bodyPr/>
        <a:lstStyle/>
        <a:p>
          <a:endParaRPr lang="en-US"/>
        </a:p>
      </dgm:t>
    </dgm:pt>
    <dgm:pt modelId="{C9A4785A-C46C-44AD-B7B4-1C481E3E21DA}" type="sibTrans" cxnId="{AFFC4B68-05FD-407C-912E-D4051A91570C}">
      <dgm:prSet/>
      <dgm:spPr/>
      <dgm:t>
        <a:bodyPr/>
        <a:lstStyle/>
        <a:p>
          <a:endParaRPr lang="en-US"/>
        </a:p>
      </dgm:t>
    </dgm:pt>
    <dgm:pt modelId="{C52D00CF-A489-4595-B07E-4201F4CEE96A}">
      <dgm:prSet/>
      <dgm:spPr/>
      <dgm:t>
        <a:bodyPr/>
        <a:lstStyle/>
        <a:p>
          <a:r>
            <a:rPr lang="en-US" b="1"/>
            <a:t>The bill request is placed on the public site</a:t>
          </a:r>
          <a:br>
            <a:rPr lang="en-US" b="1"/>
          </a:br>
          <a:endParaRPr lang="en-US"/>
        </a:p>
      </dgm:t>
    </dgm:pt>
    <dgm:pt modelId="{677ACF36-FCCA-4154-BFFE-CA019FD78F8C}" type="parTrans" cxnId="{1142F227-7D04-486A-9B68-CA7247BE4089}">
      <dgm:prSet/>
      <dgm:spPr/>
      <dgm:t>
        <a:bodyPr/>
        <a:lstStyle/>
        <a:p>
          <a:endParaRPr lang="en-US"/>
        </a:p>
      </dgm:t>
    </dgm:pt>
    <dgm:pt modelId="{C81A4620-22AD-4543-A252-41C7113C42CA}" type="sibTrans" cxnId="{1142F227-7D04-486A-9B68-CA7247BE4089}">
      <dgm:prSet/>
      <dgm:spPr/>
      <dgm:t>
        <a:bodyPr/>
        <a:lstStyle/>
        <a:p>
          <a:endParaRPr lang="en-US"/>
        </a:p>
      </dgm:t>
    </dgm:pt>
    <dgm:pt modelId="{471AF7AF-1703-4DBB-A027-010EFF86A78C}">
      <dgm:prSet/>
      <dgm:spPr/>
      <dgm:t>
        <a:bodyPr/>
        <a:lstStyle/>
        <a:p>
          <a:r>
            <a:rPr lang="en-US" b="1"/>
            <a:t>The bill is given a number</a:t>
          </a:r>
          <a:br>
            <a:rPr lang="en-US" b="1"/>
          </a:br>
          <a:endParaRPr lang="en-US"/>
        </a:p>
      </dgm:t>
    </dgm:pt>
    <dgm:pt modelId="{C49EE634-3E5F-418C-89D1-55BBBAA1E22C}" type="parTrans" cxnId="{66820A1D-B0F0-4BD1-8F30-2E8E9747B04A}">
      <dgm:prSet/>
      <dgm:spPr/>
      <dgm:t>
        <a:bodyPr/>
        <a:lstStyle/>
        <a:p>
          <a:endParaRPr lang="en-US"/>
        </a:p>
      </dgm:t>
    </dgm:pt>
    <dgm:pt modelId="{FAB014C4-8BB2-4754-A73B-25FFDC024061}" type="sibTrans" cxnId="{66820A1D-B0F0-4BD1-8F30-2E8E9747B04A}">
      <dgm:prSet/>
      <dgm:spPr/>
      <dgm:t>
        <a:bodyPr/>
        <a:lstStyle/>
        <a:p>
          <a:endParaRPr lang="en-US"/>
        </a:p>
      </dgm:t>
    </dgm:pt>
    <dgm:pt modelId="{ABAC8394-5604-6149-ACD2-E276C9363130}" type="pres">
      <dgm:prSet presAssocID="{1402FF3A-8C3A-4F4E-AE45-842F05C58D3D}" presName="linear" presStyleCnt="0">
        <dgm:presLayoutVars>
          <dgm:animLvl val="lvl"/>
          <dgm:resizeHandles val="exact"/>
        </dgm:presLayoutVars>
      </dgm:prSet>
      <dgm:spPr/>
    </dgm:pt>
    <dgm:pt modelId="{4ED48864-4318-9646-B96A-1292A2CC84F8}" type="pres">
      <dgm:prSet presAssocID="{509CEC74-1842-4860-82F0-F90DC7E6028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237C8F7-BEB5-FF42-9B23-B02FEAEF2127}" type="pres">
      <dgm:prSet presAssocID="{DF72D1C9-6CA6-4078-A566-206C89FDEA78}" presName="spacer" presStyleCnt="0"/>
      <dgm:spPr/>
    </dgm:pt>
    <dgm:pt modelId="{40950109-E781-D14B-9D74-DDCB6C68F687}" type="pres">
      <dgm:prSet presAssocID="{6C6C2653-B8C2-415C-AE5B-BFCCE2D5C3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3F746FF-32B7-5847-92AA-1C58A0830B1E}" type="pres">
      <dgm:prSet presAssocID="{C9A4785A-C46C-44AD-B7B4-1C481E3E21DA}" presName="spacer" presStyleCnt="0"/>
      <dgm:spPr/>
    </dgm:pt>
    <dgm:pt modelId="{449737DF-157C-9B4D-B1A0-12AA70E474BE}" type="pres">
      <dgm:prSet presAssocID="{C52D00CF-A489-4595-B07E-4201F4CEE96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FF1CB74-64A6-2544-ADBD-6318BF8077F4}" type="pres">
      <dgm:prSet presAssocID="{C81A4620-22AD-4543-A252-41C7113C42CA}" presName="spacer" presStyleCnt="0"/>
      <dgm:spPr/>
    </dgm:pt>
    <dgm:pt modelId="{4FE925F9-830C-384D-B9D3-0EFFAE480F0A}" type="pres">
      <dgm:prSet presAssocID="{471AF7AF-1703-4DBB-A027-010EFF86A78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B6B8B05-0138-384F-A83A-DC6F8EB89A85}" type="presOf" srcId="{471AF7AF-1703-4DBB-A027-010EFF86A78C}" destId="{4FE925F9-830C-384D-B9D3-0EFFAE480F0A}" srcOrd="0" destOrd="0" presId="urn:microsoft.com/office/officeart/2005/8/layout/vList2"/>
    <dgm:cxn modelId="{F85B5314-4B7C-034E-B5F2-C1636A502AE7}" type="presOf" srcId="{509CEC74-1842-4860-82F0-F90DC7E60285}" destId="{4ED48864-4318-9646-B96A-1292A2CC84F8}" srcOrd="0" destOrd="0" presId="urn:microsoft.com/office/officeart/2005/8/layout/vList2"/>
    <dgm:cxn modelId="{66820A1D-B0F0-4BD1-8F30-2E8E9747B04A}" srcId="{1402FF3A-8C3A-4F4E-AE45-842F05C58D3D}" destId="{471AF7AF-1703-4DBB-A027-010EFF86A78C}" srcOrd="3" destOrd="0" parTransId="{C49EE634-3E5F-418C-89D1-55BBBAA1E22C}" sibTransId="{FAB014C4-8BB2-4754-A73B-25FFDC024061}"/>
    <dgm:cxn modelId="{1142F227-7D04-486A-9B68-CA7247BE4089}" srcId="{1402FF3A-8C3A-4F4E-AE45-842F05C58D3D}" destId="{C52D00CF-A489-4595-B07E-4201F4CEE96A}" srcOrd="2" destOrd="0" parTransId="{677ACF36-FCCA-4154-BFFE-CA019FD78F8C}" sibTransId="{C81A4620-22AD-4543-A252-41C7113C42CA}"/>
    <dgm:cxn modelId="{0DFDE144-C948-405A-90AD-56EC32811495}" srcId="{1402FF3A-8C3A-4F4E-AE45-842F05C58D3D}" destId="{509CEC74-1842-4860-82F0-F90DC7E60285}" srcOrd="0" destOrd="0" parTransId="{948D54CA-DAAE-4B48-873B-5F315FCC8078}" sibTransId="{DF72D1C9-6CA6-4078-A566-206C89FDEA78}"/>
    <dgm:cxn modelId="{83D5FA57-86F6-8343-AAC8-24B02146B79D}" type="presOf" srcId="{C52D00CF-A489-4595-B07E-4201F4CEE96A}" destId="{449737DF-157C-9B4D-B1A0-12AA70E474BE}" srcOrd="0" destOrd="0" presId="urn:microsoft.com/office/officeart/2005/8/layout/vList2"/>
    <dgm:cxn modelId="{AFFC4B68-05FD-407C-912E-D4051A91570C}" srcId="{1402FF3A-8C3A-4F4E-AE45-842F05C58D3D}" destId="{6C6C2653-B8C2-415C-AE5B-BFCCE2D5C38E}" srcOrd="1" destOrd="0" parTransId="{E1707F8B-0336-4DDF-A72C-1E9B3FD34D57}" sibTransId="{C9A4785A-C46C-44AD-B7B4-1C481E3E21DA}"/>
    <dgm:cxn modelId="{E3E0477A-3DC3-7946-B55D-413746453689}" type="presOf" srcId="{6C6C2653-B8C2-415C-AE5B-BFCCE2D5C38E}" destId="{40950109-E781-D14B-9D74-DDCB6C68F687}" srcOrd="0" destOrd="0" presId="urn:microsoft.com/office/officeart/2005/8/layout/vList2"/>
    <dgm:cxn modelId="{6DB242CE-E8B9-714E-A93F-4EFACD396288}" type="presOf" srcId="{1402FF3A-8C3A-4F4E-AE45-842F05C58D3D}" destId="{ABAC8394-5604-6149-ACD2-E276C9363130}" srcOrd="0" destOrd="0" presId="urn:microsoft.com/office/officeart/2005/8/layout/vList2"/>
    <dgm:cxn modelId="{55F374BF-E747-1042-BB34-D9E560BB9989}" type="presParOf" srcId="{ABAC8394-5604-6149-ACD2-E276C9363130}" destId="{4ED48864-4318-9646-B96A-1292A2CC84F8}" srcOrd="0" destOrd="0" presId="urn:microsoft.com/office/officeart/2005/8/layout/vList2"/>
    <dgm:cxn modelId="{4DB3787C-ABAF-624F-8F1E-AB962A4DD3B9}" type="presParOf" srcId="{ABAC8394-5604-6149-ACD2-E276C9363130}" destId="{9237C8F7-BEB5-FF42-9B23-B02FEAEF2127}" srcOrd="1" destOrd="0" presId="urn:microsoft.com/office/officeart/2005/8/layout/vList2"/>
    <dgm:cxn modelId="{2B2C081B-9424-0E48-9569-0DBB625E7A20}" type="presParOf" srcId="{ABAC8394-5604-6149-ACD2-E276C9363130}" destId="{40950109-E781-D14B-9D74-DDCB6C68F687}" srcOrd="2" destOrd="0" presId="urn:microsoft.com/office/officeart/2005/8/layout/vList2"/>
    <dgm:cxn modelId="{6E75DB4A-08D3-AB4F-994E-952343548649}" type="presParOf" srcId="{ABAC8394-5604-6149-ACD2-E276C9363130}" destId="{63F746FF-32B7-5847-92AA-1C58A0830B1E}" srcOrd="3" destOrd="0" presId="urn:microsoft.com/office/officeart/2005/8/layout/vList2"/>
    <dgm:cxn modelId="{D7CFF9E3-F8F0-D64B-B9DC-5EF95770751D}" type="presParOf" srcId="{ABAC8394-5604-6149-ACD2-E276C9363130}" destId="{449737DF-157C-9B4D-B1A0-12AA70E474BE}" srcOrd="4" destOrd="0" presId="urn:microsoft.com/office/officeart/2005/8/layout/vList2"/>
    <dgm:cxn modelId="{D2CFD092-F67F-0840-BB83-58B3B2497762}" type="presParOf" srcId="{ABAC8394-5604-6149-ACD2-E276C9363130}" destId="{FFF1CB74-64A6-2544-ADBD-6318BF8077F4}" srcOrd="5" destOrd="0" presId="urn:microsoft.com/office/officeart/2005/8/layout/vList2"/>
    <dgm:cxn modelId="{7DC01A57-989C-A64C-86C1-50CB5FD2C68C}" type="presParOf" srcId="{ABAC8394-5604-6149-ACD2-E276C9363130}" destId="{4FE925F9-830C-384D-B9D3-0EFFAE480F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48864-4318-9646-B96A-1292A2CC84F8}">
      <dsp:nvSpPr>
        <dsp:cNvPr id="0" name=""/>
        <dsp:cNvSpPr/>
      </dsp:nvSpPr>
      <dsp:spPr>
        <a:xfrm>
          <a:off x="0" y="19039"/>
          <a:ext cx="4977104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Ideas are given to legislative drafting attorneys</a:t>
          </a:r>
          <a:br>
            <a:rPr lang="en-US" sz="1900" b="1" kern="1200"/>
          </a:br>
          <a:endParaRPr lang="en-US" sz="1900" kern="1200"/>
        </a:p>
      </dsp:txBody>
      <dsp:txXfrm>
        <a:off x="52089" y="71128"/>
        <a:ext cx="4872926" cy="962862"/>
      </dsp:txXfrm>
    </dsp:sp>
    <dsp:sp modelId="{40950109-E781-D14B-9D74-DDCB6C68F687}">
      <dsp:nvSpPr>
        <dsp:cNvPr id="0" name=""/>
        <dsp:cNvSpPr/>
      </dsp:nvSpPr>
      <dsp:spPr>
        <a:xfrm>
          <a:off x="0" y="1140800"/>
          <a:ext cx="4977104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 bill file is created </a:t>
          </a:r>
          <a:br>
            <a:rPr lang="en-US" sz="1900" b="1" kern="1200"/>
          </a:br>
          <a:endParaRPr lang="en-US" sz="1900" kern="1200"/>
        </a:p>
      </dsp:txBody>
      <dsp:txXfrm>
        <a:off x="52089" y="1192889"/>
        <a:ext cx="4872926" cy="962862"/>
      </dsp:txXfrm>
    </dsp:sp>
    <dsp:sp modelId="{449737DF-157C-9B4D-B1A0-12AA70E474BE}">
      <dsp:nvSpPr>
        <dsp:cNvPr id="0" name=""/>
        <dsp:cNvSpPr/>
      </dsp:nvSpPr>
      <dsp:spPr>
        <a:xfrm>
          <a:off x="0" y="2262560"/>
          <a:ext cx="4977104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The bill request is placed on the public site</a:t>
          </a:r>
          <a:br>
            <a:rPr lang="en-US" sz="1900" b="1" kern="1200"/>
          </a:br>
          <a:endParaRPr lang="en-US" sz="1900" kern="1200"/>
        </a:p>
      </dsp:txBody>
      <dsp:txXfrm>
        <a:off x="52089" y="2314649"/>
        <a:ext cx="4872926" cy="962862"/>
      </dsp:txXfrm>
    </dsp:sp>
    <dsp:sp modelId="{4FE925F9-830C-384D-B9D3-0EFFAE480F0A}">
      <dsp:nvSpPr>
        <dsp:cNvPr id="0" name=""/>
        <dsp:cNvSpPr/>
      </dsp:nvSpPr>
      <dsp:spPr>
        <a:xfrm>
          <a:off x="0" y="3384320"/>
          <a:ext cx="4977104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The bill is given a number</a:t>
          </a:r>
          <a:br>
            <a:rPr lang="en-US" sz="1900" b="1" kern="1200"/>
          </a:br>
          <a:endParaRPr lang="en-US" sz="1900" kern="1200"/>
        </a:p>
      </dsp:txBody>
      <dsp:txXfrm>
        <a:off x="52089" y="3436409"/>
        <a:ext cx="4872926" cy="962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9/16/21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9/16/21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9/16/21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9/16/21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9/16/21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9/16/21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9/16/21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9/16/21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9/16/21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9/16/21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9/16/21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9/16/21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hyperlink" Target="https://le.utah.gov/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sv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uditor.utah.gov/kid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uditor.utah.gov/kid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e.utah.gov/asp/billsintro/SubResults.asp?Listbox4=0079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6612" y="1779587"/>
            <a:ext cx="7008574" cy="3298825"/>
          </a:xfrm>
        </p:spPr>
        <p:txBody>
          <a:bodyPr/>
          <a:lstStyle/>
          <a:p>
            <a:r>
              <a:rPr lang="en-US" dirty="0"/>
              <a:t>From an idea, </a:t>
            </a:r>
            <a:br>
              <a:rPr lang="en-US" dirty="0"/>
            </a:br>
            <a:r>
              <a:rPr lang="en-US" dirty="0"/>
              <a:t>to a story, </a:t>
            </a:r>
            <a:br>
              <a:rPr lang="en-US" dirty="0"/>
            </a:br>
            <a:r>
              <a:rPr lang="en-US" dirty="0"/>
              <a:t>to Utah Statute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6612" y="5208586"/>
            <a:ext cx="7008574" cy="1244600"/>
          </a:xfrm>
        </p:spPr>
        <p:txBody>
          <a:bodyPr/>
          <a:lstStyle/>
          <a:p>
            <a:r>
              <a:rPr lang="en-US" dirty="0"/>
              <a:t>Working effectively with legislators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251F946-452B-4641-AC26-3971F4A6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412" y="304800"/>
            <a:ext cx="2576129" cy="25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F67075-2040-4AAE-AA53-168C350A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/>
          <a:lstStyle/>
          <a:p>
            <a:r>
              <a:rPr lang="en-US" dirty="0"/>
              <a:t>Everything starts with an idea…</a:t>
            </a:r>
            <a:br>
              <a:rPr lang="en-US" dirty="0"/>
            </a:br>
            <a:r>
              <a:rPr lang="en-US" dirty="0"/>
              <a:t>    and a story.</a:t>
            </a:r>
          </a:p>
        </p:txBody>
      </p:sp>
      <p:pic>
        <p:nvPicPr>
          <p:cNvPr id="2" name="Google Shape;89;p17">
            <a:extLst>
              <a:ext uri="{FF2B5EF4-FFF2-40B4-BE49-F238E27FC236}">
                <a16:creationId xmlns:a16="http://schemas.microsoft.com/office/drawing/2014/main" id="{5DDE3E3A-0240-F44E-BF6F-002228DB7136}"/>
              </a:ext>
            </a:extLst>
          </p:cNvPr>
          <p:cNvPicPr preferRelativeResize="0"/>
          <p:nvPr/>
        </p:nvPicPr>
        <p:blipFill rotWithShape="1">
          <a:blip r:embed="rId2"/>
          <a:srcRect t="8348" r="-2" b="13059"/>
          <a:stretch/>
        </p:blipFill>
        <p:spPr>
          <a:xfrm>
            <a:off x="1117309" y="1701800"/>
            <a:ext cx="10157354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45A82A-F803-F040-9060-BA5C9168E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F67075-2040-4AAE-AA53-168C350A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/>
          <a:lstStyle/>
          <a:p>
            <a:r>
              <a:rPr lang="en-US" dirty="0"/>
              <a:t>Who tells the story?</a:t>
            </a:r>
          </a:p>
        </p:txBody>
      </p:sp>
      <p:pic>
        <p:nvPicPr>
          <p:cNvPr id="2" name="Google Shape;89;p17">
            <a:extLst>
              <a:ext uri="{FF2B5EF4-FFF2-40B4-BE49-F238E27FC236}">
                <a16:creationId xmlns:a16="http://schemas.microsoft.com/office/drawing/2014/main" id="{5DDE3E3A-0240-F44E-BF6F-002228DB7136}"/>
              </a:ext>
            </a:extLst>
          </p:cNvPr>
          <p:cNvPicPr preferRelativeResize="0"/>
          <p:nvPr/>
        </p:nvPicPr>
        <p:blipFill rotWithShape="1">
          <a:blip r:embed="rId2"/>
          <a:srcRect t="8348" r="-2" b="13059"/>
          <a:stretch/>
        </p:blipFill>
        <p:spPr>
          <a:xfrm>
            <a:off x="1117309" y="1701800"/>
            <a:ext cx="10157354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5;p25">
            <a:extLst>
              <a:ext uri="{FF2B5EF4-FFF2-40B4-BE49-F238E27FC236}">
                <a16:creationId xmlns:a16="http://schemas.microsoft.com/office/drawing/2014/main" id="{E8196F99-BAF7-534A-9A9F-C847EC979F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977457">
            <a:off x="689972" y="2211128"/>
            <a:ext cx="4519223" cy="30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25">
            <a:extLst>
              <a:ext uri="{FF2B5EF4-FFF2-40B4-BE49-F238E27FC236}">
                <a16:creationId xmlns:a16="http://schemas.microsoft.com/office/drawing/2014/main" id="{91BBE99C-D238-7E43-A9A0-024010079B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4621">
            <a:off x="6853343" y="1953294"/>
            <a:ext cx="4310625" cy="27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4;p25">
            <a:extLst>
              <a:ext uri="{FF2B5EF4-FFF2-40B4-BE49-F238E27FC236}">
                <a16:creationId xmlns:a16="http://schemas.microsoft.com/office/drawing/2014/main" id="{2DF9F0ED-FF6A-F343-8389-B09D5185897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1791" y="4761518"/>
            <a:ext cx="3226918" cy="19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622FC29-91C3-8A42-8710-D7F43D876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01D6C1-3062-4DC5-AFF7-B33AFA7D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 dirty="0"/>
              <a:t>Bill formulation and drafting</a:t>
            </a:r>
          </a:p>
        </p:txBody>
      </p:sp>
      <p:pic>
        <p:nvPicPr>
          <p:cNvPr id="2" name="Google Shape;89;p17">
            <a:hlinkClick r:id="rId2"/>
            <a:extLst>
              <a:ext uri="{FF2B5EF4-FFF2-40B4-BE49-F238E27FC236}">
                <a16:creationId xmlns:a16="http://schemas.microsoft.com/office/drawing/2014/main" id="{76963076-52CD-3148-93B8-2965C0FF71D3}"/>
              </a:ext>
            </a:extLst>
          </p:cNvPr>
          <p:cNvPicPr preferRelativeResize="0"/>
          <p:nvPr/>
        </p:nvPicPr>
        <p:blipFill rotWithShape="1">
          <a:blip r:embed="rId3"/>
          <a:srcRect l="22521" r="15131" b="-1"/>
          <a:stretch/>
        </p:blipFill>
        <p:spPr>
          <a:xfrm>
            <a:off x="1117309" y="1701800"/>
            <a:ext cx="4977104" cy="4470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3F3CE833-7B09-43FC-BF84-536B2CDA109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97559" y="1701800"/>
          <a:ext cx="4977104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83275084-FC41-8446-B013-5A343C7D3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08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ident Stuart Adams">
            <a:extLst>
              <a:ext uri="{FF2B5EF4-FFF2-40B4-BE49-F238E27FC236}">
                <a16:creationId xmlns:a16="http://schemas.microsoft.com/office/drawing/2014/main" id="{27F761FB-08BD-EF46-A184-539885BA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6" t="2225" r="23498"/>
          <a:stretch/>
        </p:blipFill>
        <p:spPr bwMode="auto">
          <a:xfrm>
            <a:off x="989012" y="1770564"/>
            <a:ext cx="3126069" cy="46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26CF112-3176-7F4F-89E7-51E291D7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145" y="1770564"/>
            <a:ext cx="3126069" cy="46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E8A59-9878-A143-AD64-EF059BB2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helps to know who’s in charge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675448-5E39-F64E-8319-2ED27BEBC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7118" y="2286000"/>
            <a:ext cx="3817735" cy="38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1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7D5EFF-8DD8-45F4-A480-07DFC2D1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6200"/>
            <a:ext cx="10590451" cy="889000"/>
          </a:xfrm>
        </p:spPr>
        <p:txBody>
          <a:bodyPr>
            <a:normAutofit/>
          </a:bodyPr>
          <a:lstStyle/>
          <a:p>
            <a:r>
              <a:rPr lang="en" sz="3600" dirty="0"/>
              <a:t>The Legislative Process (by the book)</a:t>
            </a:r>
            <a:endParaRPr lang="en-US" sz="3600" dirty="0"/>
          </a:p>
        </p:txBody>
      </p:sp>
      <p:sp>
        <p:nvSpPr>
          <p:cNvPr id="7" name="Google Shape;117;p21">
            <a:extLst>
              <a:ext uri="{FF2B5EF4-FFF2-40B4-BE49-F238E27FC236}">
                <a16:creationId xmlns:a16="http://schemas.microsoft.com/office/drawing/2014/main" id="{9DEFEF3A-1AA9-A940-9FCC-1EC260B661B1}"/>
              </a:ext>
            </a:extLst>
          </p:cNvPr>
          <p:cNvSpPr txBox="1">
            <a:spLocks/>
          </p:cNvSpPr>
          <p:nvPr/>
        </p:nvSpPr>
        <p:spPr>
          <a:xfrm>
            <a:off x="612930" y="1295400"/>
            <a:ext cx="10962963" cy="43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Rules Committee (bill is introduced) and assigned to a committee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Standing Committee Discussion, Debate,  Recommended (or not)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Heard by the full House or Senate (finalized on Second or Third Readings)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Sent to the rules committee of the other legislative body and assigned committee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Heard and voted on by the other legislative body’s committee</a:t>
            </a:r>
            <a:br>
              <a:rPr lang="en-US" sz="1800" dirty="0"/>
            </a:b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Heard by the other full body (finalized on Second or Third Readings)</a:t>
            </a:r>
          </a:p>
          <a:p>
            <a:pPr marL="883845" lvl="1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400" dirty="0"/>
              <a:t>*At any time in committee or on the floor a bill may be amended or substituted</a:t>
            </a:r>
          </a:p>
          <a:p>
            <a:pPr marL="883845" lvl="1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400" dirty="0"/>
              <a:t>Legislators may request a bill be delayed for action (called circling the bill with the full body or asking a committee chair to delay the hearing) to allow time to seek support or make sure key votes are present</a:t>
            </a:r>
            <a:br>
              <a:rPr lang="en-US" sz="1400" dirty="0"/>
            </a:br>
            <a:endParaRPr lang="en-US" sz="14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Passing both bodies, the bill is enrolled and sent to the Governor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Governor may choose to sign, ignore signing, or veto the legislation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Veto override requires a two-thirds majority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Becomes law 60 days after session ends or on specific date in the legislation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B4D5454-D507-1544-8E85-C293A8D2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33BF3049-3B2C-468A-9702-75B49D2D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/>
          <a:lstStyle/>
          <a:p>
            <a:r>
              <a:rPr lang="en-US" dirty="0"/>
              <a:t>36 – 15 –1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941B388-E38B-B244-9A01-563C5E1B7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 r="-2" b="18487"/>
          <a:stretch/>
        </p:blipFill>
        <p:spPr bwMode="auto">
          <a:xfrm>
            <a:off x="1117309" y="1701800"/>
            <a:ext cx="10157354" cy="44704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915B9E6-6CBA-374D-9098-6F20E2AD3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8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10A9E5-B7B1-4995-A53E-6F13E7B8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>
            <a:normAutofit/>
          </a:bodyPr>
          <a:lstStyle/>
          <a:p>
            <a:r>
              <a:rPr lang="en" sz="3600" dirty="0"/>
              <a:t>Utah State Board of Education Rule Making R277….</a:t>
            </a:r>
            <a:endParaRPr lang="en-US" sz="3600" dirty="0"/>
          </a:p>
        </p:txBody>
      </p:sp>
      <p:pic>
        <p:nvPicPr>
          <p:cNvPr id="2" name="Google Shape;132;p23">
            <a:extLst>
              <a:ext uri="{FF2B5EF4-FFF2-40B4-BE49-F238E27FC236}">
                <a16:creationId xmlns:a16="http://schemas.microsoft.com/office/drawing/2014/main" id="{8E4A4C8C-621F-5C49-8676-0E0B297AAA7B}"/>
              </a:ext>
            </a:extLst>
          </p:cNvPr>
          <p:cNvPicPr preferRelativeResize="0"/>
          <p:nvPr/>
        </p:nvPicPr>
        <p:blipFill rotWithShape="1">
          <a:blip r:embed="rId2"/>
          <a:srcRect t="752" r="-2" b="25588"/>
          <a:stretch/>
        </p:blipFill>
        <p:spPr>
          <a:xfrm>
            <a:off x="1117309" y="1701800"/>
            <a:ext cx="10157354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D1BA1CE-FD27-F94B-8882-5CA9E494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751995" y="57277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0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ACB82B-3C61-D546-A059-37D63A823038}"/>
              </a:ext>
            </a:extLst>
          </p:cNvPr>
          <p:cNvSpPr txBox="1">
            <a:spLocks/>
          </p:cNvSpPr>
          <p:nvPr/>
        </p:nvSpPr>
        <p:spPr>
          <a:xfrm>
            <a:off x="612930" y="76200"/>
            <a:ext cx="10661733" cy="889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dirty="0"/>
              <a:t>Best Practices: The Politics of Politics</a:t>
            </a:r>
            <a:endParaRPr lang="en-US" sz="3600" dirty="0"/>
          </a:p>
        </p:txBody>
      </p:sp>
      <p:sp>
        <p:nvSpPr>
          <p:cNvPr id="7" name="Google Shape;117;p21">
            <a:extLst>
              <a:ext uri="{FF2B5EF4-FFF2-40B4-BE49-F238E27FC236}">
                <a16:creationId xmlns:a16="http://schemas.microsoft.com/office/drawing/2014/main" id="{23651B90-0458-3E4E-BE5B-0EE8252487A6}"/>
              </a:ext>
            </a:extLst>
          </p:cNvPr>
          <p:cNvSpPr txBox="1">
            <a:spLocks/>
          </p:cNvSpPr>
          <p:nvPr/>
        </p:nvSpPr>
        <p:spPr>
          <a:xfrm>
            <a:off x="612930" y="1295400"/>
            <a:ext cx="10962963" cy="43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Presence… and not just at the capital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Get to know your legislators outside of the legislative session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Promote positive efforts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Get them in your schools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Ask questions and listen</a:t>
            </a:r>
            <a:br>
              <a:rPr lang="en-US" sz="1800" dirty="0"/>
            </a:b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1800" dirty="0"/>
              <a:t>Earn their trust, be their go-to person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  <a:p>
            <a:pPr marL="114300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endParaRPr lang="en-US" sz="1800" dirty="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r>
              <a:rPr lang="en-US" sz="3200" dirty="0"/>
              <a:t>Tell a compelling story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buSzPts val="1800"/>
              <a:buFont typeface="Arial" pitchFamily="34" charset="0"/>
              <a:buChar char="●"/>
            </a:pPr>
            <a:endParaRPr lang="en-US" sz="1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3BE599-03F6-BC44-8956-AF951587B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995" y="57277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E5C188-390A-4AB5-8966-F620778CB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835399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170E10A-2A76-8044-AB04-04AE07E9E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3612" y="241299"/>
            <a:ext cx="4088382" cy="4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choolhouse Rock - I'm Just a Bill" descr="Schoolhouse Rock - I'm Just a Bill">
            <a:hlinkClick r:id="" action="ppaction://media"/>
            <a:extLst>
              <a:ext uri="{FF2B5EF4-FFF2-40B4-BE49-F238E27FC236}">
                <a16:creationId xmlns:a16="http://schemas.microsoft.com/office/drawing/2014/main" id="{B7F0DA76-3B64-D547-AAE2-8E0467860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412" y="7620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6612" y="1779587"/>
            <a:ext cx="7008574" cy="3298825"/>
          </a:xfrm>
        </p:spPr>
        <p:txBody>
          <a:bodyPr/>
          <a:lstStyle/>
          <a:p>
            <a:r>
              <a:rPr lang="en-US" dirty="0"/>
              <a:t>From an idea, </a:t>
            </a:r>
            <a:br>
              <a:rPr lang="en-US" dirty="0"/>
            </a:br>
            <a:r>
              <a:rPr lang="en-US" dirty="0"/>
              <a:t>to a story, </a:t>
            </a:r>
            <a:br>
              <a:rPr lang="en-US" dirty="0"/>
            </a:br>
            <a:r>
              <a:rPr lang="en-US" dirty="0"/>
              <a:t>to Utah Statute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6612" y="5208586"/>
            <a:ext cx="7008574" cy="1244600"/>
          </a:xfrm>
        </p:spPr>
        <p:txBody>
          <a:bodyPr/>
          <a:lstStyle/>
          <a:p>
            <a:r>
              <a:rPr lang="en-US" dirty="0"/>
              <a:t>Working effectively with legislators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251F946-452B-4641-AC26-3971F4A6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1412" y="304800"/>
            <a:ext cx="2576129" cy="25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 dirty="0"/>
              <a:t>Lesson 1- </a:t>
            </a:r>
            <a:br>
              <a:rPr lang="en-US" dirty="0"/>
            </a:br>
            <a:r>
              <a:rPr lang="en-US" dirty="0"/>
              <a:t>Relationships are everything.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4480F1-2A9D-6A4A-AEFD-7CB0E983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5" r="-2" b="13389"/>
          <a:stretch/>
        </p:blipFill>
        <p:spPr>
          <a:xfrm>
            <a:off x="1117309" y="1701800"/>
            <a:ext cx="10157354" cy="4470400"/>
          </a:xfrm>
          <a:prstGeom prst="rect">
            <a:avLst/>
          </a:prstGeom>
          <a:noFill/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EADC287-A8D0-594A-8883-E655DE0E5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 dirty="0"/>
              <a:t>Lead with gratitude then </a:t>
            </a:r>
            <a:br>
              <a:rPr lang="en-US" dirty="0"/>
            </a:br>
            <a:r>
              <a:rPr lang="en-US" b="1" u="sng" dirty="0"/>
              <a:t>ask good questions.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 sz="2800" dirty="0"/>
              <a:t>Don’t start a debate</a:t>
            </a:r>
          </a:p>
          <a:p>
            <a:r>
              <a:rPr lang="en-US" sz="2800" dirty="0"/>
              <a:t>Genuinely seek information</a:t>
            </a:r>
          </a:p>
          <a:p>
            <a:r>
              <a:rPr lang="en-US" sz="2800" dirty="0"/>
              <a:t>Genuinely seek to understand</a:t>
            </a:r>
          </a:p>
          <a:p>
            <a:r>
              <a:rPr lang="en-US" sz="2800" dirty="0"/>
              <a:t>Genuinely listen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2B6CB6-7614-544C-AF70-D5D4C647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9028" y="5156200"/>
            <a:ext cx="1293916" cy="12954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B930A64-06C6-F64C-AE9B-C20424C54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28" y="1515056"/>
            <a:ext cx="6350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 dirty="0"/>
              <a:t>Be prepared for the conversation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/>
          <a:p>
            <a:r>
              <a:rPr lang="en-US" sz="2800" dirty="0"/>
              <a:t>Know the good</a:t>
            </a:r>
          </a:p>
          <a:p>
            <a:r>
              <a:rPr lang="en-US" sz="2800" dirty="0"/>
              <a:t>Know the bad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F62B6CB6-7614-544C-AF70-D5D4C647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8812" y="2157663"/>
            <a:ext cx="4009938" cy="40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10466"/>
          </a:xfrm>
        </p:spPr>
        <p:txBody>
          <a:bodyPr anchor="b">
            <a:normAutofit/>
          </a:bodyPr>
          <a:lstStyle/>
          <a:p>
            <a:r>
              <a:rPr lang="en-US" dirty="0"/>
              <a:t>Be prepared for the conversation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117308" y="1701800"/>
            <a:ext cx="9091903" cy="44704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F62B6CB6-7614-544C-AF70-D5D4C647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6748" y="5578552"/>
            <a:ext cx="809538" cy="810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EDE9A-BBA5-7C47-8FC3-3FC636B4F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0" y="468982"/>
            <a:ext cx="10064908" cy="66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10466"/>
          </a:xfrm>
        </p:spPr>
        <p:txBody>
          <a:bodyPr anchor="b">
            <a:normAutofit/>
          </a:bodyPr>
          <a:lstStyle/>
          <a:p>
            <a:r>
              <a:rPr lang="en-US" dirty="0"/>
              <a:t>Be prepared for the conversation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117308" y="1701800"/>
            <a:ext cx="9091903" cy="44704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>
            <a:hlinkClick r:id="rId2"/>
            <a:extLst>
              <a:ext uri="{FF2B5EF4-FFF2-40B4-BE49-F238E27FC236}">
                <a16:creationId xmlns:a16="http://schemas.microsoft.com/office/drawing/2014/main" id="{F62B6CB6-7614-544C-AF70-D5D4C647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6748" y="5578552"/>
            <a:ext cx="809538" cy="81046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CFCD840-8763-B54A-9F7E-02763DC0D6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7"/>
          <a:stretch/>
        </p:blipFill>
        <p:spPr>
          <a:xfrm>
            <a:off x="377951" y="1683009"/>
            <a:ext cx="11810874" cy="33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15735" y="58044"/>
            <a:ext cx="10157354" cy="1397000"/>
          </a:xfrm>
        </p:spPr>
        <p:txBody>
          <a:bodyPr anchor="b">
            <a:normAutofit/>
          </a:bodyPr>
          <a:lstStyle/>
          <a:p>
            <a:r>
              <a:rPr lang="en-US" dirty="0"/>
              <a:t>Lesson 2 – </a:t>
            </a:r>
            <a:br>
              <a:rPr lang="en-US" dirty="0"/>
            </a:br>
            <a:r>
              <a:rPr lang="en-US" dirty="0"/>
              <a:t>Know the process.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ADC287-A8D0-594A-8883-E655DE0E5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12" y="241300"/>
            <a:ext cx="887982" cy="889000"/>
          </a:xfrm>
          <a:prstGeom prst="rect">
            <a:avLst/>
          </a:prstGeom>
        </p:spPr>
      </p:pic>
      <p:pic>
        <p:nvPicPr>
          <p:cNvPr id="5" name="Google Shape;61;p13">
            <a:extLst>
              <a:ext uri="{FF2B5EF4-FFF2-40B4-BE49-F238E27FC236}">
                <a16:creationId xmlns:a16="http://schemas.microsoft.com/office/drawing/2014/main" id="{51494B77-DA9A-2A4D-A6C1-D073D1F207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3103" y="3581400"/>
            <a:ext cx="12320340" cy="3657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385A547-D1F4-C54D-9897-E954E683C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8" y="1752600"/>
            <a:ext cx="9549104" cy="1676400"/>
          </a:xfrm>
        </p:spPr>
        <p:txBody>
          <a:bodyPr>
            <a:normAutofit/>
          </a:bodyPr>
          <a:lstStyle/>
          <a:p>
            <a:r>
              <a:rPr lang="en-US" dirty="0"/>
              <a:t>Where it starts</a:t>
            </a:r>
          </a:p>
          <a:p>
            <a:r>
              <a:rPr lang="en-US" dirty="0"/>
              <a:t>Where it goes</a:t>
            </a:r>
          </a:p>
          <a:p>
            <a:r>
              <a:rPr lang="en-US" dirty="0"/>
              <a:t>Where to find out</a:t>
            </a:r>
          </a:p>
        </p:txBody>
      </p:sp>
    </p:spTree>
    <p:extLst>
      <p:ext uri="{BB962C8B-B14F-4D97-AF65-F5344CB8AC3E}">
        <p14:creationId xmlns:p14="http://schemas.microsoft.com/office/powerpoint/2010/main" val="255494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Books 16x9</Template>
  <TotalTime>919</TotalTime>
  <Words>417</Words>
  <Application>Microsoft Macintosh PowerPoint</Application>
  <PresentationFormat>Custom</PresentationFormat>
  <Paragraphs>59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Books 16x9</vt:lpstr>
      <vt:lpstr>From an idea,  to a story,  to Utah Statute</vt:lpstr>
      <vt:lpstr>PowerPoint Presentation</vt:lpstr>
      <vt:lpstr>From an idea,  to a story,  to Utah Statute</vt:lpstr>
      <vt:lpstr>Lesson 1-  Relationships are everything.</vt:lpstr>
      <vt:lpstr>Lead with gratitude then  ask good questions.</vt:lpstr>
      <vt:lpstr>Be prepared for the conversation</vt:lpstr>
      <vt:lpstr>Be prepared for the conversation</vt:lpstr>
      <vt:lpstr>Be prepared for the conversation</vt:lpstr>
      <vt:lpstr>Lesson 2 –  Know the process.</vt:lpstr>
      <vt:lpstr>Everything starts with an idea…     and a story.</vt:lpstr>
      <vt:lpstr>Who tells the story?</vt:lpstr>
      <vt:lpstr>Bill formulation and drafting</vt:lpstr>
      <vt:lpstr>It helps to know who’s in charge</vt:lpstr>
      <vt:lpstr>The Legislative Process (by the book)</vt:lpstr>
      <vt:lpstr>36 – 15 –1</vt:lpstr>
      <vt:lpstr>Utah State Board of Education Rule Making R277….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an idea,  to a story,  to Utah Statute</dc:title>
  <dc:creator>McKay Jensen</dc:creator>
  <cp:lastModifiedBy>ESO Alpine</cp:lastModifiedBy>
  <cp:revision>6</cp:revision>
  <dcterms:created xsi:type="dcterms:W3CDTF">2021-09-17T03:31:07Z</dcterms:created>
  <dcterms:modified xsi:type="dcterms:W3CDTF">2021-09-17T18:53:36Z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