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99" r:id="rId7"/>
    <p:sldId id="308" r:id="rId8"/>
    <p:sldId id="302" r:id="rId9"/>
    <p:sldId id="307" r:id="rId10"/>
    <p:sldId id="304" r:id="rId11"/>
    <p:sldId id="286" r:id="rId12"/>
    <p:sldId id="30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707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9/3/2023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9/3/2023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Date Placeholder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52" y="629616"/>
            <a:ext cx="6550096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Date Placeholder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, Content, and Frame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Online Image Placeholder 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Online Image Placeholder 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Online Image Placeholder 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56168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nline Image Placeholder 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69746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Online Image Placeholder 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50970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Online Image Placeholder 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600" y="412623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online image</a:t>
            </a:r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200"/>
            <a:ext cx="4493260" cy="2364740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lIns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1619250"/>
            <a:ext cx="4813301" cy="1325563"/>
          </a:xfrm>
        </p:spPr>
        <p:txBody>
          <a:bodyPr l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33057"/>
            <a:ext cx="4203701" cy="296454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rame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ellaneous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09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62665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6"/>
            <a:ext cx="9371048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hyperlink" Target="https://www.flickr.com/photos/94039982@N00/8374439287/in/photolist-4tznRF-EQ95qm-RWxm2G-2KZioA-dL2c3g-7bUFfB-8sYFiw-69YKTH-9aVoiw-4in1fu-7i4SMZ-dNjmbH-7CziTH-4yD42Q-YMTTPY-7A4Wqc-U129cy-4yD6u5-qpu9cr-5Rdys6-2KVBsP-x5RSk-69YUdx-7i4T7Z-U6gVM8-U2JLdE-YdNXkH-5zE2V1-dNWuJU-4hgTWv-nAmACb-8sVDMn-dPEKPs-XBKQmo-2QswhC-bnzs1F-i9SV71-2L14vS-7i8MyC-aVrV2-6a3W6A-7bYtZ5-7WR4sm-2KZth9-gLH3tB-96FiYh-aE3Mpw-YtqGbd-pyYkVY-3jh8pY" TargetMode="External"/><Relationship Id="rId3" Type="http://schemas.openxmlformats.org/officeDocument/2006/relationships/hyperlink" Target="http://flickr.com/photos/lwr/6936698809" TargetMode="External"/><Relationship Id="rId7" Type="http://schemas.openxmlformats.org/officeDocument/2006/relationships/hyperlink" Target="https://flickr.com/photos/lwr/4249845543" TargetMode="External"/><Relationship Id="rId12" Type="http://schemas.openxmlformats.org/officeDocument/2006/relationships/image" Target="../media/image6.jpg"/><Relationship Id="rId17" Type="http://schemas.openxmlformats.org/officeDocument/2006/relationships/hyperlink" Target="https://www.flickr.com/photos/aaronrhawkins/33546966940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s://www.flickr.com/photos/bevershed/4345014327" TargetMode="External"/><Relationship Id="rId5" Type="http://schemas.openxmlformats.org/officeDocument/2006/relationships/hyperlink" Target="https://pixabay.com/en/number-4-alphabet-abc-gold-146024/" TargetMode="External"/><Relationship Id="rId15" Type="http://schemas.openxmlformats.org/officeDocument/2006/relationships/hyperlink" Target="https://en.wikinews.org/wiki/Utah" TargetMode="External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openxmlformats.org/officeDocument/2006/relationships/hyperlink" Target="https://www.flickr.com/photos/futureshape/6823142639" TargetMode="External"/><Relationship Id="rId1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kanouse/17211694373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ate.utah.gov/senate-roster/" TargetMode="External"/><Relationship Id="rId2" Type="http://schemas.openxmlformats.org/officeDocument/2006/relationships/hyperlink" Target="https://le.utah.gov/GIS/findDistrict.jsp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house.utleg.gov/house-membe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.utah.gov/committee/committee.jsp?year=2023&amp;com=INTEDU" TargetMode="External"/><Relationship Id="rId2" Type="http://schemas.openxmlformats.org/officeDocument/2006/relationships/hyperlink" Target="https://le.utah.gov/sessionSchedule/sessdates.jsp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e.utah.gov/DynaBill/BillList?session=2023G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8746" y="1895475"/>
            <a:ext cx="6498454" cy="2413965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Proactive Legislative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Linda Hanks &amp; Lexi Cunningham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01DCC8-3AD5-4A76-8E21-3CCFD3370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8, 2023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B5415FF-395A-4AF8-B0FD-292979D3F8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415570" y="1079"/>
            <a:ext cx="1719072" cy="1719072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C440D7D-B6ED-48AB-80DC-7E1E2E8E61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031" b="12031"/>
          <a:stretch/>
        </p:blipFill>
        <p:spPr>
          <a:xfrm>
            <a:off x="3415570" y="5137031"/>
            <a:ext cx="1719072" cy="1719072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-12823" y="1720150"/>
            <a:ext cx="1719072" cy="171907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F4E217-D043-1A3F-F746-5B2F3B4C7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2000787" y="3411855"/>
            <a:ext cx="1151225" cy="1725996"/>
          </a:xfrm>
          <a:prstGeom prst="rect">
            <a:avLst/>
          </a:prstGeom>
        </p:spPr>
      </p:pic>
      <p:pic>
        <p:nvPicPr>
          <p:cNvPr id="5" name="Picture 4" descr="A long shot of a building&#10;&#10;Description automatically generated">
            <a:extLst>
              <a:ext uri="{FF2B5EF4-FFF2-40B4-BE49-F238E27FC236}">
                <a16:creationId xmlns:a16="http://schemas.microsoft.com/office/drawing/2014/main" id="{10935314-0482-84F8-BABC-5C19E3607C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415571" y="17135"/>
            <a:ext cx="1719072" cy="1703016"/>
          </a:xfrm>
          <a:prstGeom prst="rect">
            <a:avLst/>
          </a:prstGeom>
        </p:spPr>
      </p:pic>
      <p:pic>
        <p:nvPicPr>
          <p:cNvPr id="8" name="Picture 7" descr="A white building with a dome and a flag&#10;&#10;Description automatically generated">
            <a:extLst>
              <a:ext uri="{FF2B5EF4-FFF2-40B4-BE49-F238E27FC236}">
                <a16:creationId xmlns:a16="http://schemas.microsoft.com/office/drawing/2014/main" id="{1111CD1E-AC33-C857-9FCB-7F1068962D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" y="1720151"/>
            <a:ext cx="1719072" cy="1719072"/>
          </a:xfrm>
          <a:prstGeom prst="rect">
            <a:avLst/>
          </a:prstGeom>
        </p:spPr>
      </p:pic>
      <p:pic>
        <p:nvPicPr>
          <p:cNvPr id="19" name="Picture 18" descr="A close-up of a state capitol with Utah State Capitol in the background&#10;&#10;Description automatically generated">
            <a:extLst>
              <a:ext uri="{FF2B5EF4-FFF2-40B4-BE49-F238E27FC236}">
                <a16:creationId xmlns:a16="http://schemas.microsoft.com/office/drawing/2014/main" id="{C093C04C-1FAA-1F9C-DC0D-D17A7B09FF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3415569" y="5137849"/>
            <a:ext cx="1719073" cy="1703016"/>
          </a:xfrm>
          <a:prstGeom prst="rect">
            <a:avLst/>
          </a:prstGeom>
        </p:spPr>
      </p:pic>
      <p:pic>
        <p:nvPicPr>
          <p:cNvPr id="22" name="Picture 21" descr="A white building with a dome&#10;&#10;Description automatically generated">
            <a:extLst>
              <a:ext uri="{FF2B5EF4-FFF2-40B4-BE49-F238E27FC236}">
                <a16:creationId xmlns:a16="http://schemas.microsoft.com/office/drawing/2014/main" id="{9440CF9C-EC09-98CD-E1F1-7112D72D32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1719074" y="3411855"/>
            <a:ext cx="1696495" cy="171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2000" dirty="0"/>
              <a:t>a person who publicly supports or recommends a particular cause or policy</a:t>
            </a:r>
          </a:p>
          <a:p>
            <a:r>
              <a:rPr lang="en-US" sz="2000" dirty="0"/>
              <a:t>"he was an untiring </a:t>
            </a:r>
            <a:r>
              <a:rPr lang="en-US" sz="2000" b="1" dirty="0"/>
              <a:t>advocate of</a:t>
            </a:r>
            <a:r>
              <a:rPr lang="en-US" sz="2000" dirty="0"/>
              <a:t> economic reform"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29164-7E26-4228-8078-D25BF57BB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 dirty="0"/>
              <a:t>noun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032C24-FBA8-494E-87CD-9CAB6BEC072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dirty="0"/>
              <a:t>publicly recommend or support</a:t>
            </a:r>
          </a:p>
          <a:p>
            <a:r>
              <a:rPr lang="en-US" sz="2000" dirty="0"/>
              <a:t>"they advocated an ethical foreign policy"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E8B114-078A-441B-B423-7E655A5F3F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/>
              <a:t>verb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CCDEEC-9CC7-4D26-B838-0FB400D2D10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supporter, promoter, champion, booster, expounder, true believer, backer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E33E8F-C5CD-4D16-9B60-D60BD3E25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9779" y="4467860"/>
            <a:ext cx="2148395" cy="674370"/>
          </a:xfrm>
        </p:spPr>
        <p:txBody>
          <a:bodyPr>
            <a:normAutofit/>
          </a:bodyPr>
          <a:lstStyle/>
          <a:p>
            <a:r>
              <a:rPr lang="en-US" u="sng" dirty="0"/>
              <a:t>synonyms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86A68C5A-097F-4E40-B09F-300C3632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ky, outdoor, government building, old&#10;&#10;Description automatically generated">
            <a:extLst>
              <a:ext uri="{FF2B5EF4-FFF2-40B4-BE49-F238E27FC236}">
                <a16:creationId xmlns:a16="http://schemas.microsoft.com/office/drawing/2014/main" id="{D59B9D01-FD37-3375-2717-D494E5718E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312" r="14937"/>
          <a:stretch/>
        </p:blipFill>
        <p:spPr>
          <a:xfrm>
            <a:off x="-3175" y="607060"/>
            <a:ext cx="6082549" cy="625474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anchor="t">
            <a:normAutofit/>
          </a:bodyPr>
          <a:lstStyle/>
          <a:p>
            <a:r>
              <a:rPr lang="en-US" sz="3200" dirty="0"/>
              <a:t>How we communicate matters…..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D4FE-F554-41E3-B768-8EE98FC1E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vert="horz" lIns="0" tIns="45720" rIns="91440" bIns="45720" numCol="1" rtlCol="0"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Be clear, concise &amp; concrete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Be confident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Listen carefully to others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Ask questions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dirty="0"/>
              <a:t>Use stories to communicate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DF7213-3C72-4451-B46A-78DA6524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DB2DB1-EB47-A2EF-B8E0-F02D4A6C1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5" y="571291"/>
            <a:ext cx="6082549" cy="62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066C78-62CF-A686-F26B-65B28F52B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Utah State Legislative District Maps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923D0-B705-8C78-FC79-DDFA7FF72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I communicate with?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E0D3A-CDDF-52A9-822F-DAB1CA382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8340" y="1178560"/>
            <a:ext cx="5664200" cy="674370"/>
          </a:xfrm>
        </p:spPr>
        <p:txBody>
          <a:bodyPr>
            <a:normAutofit/>
          </a:bodyPr>
          <a:lstStyle/>
          <a:p>
            <a:r>
              <a:rPr lang="en-US" dirty="0"/>
              <a:t>How do I find my legislator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7742C0-5FBE-2246-7F8B-50D1876731F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69"/>
            <a:ext cx="5664200" cy="801579"/>
          </a:xfrm>
        </p:spPr>
        <p:txBody>
          <a:bodyPr>
            <a:noAutofit/>
          </a:bodyPr>
          <a:lstStyle/>
          <a:p>
            <a:r>
              <a:rPr lang="en-US" sz="2000" dirty="0">
                <a:hlinkClick r:id="rId3"/>
              </a:rPr>
              <a:t>Senate Roster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House Roster</a:t>
            </a: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AE9616-E1DB-6EDA-2D30-1FEA8889D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98340" y="2816860"/>
            <a:ext cx="5664200" cy="674370"/>
          </a:xfrm>
        </p:spPr>
        <p:txBody>
          <a:bodyPr>
            <a:normAutofit/>
          </a:bodyPr>
          <a:lstStyle/>
          <a:p>
            <a:r>
              <a:rPr lang="en-US" dirty="0"/>
              <a:t>How do I contact my legislator?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BD11CE-8BCD-AB78-D7F6-B9BF93867B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8340" y="4467860"/>
            <a:ext cx="5664200" cy="674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opportunities do I have to interact with my legislator?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DCB8AD9-07EB-2821-66DD-B913A1C6D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9836F3-9628-2639-6A4A-5B4C3E9DD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887" y="5142230"/>
            <a:ext cx="2290713" cy="1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2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Timeline, Committees &amp;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Important Dates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Interim Committees</a:t>
            </a:r>
            <a:endParaRPr lang="en-US" sz="3200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735627" y="4922388"/>
            <a:ext cx="2840855" cy="566511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Legislative Session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32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ZA" sz="2400" dirty="0"/>
              <a:t>Relationships, Relationships, Relationships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advocate?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29164-7E26-4228-8078-D25BF57BB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032C24-FBA8-494E-87CD-9CAB6BEC072B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Autofit/>
          </a:bodyPr>
          <a:lstStyle/>
          <a:p>
            <a:r>
              <a:rPr lang="en-ZA" sz="2400" dirty="0"/>
              <a:t>Board, Superintendent, Business Administrator Team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E8B114-078A-441B-B423-7E655A5F3F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8CCDEEC-9CC7-4D26-B838-0FB400D2D10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What’s your story?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E33E8F-C5CD-4D16-9B60-D60BD3E25B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id="{86A68C5A-097F-4E40-B09F-300C3632E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C0C2-918D-493B-88AC-1556A77D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I better advocate for public education?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8D8B0-45A5-4F7D-9510-139B00A37B5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JLC Meetings &amp; Updates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BD66B-108F-4078-B750-915D7E688F6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Call to Action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4B12C8-7D13-4A97-984A-D62F49E4128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Be Present</a:t>
            </a:r>
            <a:endParaRPr lang="en-US" dirty="0"/>
          </a:p>
        </p:txBody>
      </p: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2D47FE32-E4F9-49CA-A793-C48BD3246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Questions?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A43AAF3-3113-4485-9EE6-34280B4E7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8A24BCD-99AE-4864-B56E-758F526C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30300" y="194182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A61E5-857C-1E94-B91B-D5862A3C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16" y="323229"/>
            <a:ext cx="3501757" cy="62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82F04BB-2151-48C9-B2F9-0353C8536DF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_tm78298634_Win32_LW_v2.potx" id="{0F3F6A9A-0696-4F7F-9D02-7A660C5098B9}" vid="{73EB71B4-2D8A-48D2-AA1A-AE8FAA16FC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87C8F-F87B-4D7A-AA05-EBC7DA9C67ED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230e9df3-be65-4c73-a93b-d1236ebd677e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3739</TotalTime>
  <Words>192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Nova</vt:lpstr>
      <vt:lpstr>Office Theme</vt:lpstr>
      <vt:lpstr>Proactive Legislative Work</vt:lpstr>
      <vt:lpstr>ADVOCATE</vt:lpstr>
      <vt:lpstr>How we communicate matters…..</vt:lpstr>
      <vt:lpstr>Who do I communicate with?</vt:lpstr>
      <vt:lpstr>Timeline, Committees &amp; Session</vt:lpstr>
      <vt:lpstr>How do I advocate?</vt:lpstr>
      <vt:lpstr>How do I better advocate for public education?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Legislative Process:  A Roadmap to Success</dc:title>
  <dc:creator>Lexi Cunningham</dc:creator>
  <cp:lastModifiedBy>Lexi Cunningham</cp:lastModifiedBy>
  <cp:revision>7</cp:revision>
  <cp:lastPrinted>2023-09-03T18:53:11Z</cp:lastPrinted>
  <dcterms:created xsi:type="dcterms:W3CDTF">2023-01-01T21:08:48Z</dcterms:created>
  <dcterms:modified xsi:type="dcterms:W3CDTF">2023-09-03T18:53:14Z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