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sldIdLst>
    <p:sldId id="256" r:id="rId2"/>
    <p:sldId id="258" r:id="rId3"/>
    <p:sldId id="259" r:id="rId4"/>
    <p:sldId id="260" r:id="rId5"/>
    <p:sldId id="261" r:id="rId6"/>
    <p:sldId id="262" r:id="rId7"/>
    <p:sldId id="263" r:id="rId8"/>
    <p:sldId id="264" r:id="rId9"/>
    <p:sldId id="257" r:id="rId10"/>
    <p:sldId id="265" r:id="rId11"/>
    <p:sldId id="266" r:id="rId12"/>
    <p:sldId id="267"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7"/>
    <p:restoredTop sz="96266"/>
  </p:normalViewPr>
  <p:slideViewPr>
    <p:cSldViewPr snapToGrid="0">
      <p:cViewPr varScale="1">
        <p:scale>
          <a:sx n="136" d="100"/>
          <a:sy n="136" d="100"/>
        </p:scale>
        <p:origin x="1867"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06443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5069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4076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87014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23713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694255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1/4/2024</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52229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143706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412127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33298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1/4/2024</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28897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1/4/2024</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8073572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44">
            <a:extLst>
              <a:ext uri="{FF2B5EF4-FFF2-40B4-BE49-F238E27FC236}">
                <a16:creationId xmlns:a16="http://schemas.microsoft.com/office/drawing/2014/main" id="{55FA838A-0E6E-4C88-AD16-9F85F559A8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F776151C-B860-4795-BFFE-F03EA5ED1D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09A6CDA-1F80-461D-8F38-7CB1291434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CDB1976-3A6B-4C16-97AC-67C7921865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CA8B170-F785-4124-87F7-3572171AFC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79AF682-A8D7-4472-A839-942C27784F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7C796E0-2433-4EC2-BC73-AE164D10E3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30062F3-843F-4526-900A-D2E2087935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DCB46FC-1F32-4277-859B-CA43B63EC6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A8221B7-2F05-4B1C-86FD-19584DC95D3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2AF832F-AB88-42C7-B2F7-4BF3659A5F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9BC4C10-0437-44D7-9B16-5D65CBDE5B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635B49-FBB3-46C2-9DF8-CF0075EE3C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C6703F5-894D-4289-97F5-E57DD4092C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005768-6A84-42F3-B812-F73EFC6A34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9764DCF-F546-4CF1-AD5D-48FC346319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D4A8437-E10D-4D18-8C3F-DA4A6CF4F4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A16393C-72E3-4119-8F85-2BE2F3335F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CE950CD-0BA2-4E8E-8A28-238F5A128D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44E765B-48B0-4E85-8F07-5A919C71D1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DB66722-3EF0-4F8A-9DC8-78E0707CB9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AF9B387-70F9-4CAC-A228-6CE60EC3F5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27FA5C8-229C-44FF-B402-6F923E45C9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EBC897A-E45F-4C79-AF98-0822C279AC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5AB8DD1-BC74-473C-A3BD-D8FB548B5F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7BBCDF-045D-48C1-A45C-BEEB892B36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43A2613-A9FC-4330-8BF0-AF8AA2A23B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06C82F6-F384-4FF8-8C8D-E2E8C4F3E0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A1AD9FE-6990-40AF-BA95-B0CB398A44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A32048C-7FE5-4B3D-9FC0-C544A1217D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81D93C9-C94C-4F4C-97DA-01D1AF5E97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1596736-466A-49D2-9B3C-FC567257CB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E38BC6D-5D15-3CEC-AAE6-B40C8E7AE08C}"/>
              </a:ext>
            </a:extLst>
          </p:cNvPr>
          <p:cNvSpPr>
            <a:spLocks noGrp="1"/>
          </p:cNvSpPr>
          <p:nvPr>
            <p:ph type="ctrTitle"/>
          </p:nvPr>
        </p:nvSpPr>
        <p:spPr>
          <a:xfrm>
            <a:off x="691078" y="3439314"/>
            <a:ext cx="10809844" cy="1608021"/>
          </a:xfrm>
        </p:spPr>
        <p:txBody>
          <a:bodyPr anchor="t">
            <a:normAutofit/>
          </a:bodyPr>
          <a:lstStyle/>
          <a:p>
            <a:r>
              <a:rPr lang="en-US" dirty="0"/>
              <a:t>Some things I’ve learned</a:t>
            </a:r>
          </a:p>
        </p:txBody>
      </p:sp>
      <p:sp>
        <p:nvSpPr>
          <p:cNvPr id="3" name="Subtitle 2">
            <a:extLst>
              <a:ext uri="{FF2B5EF4-FFF2-40B4-BE49-F238E27FC236}">
                <a16:creationId xmlns:a16="http://schemas.microsoft.com/office/drawing/2014/main" id="{D34CE67D-AEBB-88ED-80A8-B57C78B1AA55}"/>
              </a:ext>
            </a:extLst>
          </p:cNvPr>
          <p:cNvSpPr>
            <a:spLocks noGrp="1"/>
          </p:cNvSpPr>
          <p:nvPr>
            <p:ph type="subTitle" idx="1"/>
          </p:nvPr>
        </p:nvSpPr>
        <p:spPr>
          <a:xfrm>
            <a:off x="7086744" y="5067957"/>
            <a:ext cx="4414178" cy="1075444"/>
          </a:xfrm>
        </p:spPr>
        <p:txBody>
          <a:bodyPr anchor="b">
            <a:normAutofit fontScale="85000" lnSpcReduction="10000"/>
          </a:bodyPr>
          <a:lstStyle/>
          <a:p>
            <a:pPr algn="r"/>
            <a:r>
              <a:rPr lang="en-US" sz="3300" dirty="0"/>
              <a:t>C. Shane Reese</a:t>
            </a:r>
          </a:p>
          <a:p>
            <a:pPr algn="r"/>
            <a:r>
              <a:rPr lang="en-US" dirty="0"/>
              <a:t>President, Brigham Young University</a:t>
            </a:r>
          </a:p>
        </p:txBody>
      </p:sp>
      <p:pic>
        <p:nvPicPr>
          <p:cNvPr id="46" name="Picture 45" descr="Network connection abstract against a white background">
            <a:extLst>
              <a:ext uri="{FF2B5EF4-FFF2-40B4-BE49-F238E27FC236}">
                <a16:creationId xmlns:a16="http://schemas.microsoft.com/office/drawing/2014/main" id="{1D73D763-4519-1722-B987-0F6D6090D1D9}"/>
              </a:ext>
            </a:extLst>
          </p:cNvPr>
          <p:cNvPicPr>
            <a:picLocks noChangeAspect="1"/>
          </p:cNvPicPr>
          <p:nvPr/>
        </p:nvPicPr>
        <p:blipFill rotWithShape="1">
          <a:blip r:embed="rId2"/>
          <a:srcRect t="58475" b="1448"/>
          <a:stretch/>
        </p:blipFill>
        <p:spPr>
          <a:xfrm>
            <a:off x="-14521" y="205328"/>
            <a:ext cx="12214825" cy="3267587"/>
          </a:xfrm>
          <a:custGeom>
            <a:avLst/>
            <a:gdLst/>
            <a:ahLst/>
            <a:cxnLst/>
            <a:rect l="l" t="t" r="r" b="b"/>
            <a:pathLst>
              <a:path w="12214825" h="3383384">
                <a:moveTo>
                  <a:pt x="12213819" y="0"/>
                </a:moveTo>
                <a:cubicBezTo>
                  <a:pt x="12213819" y="29107"/>
                  <a:pt x="12214067" y="89770"/>
                  <a:pt x="12214502" y="174101"/>
                </a:cubicBezTo>
                <a:lnTo>
                  <a:pt x="12214825" y="234681"/>
                </a:lnTo>
                <a:lnTo>
                  <a:pt x="12214825" y="2718323"/>
                </a:lnTo>
                <a:lnTo>
                  <a:pt x="11377417" y="2725712"/>
                </a:lnTo>
                <a:cubicBezTo>
                  <a:pt x="7318291" y="2799276"/>
                  <a:pt x="6189525" y="3387660"/>
                  <a:pt x="3246747" y="3383361"/>
                </a:cubicBezTo>
                <a:cubicBezTo>
                  <a:pt x="2493396" y="3382260"/>
                  <a:pt x="1619330" y="3339570"/>
                  <a:pt x="544071" y="3235389"/>
                </a:cubicBezTo>
                <a:lnTo>
                  <a:pt x="19466" y="3181198"/>
                </a:lnTo>
                <a:cubicBezTo>
                  <a:pt x="22117" y="2650999"/>
                  <a:pt x="12840" y="2122787"/>
                  <a:pt x="3563" y="1594575"/>
                </a:cubicBezTo>
                <a:lnTo>
                  <a:pt x="0" y="1239098"/>
                </a:lnTo>
                <a:lnTo>
                  <a:pt x="0" y="7944"/>
                </a:lnTo>
                <a:close/>
              </a:path>
            </a:pathLst>
          </a:custGeom>
        </p:spPr>
      </p:pic>
      <p:sp>
        <p:nvSpPr>
          <p:cNvPr id="44" name="Right Triangle 43">
            <a:extLst>
              <a:ext uri="{FF2B5EF4-FFF2-40B4-BE49-F238E27FC236}">
                <a16:creationId xmlns:a16="http://schemas.microsoft.com/office/drawing/2014/main" id="{DB537E44-9142-4F0D-A29D-C1409784F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1" y="368205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41417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1BA4B-8B2C-B748-8B15-D6FBE90C993C}"/>
              </a:ext>
            </a:extLst>
          </p:cNvPr>
          <p:cNvSpPr>
            <a:spLocks noGrp="1"/>
          </p:cNvSpPr>
          <p:nvPr>
            <p:ph type="title"/>
          </p:nvPr>
        </p:nvSpPr>
        <p:spPr/>
        <p:txBody>
          <a:bodyPr>
            <a:normAutofit fontScale="90000"/>
          </a:bodyPr>
          <a:lstStyle/>
          <a:p>
            <a:r>
              <a:rPr lang="en-US" sz="4400" kern="0" dirty="0">
                <a:effectLst/>
                <a:latin typeface="AppleSystemUIFont"/>
                <a:ea typeface="Calibri" panose="020F0502020204030204" pitchFamily="34" charset="0"/>
                <a:cs typeface="AppleSystemUIFont"/>
              </a:rPr>
              <a:t>We have more in common than differences on the things that matter most about our primary purpose.  </a:t>
            </a:r>
            <a:endParaRPr lang="en-US" dirty="0"/>
          </a:p>
        </p:txBody>
      </p:sp>
      <p:sp>
        <p:nvSpPr>
          <p:cNvPr id="3" name="Content Placeholder 2">
            <a:extLst>
              <a:ext uri="{FF2B5EF4-FFF2-40B4-BE49-F238E27FC236}">
                <a16:creationId xmlns:a16="http://schemas.microsoft.com/office/drawing/2014/main" id="{8F339054-05C8-0EBD-D56C-11BCBDF9D478}"/>
              </a:ext>
            </a:extLst>
          </p:cNvPr>
          <p:cNvSpPr>
            <a:spLocks noGrp="1"/>
          </p:cNvSpPr>
          <p:nvPr>
            <p:ph idx="1"/>
          </p:nvPr>
        </p:nvSpPr>
        <p:spPr/>
        <p:txBody>
          <a:bodyPr>
            <a:normAutofit fontScale="77500" lnSpcReduction="20000"/>
          </a:bodyPr>
          <a:lstStyle/>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Higher lifetime earnings</a:t>
            </a: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Higher civic and community engagement</a:t>
            </a: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Friendships and social networks</a:t>
            </a: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Deepened appreciation for different perspectives and people</a:t>
            </a: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Ability to build and lift others</a:t>
            </a: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Capacity to serve in our communities</a:t>
            </a:r>
          </a:p>
          <a:p>
            <a:pPr>
              <a:buFont typeface="Wingdings" panose="05000000000000000000" pitchFamily="2" charset="2"/>
              <a:buChar char="§"/>
            </a:pPr>
            <a:r>
              <a:rPr lang="en-US" sz="3600" dirty="0">
                <a:latin typeface="Calibri" panose="020F0502020204030204" pitchFamily="34" charset="0"/>
                <a:cs typeface="Calibri" panose="020F0502020204030204" pitchFamily="34" charset="0"/>
              </a:rPr>
              <a:t>Deepened character</a:t>
            </a:r>
          </a:p>
          <a:p>
            <a:endParaRPr lang="en-US" dirty="0"/>
          </a:p>
        </p:txBody>
      </p:sp>
    </p:spTree>
    <p:extLst>
      <p:ext uri="{BB962C8B-B14F-4D97-AF65-F5344CB8AC3E}">
        <p14:creationId xmlns:p14="http://schemas.microsoft.com/office/powerpoint/2010/main" val="231299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032" name="Straight Connector 1031">
              <a:extLst>
                <a:ext uri="{FF2B5EF4-FFF2-40B4-BE49-F238E27FC236}">
                  <a16:creationId xmlns:a16="http://schemas.microsoft.com/office/drawing/2014/main" id="{5F28962D-50BA-43F8-8863-28ECE711D3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780F5939-D4E0-46FD-9A5A-5D648E3810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id="{8633D331-78CB-40A1-B167-8185EC5D70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C512E4B1-E78E-49E7-AA36-374CC1B084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id="{A7D46340-CBFC-490F-B44E-7AA8FBF58B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id="{3575C26C-3EBD-4AA9-BA4D-2561E295D6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8" name="Straight Connector 1037">
              <a:extLst>
                <a:ext uri="{FF2B5EF4-FFF2-40B4-BE49-F238E27FC236}">
                  <a16:creationId xmlns:a16="http://schemas.microsoft.com/office/drawing/2014/main" id="{235DB6BE-E065-4559-BF5C-36B56B3790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9" name="Straight Connector 1038">
              <a:extLst>
                <a:ext uri="{FF2B5EF4-FFF2-40B4-BE49-F238E27FC236}">
                  <a16:creationId xmlns:a16="http://schemas.microsoft.com/office/drawing/2014/main" id="{3DA54272-CD9D-4F68-BBAB-4F0C0C3EC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0" name="Straight Connector 1039">
              <a:extLst>
                <a:ext uri="{FF2B5EF4-FFF2-40B4-BE49-F238E27FC236}">
                  <a16:creationId xmlns:a16="http://schemas.microsoft.com/office/drawing/2014/main" id="{A002CE8F-9256-4F2C-B474-5887371711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1" name="Straight Connector 1040">
              <a:extLst>
                <a:ext uri="{FF2B5EF4-FFF2-40B4-BE49-F238E27FC236}">
                  <a16:creationId xmlns:a16="http://schemas.microsoft.com/office/drawing/2014/main" id="{59C9DE9F-4252-401D-913E-B74C9E326F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2" name="Straight Connector 1041">
              <a:extLst>
                <a:ext uri="{FF2B5EF4-FFF2-40B4-BE49-F238E27FC236}">
                  <a16:creationId xmlns:a16="http://schemas.microsoft.com/office/drawing/2014/main" id="{8FE4E69B-534F-4A80-9E1C-798BEE1B07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a16="http://schemas.microsoft.com/office/drawing/2014/main" id="{27564E1C-009C-4832-AE8D-E98286693F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4" name="Straight Connector 1043">
              <a:extLst>
                <a:ext uri="{FF2B5EF4-FFF2-40B4-BE49-F238E27FC236}">
                  <a16:creationId xmlns:a16="http://schemas.microsoft.com/office/drawing/2014/main" id="{4305DF1C-5801-43F2-A8B9-5351369418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5" name="Straight Connector 1044">
              <a:extLst>
                <a:ext uri="{FF2B5EF4-FFF2-40B4-BE49-F238E27FC236}">
                  <a16:creationId xmlns:a16="http://schemas.microsoft.com/office/drawing/2014/main" id="{806E71C8-0783-4E17-9B34-F51231DD29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6" name="Straight Connector 1045">
              <a:extLst>
                <a:ext uri="{FF2B5EF4-FFF2-40B4-BE49-F238E27FC236}">
                  <a16:creationId xmlns:a16="http://schemas.microsoft.com/office/drawing/2014/main" id="{FD908F17-2A89-4B0A-A2EA-692390969F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7" name="Straight Connector 1046">
              <a:extLst>
                <a:ext uri="{FF2B5EF4-FFF2-40B4-BE49-F238E27FC236}">
                  <a16:creationId xmlns:a16="http://schemas.microsoft.com/office/drawing/2014/main" id="{FBE22751-380F-44F9-BEED-0A553CF87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8" name="Straight Connector 1047">
              <a:extLst>
                <a:ext uri="{FF2B5EF4-FFF2-40B4-BE49-F238E27FC236}">
                  <a16:creationId xmlns:a16="http://schemas.microsoft.com/office/drawing/2014/main" id="{77B27910-846F-4E4E-B588-F5B2E026FE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9" name="Straight Connector 1048">
              <a:extLst>
                <a:ext uri="{FF2B5EF4-FFF2-40B4-BE49-F238E27FC236}">
                  <a16:creationId xmlns:a16="http://schemas.microsoft.com/office/drawing/2014/main" id="{E6E0501E-134E-46D7-984F-3A382B0BB2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0" name="Straight Connector 1049">
              <a:extLst>
                <a:ext uri="{FF2B5EF4-FFF2-40B4-BE49-F238E27FC236}">
                  <a16:creationId xmlns:a16="http://schemas.microsoft.com/office/drawing/2014/main" id="{90A83974-CBD7-4A69-9D84-2D3BBDE027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1" name="Straight Connector 1050">
              <a:extLst>
                <a:ext uri="{FF2B5EF4-FFF2-40B4-BE49-F238E27FC236}">
                  <a16:creationId xmlns:a16="http://schemas.microsoft.com/office/drawing/2014/main" id="{A503E931-00D4-4B0C-BC69-49FE5C7665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2" name="Straight Connector 1051">
              <a:extLst>
                <a:ext uri="{FF2B5EF4-FFF2-40B4-BE49-F238E27FC236}">
                  <a16:creationId xmlns:a16="http://schemas.microsoft.com/office/drawing/2014/main" id="{97732A30-BE2F-4D71-BC37-60F7B44591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3" name="Straight Connector 1052">
              <a:extLst>
                <a:ext uri="{FF2B5EF4-FFF2-40B4-BE49-F238E27FC236}">
                  <a16:creationId xmlns:a16="http://schemas.microsoft.com/office/drawing/2014/main" id="{0C8EB840-DE7D-4E67-989C-F4D8F50E15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4" name="Straight Connector 1053">
              <a:extLst>
                <a:ext uri="{FF2B5EF4-FFF2-40B4-BE49-F238E27FC236}">
                  <a16:creationId xmlns:a16="http://schemas.microsoft.com/office/drawing/2014/main" id="{F05D2CC2-53CC-487E-A72E-42B1E9B184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5" name="Straight Connector 1054">
              <a:extLst>
                <a:ext uri="{FF2B5EF4-FFF2-40B4-BE49-F238E27FC236}">
                  <a16:creationId xmlns:a16="http://schemas.microsoft.com/office/drawing/2014/main" id="{03A12D6B-1D60-4F26-8FB9-74AD5B070B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id="{41895D00-2D63-443C-95A8-5EB6E5EECB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7" name="Straight Connector 1056">
              <a:extLst>
                <a:ext uri="{FF2B5EF4-FFF2-40B4-BE49-F238E27FC236}">
                  <a16:creationId xmlns:a16="http://schemas.microsoft.com/office/drawing/2014/main" id="{6AC50652-2A56-4382-95D0-971644EE0F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8" name="Straight Connector 1057">
              <a:extLst>
                <a:ext uri="{FF2B5EF4-FFF2-40B4-BE49-F238E27FC236}">
                  <a16:creationId xmlns:a16="http://schemas.microsoft.com/office/drawing/2014/main" id="{DA50A374-8880-482D-B54F-F74E0D7BE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9" name="Straight Connector 1058">
              <a:extLst>
                <a:ext uri="{FF2B5EF4-FFF2-40B4-BE49-F238E27FC236}">
                  <a16:creationId xmlns:a16="http://schemas.microsoft.com/office/drawing/2014/main" id="{C66364D8-CCC7-4AAF-94BC-766EC160D9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a16="http://schemas.microsoft.com/office/drawing/2014/main" id="{4A0DC409-26E2-4453-89FD-745EA849BE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1" name="Straight Connector 1060">
              <a:extLst>
                <a:ext uri="{FF2B5EF4-FFF2-40B4-BE49-F238E27FC236}">
                  <a16:creationId xmlns:a16="http://schemas.microsoft.com/office/drawing/2014/main" id="{239ED039-D66C-4A5E-AA35-E7A5FA2E64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a16="http://schemas.microsoft.com/office/drawing/2014/main" id="{C72C13DC-161E-49CF-96B5-5383AA052A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064" name="Right Triangle 1063">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66" name="Rectangle 1065">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068" name="Group 1067">
            <a:extLst>
              <a:ext uri="{FF2B5EF4-FFF2-40B4-BE49-F238E27FC236}">
                <a16:creationId xmlns:a16="http://schemas.microsoft.com/office/drawing/2014/main" id="{4D431671-5191-4947-8899-E90505A7042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069" name="Straight Connector 1068">
              <a:extLst>
                <a:ext uri="{FF2B5EF4-FFF2-40B4-BE49-F238E27FC236}">
                  <a16:creationId xmlns:a16="http://schemas.microsoft.com/office/drawing/2014/main" id="{877D2E98-ED65-4121-9DA5-6DBB831D0F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0" name="Straight Connector 1069">
              <a:extLst>
                <a:ext uri="{FF2B5EF4-FFF2-40B4-BE49-F238E27FC236}">
                  <a16:creationId xmlns:a16="http://schemas.microsoft.com/office/drawing/2014/main" id="{DA94A307-5B5D-4E42-95B3-064D5093AD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1" name="Straight Connector 1070">
              <a:extLst>
                <a:ext uri="{FF2B5EF4-FFF2-40B4-BE49-F238E27FC236}">
                  <a16:creationId xmlns:a16="http://schemas.microsoft.com/office/drawing/2014/main" id="{8CB3B32C-3BDA-4D41-9802-681B0599FD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2" name="Straight Connector 1071">
              <a:extLst>
                <a:ext uri="{FF2B5EF4-FFF2-40B4-BE49-F238E27FC236}">
                  <a16:creationId xmlns:a16="http://schemas.microsoft.com/office/drawing/2014/main" id="{35BDBFD6-7C61-4520-8203-BAB1986C15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3" name="Straight Connector 1072">
              <a:extLst>
                <a:ext uri="{FF2B5EF4-FFF2-40B4-BE49-F238E27FC236}">
                  <a16:creationId xmlns:a16="http://schemas.microsoft.com/office/drawing/2014/main" id="{D4ABA4D7-9904-42C4-B0CD-B1CE2E0D37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4" name="Straight Connector 1073">
              <a:extLst>
                <a:ext uri="{FF2B5EF4-FFF2-40B4-BE49-F238E27FC236}">
                  <a16:creationId xmlns:a16="http://schemas.microsoft.com/office/drawing/2014/main" id="{BB63F0D6-8747-4126-9359-B730EB21B7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5" name="Straight Connector 1074">
              <a:extLst>
                <a:ext uri="{FF2B5EF4-FFF2-40B4-BE49-F238E27FC236}">
                  <a16:creationId xmlns:a16="http://schemas.microsoft.com/office/drawing/2014/main" id="{D91CD660-F5B2-49AC-9EFC-CE94B843B4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6" name="Straight Connector 1075">
              <a:extLst>
                <a:ext uri="{FF2B5EF4-FFF2-40B4-BE49-F238E27FC236}">
                  <a16:creationId xmlns:a16="http://schemas.microsoft.com/office/drawing/2014/main" id="{A4BEB7EB-8E7F-4A4B-8581-73CE2003F2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7" name="Straight Connector 1076">
              <a:extLst>
                <a:ext uri="{FF2B5EF4-FFF2-40B4-BE49-F238E27FC236}">
                  <a16:creationId xmlns:a16="http://schemas.microsoft.com/office/drawing/2014/main" id="{B04FB70E-6820-4456-872A-937F520606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8" name="Straight Connector 1077">
              <a:extLst>
                <a:ext uri="{FF2B5EF4-FFF2-40B4-BE49-F238E27FC236}">
                  <a16:creationId xmlns:a16="http://schemas.microsoft.com/office/drawing/2014/main" id="{E3598DD6-9887-4CF7-BAFE-F96E0324EB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9" name="Straight Connector 1078">
              <a:extLst>
                <a:ext uri="{FF2B5EF4-FFF2-40B4-BE49-F238E27FC236}">
                  <a16:creationId xmlns:a16="http://schemas.microsoft.com/office/drawing/2014/main" id="{AA503E64-565F-465B-A25C-042C5706C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0" name="Straight Connector 1079">
              <a:extLst>
                <a:ext uri="{FF2B5EF4-FFF2-40B4-BE49-F238E27FC236}">
                  <a16:creationId xmlns:a16="http://schemas.microsoft.com/office/drawing/2014/main" id="{A140EE7B-5CA1-4DCB-8652-6E4D2147B0E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1" name="Straight Connector 1080">
              <a:extLst>
                <a:ext uri="{FF2B5EF4-FFF2-40B4-BE49-F238E27FC236}">
                  <a16:creationId xmlns:a16="http://schemas.microsoft.com/office/drawing/2014/main" id="{F85077BE-700D-4C44-AA4D-7CF4E8FD71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2" name="Straight Connector 1081">
              <a:extLst>
                <a:ext uri="{FF2B5EF4-FFF2-40B4-BE49-F238E27FC236}">
                  <a16:creationId xmlns:a16="http://schemas.microsoft.com/office/drawing/2014/main" id="{FB8B3FEB-D353-443D-A148-3915606516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3" name="Straight Connector 1082">
              <a:extLst>
                <a:ext uri="{FF2B5EF4-FFF2-40B4-BE49-F238E27FC236}">
                  <a16:creationId xmlns:a16="http://schemas.microsoft.com/office/drawing/2014/main" id="{91FF5FBB-3BD8-46EB-BDF9-081B29A444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4" name="Straight Connector 1083">
              <a:extLst>
                <a:ext uri="{FF2B5EF4-FFF2-40B4-BE49-F238E27FC236}">
                  <a16:creationId xmlns:a16="http://schemas.microsoft.com/office/drawing/2014/main" id="{DC2E11FD-78A4-4F5C-A419-F0237DCAD2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5" name="Straight Connector 1084">
              <a:extLst>
                <a:ext uri="{FF2B5EF4-FFF2-40B4-BE49-F238E27FC236}">
                  <a16:creationId xmlns:a16="http://schemas.microsoft.com/office/drawing/2014/main" id="{9F708EBE-3154-4FF4-8E8F-88A0762080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6" name="Straight Connector 1085">
              <a:extLst>
                <a:ext uri="{FF2B5EF4-FFF2-40B4-BE49-F238E27FC236}">
                  <a16:creationId xmlns:a16="http://schemas.microsoft.com/office/drawing/2014/main" id="{27A99B5C-EB03-4D56-8DFE-B006D7081B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7" name="Straight Connector 1086">
              <a:extLst>
                <a:ext uri="{FF2B5EF4-FFF2-40B4-BE49-F238E27FC236}">
                  <a16:creationId xmlns:a16="http://schemas.microsoft.com/office/drawing/2014/main" id="{2FCBAFF0-9FB4-4160-B9BE-CCBE1D8B8C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8" name="Straight Connector 1087">
              <a:extLst>
                <a:ext uri="{FF2B5EF4-FFF2-40B4-BE49-F238E27FC236}">
                  <a16:creationId xmlns:a16="http://schemas.microsoft.com/office/drawing/2014/main" id="{326953D7-154A-49A4-B2E1-D94D365EC4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9" name="Straight Connector 1088">
              <a:extLst>
                <a:ext uri="{FF2B5EF4-FFF2-40B4-BE49-F238E27FC236}">
                  <a16:creationId xmlns:a16="http://schemas.microsoft.com/office/drawing/2014/main" id="{836E3E12-5D96-48DB-8320-6294287740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id="{7A059482-79BA-4E80-80A2-36FD8408DA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1" name="Straight Connector 1090">
              <a:extLst>
                <a:ext uri="{FF2B5EF4-FFF2-40B4-BE49-F238E27FC236}">
                  <a16:creationId xmlns:a16="http://schemas.microsoft.com/office/drawing/2014/main" id="{B4EF88B3-C210-433D-B20D-FE41B4D5F93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2" name="Straight Connector 1091">
              <a:extLst>
                <a:ext uri="{FF2B5EF4-FFF2-40B4-BE49-F238E27FC236}">
                  <a16:creationId xmlns:a16="http://schemas.microsoft.com/office/drawing/2014/main" id="{53665D3E-61E7-4EDF-A208-56449D765C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3" name="Straight Connector 1092">
              <a:extLst>
                <a:ext uri="{FF2B5EF4-FFF2-40B4-BE49-F238E27FC236}">
                  <a16:creationId xmlns:a16="http://schemas.microsoft.com/office/drawing/2014/main" id="{874CF3B0-C9C3-4683-94A3-DC0AE1E745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4" name="Straight Connector 1093">
              <a:extLst>
                <a:ext uri="{FF2B5EF4-FFF2-40B4-BE49-F238E27FC236}">
                  <a16:creationId xmlns:a16="http://schemas.microsoft.com/office/drawing/2014/main" id="{7BE90EF9-6DF5-47F4-A069-9F613C8142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5" name="Straight Connector 1094">
              <a:extLst>
                <a:ext uri="{FF2B5EF4-FFF2-40B4-BE49-F238E27FC236}">
                  <a16:creationId xmlns:a16="http://schemas.microsoft.com/office/drawing/2014/main" id="{F844EBDE-5A9F-4E9F-8A55-57FB9E9797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id="{6491FC45-82C4-40CD-8D0C-0A2F86E8A1E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id="{71AD0FE3-6144-4171-943E-0E65D08E80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id="{A7BA4499-5E6A-4998-A0F4-614E65552B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id="{CAFE7A6F-A7F0-4406-809F-E23FCB201E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pic>
        <p:nvPicPr>
          <p:cNvPr id="1026" name="Picture 2" descr="Rabbi Sacks: A Teacher, a Leader, and a Moral Voice">
            <a:extLst>
              <a:ext uri="{FF2B5EF4-FFF2-40B4-BE49-F238E27FC236}">
                <a16:creationId xmlns:a16="http://schemas.microsoft.com/office/drawing/2014/main" id="{CC639374-C764-E413-E319-34652034BB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357" t="123" r="23810" b="-121"/>
          <a:stretch/>
        </p:blipFill>
        <p:spPr bwMode="auto">
          <a:xfrm>
            <a:off x="1" y="10"/>
            <a:ext cx="5854890" cy="6857990"/>
          </a:xfrm>
          <a:custGeom>
            <a:avLst/>
            <a:gdLst/>
            <a:ahLst/>
            <a:cxnLst/>
            <a:rect l="l" t="t" r="r" b="b"/>
            <a:pathLst>
              <a:path w="6036633" h="6858000">
                <a:moveTo>
                  <a:pt x="0" y="0"/>
                </a:moveTo>
                <a:lnTo>
                  <a:pt x="5782584" y="0"/>
                </a:lnTo>
                <a:lnTo>
                  <a:pt x="5847735" y="280891"/>
                </a:lnTo>
                <a:cubicBezTo>
                  <a:pt x="6512611" y="3337011"/>
                  <a:pt x="5215360" y="3533975"/>
                  <a:pt x="5130974" y="6590095"/>
                </a:cubicBezTo>
                <a:lnTo>
                  <a:pt x="5127340"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1101" name="Right Triangle 1100">
            <a:extLst>
              <a:ext uri="{FF2B5EF4-FFF2-40B4-BE49-F238E27FC236}">
                <a16:creationId xmlns:a16="http://schemas.microsoft.com/office/drawing/2014/main" id="{BEAC0A80-07D3-49CB-87C3-BC34F219D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6297339" y="-29262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840F6E08-DD06-FBF0-27A2-CE2315884354}"/>
              </a:ext>
            </a:extLst>
          </p:cNvPr>
          <p:cNvSpPr txBox="1"/>
          <p:nvPr/>
        </p:nvSpPr>
        <p:spPr>
          <a:xfrm>
            <a:off x="5817966" y="473408"/>
            <a:ext cx="6212217" cy="6683152"/>
          </a:xfrm>
          <a:prstGeom prst="rect">
            <a:avLst/>
          </a:prstGeom>
        </p:spPr>
        <p:txBody>
          <a:bodyPr vert="horz" lIns="91440" tIns="45720" rIns="91440" bIns="45720" rtlCol="0">
            <a:noAutofit/>
          </a:bodyPr>
          <a:lstStyle/>
          <a:p>
            <a:pPr defTabSz="914400">
              <a:spcAft>
                <a:spcPts val="600"/>
              </a:spcAft>
              <a:buClr>
                <a:schemeClr val="tx2">
                  <a:lumMod val="50000"/>
                  <a:lumOff val="50000"/>
                </a:schemeClr>
              </a:buClr>
              <a:buSzPct val="75000"/>
            </a:pPr>
            <a:r>
              <a:rPr lang="en-US" sz="1900" dirty="0">
                <a:solidFill>
                  <a:schemeClr val="tx2"/>
                </a:solidFill>
              </a:rPr>
              <a:t>“</a:t>
            </a:r>
            <a:r>
              <a:rPr lang="en-US" sz="1900" b="0" i="0" dirty="0">
                <a:solidFill>
                  <a:schemeClr val="tx2"/>
                </a:solidFill>
                <a:effectLst/>
              </a:rPr>
              <a:t>Self-interest generates contracts. In a contract, two or more individuals, each pursuing their own advantage, come together to make an exchange for mutual benefit. I pay my garage mechanic to mend my car. I and others pay our taxes to ensure that we have the social services we need. So there is the commercial contract that creates the market, and the social contract that creates the state … the motivating factor is self-interest. Contracts are about ‘I.’ … A covenant generates a different kind of relationship altogether. Recall that what makes it different is that in a covenant, two or more individuals, each respecting the dignity and integrity of the other, come together in a bond …of trust, to share their interests, sometimes even to share their lives, by pledging their faithfulness to one another, to do together what neither can achieve alone. Unlike contracts, which are entered into for the sake of advantage, covenants are moral commitments sustained by loyalty and fidelity, even when they call for sacrifice. They are about you and I coming together to form a ’We.’”</a:t>
            </a:r>
            <a:endParaRPr lang="en-US" sz="1900" dirty="0">
              <a:solidFill>
                <a:schemeClr val="tx2"/>
              </a:solidFill>
            </a:endParaRPr>
          </a:p>
        </p:txBody>
      </p:sp>
    </p:spTree>
    <p:extLst>
      <p:ext uri="{BB962C8B-B14F-4D97-AF65-F5344CB8AC3E}">
        <p14:creationId xmlns:p14="http://schemas.microsoft.com/office/powerpoint/2010/main" val="3663468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4D01E-DC04-E8CF-1ECD-389065E54E56}"/>
              </a:ext>
            </a:extLst>
          </p:cNvPr>
          <p:cNvSpPr>
            <a:spLocks noGrp="1"/>
          </p:cNvSpPr>
          <p:nvPr>
            <p:ph type="title"/>
          </p:nvPr>
        </p:nvSpPr>
        <p:spPr/>
        <p:txBody>
          <a:bodyPr/>
          <a:lstStyle/>
          <a:p>
            <a:r>
              <a:rPr lang="en-US" dirty="0"/>
              <a:t>Mission matters</a:t>
            </a:r>
          </a:p>
        </p:txBody>
      </p:sp>
      <p:sp>
        <p:nvSpPr>
          <p:cNvPr id="3" name="Content Placeholder 2">
            <a:extLst>
              <a:ext uri="{FF2B5EF4-FFF2-40B4-BE49-F238E27FC236}">
                <a16:creationId xmlns:a16="http://schemas.microsoft.com/office/drawing/2014/main" id="{4101B930-504F-79A1-6DC9-4867395860B2}"/>
              </a:ext>
            </a:extLst>
          </p:cNvPr>
          <p:cNvSpPr>
            <a:spLocks noGrp="1"/>
          </p:cNvSpPr>
          <p:nvPr>
            <p:ph idx="1"/>
          </p:nvPr>
        </p:nvSpPr>
        <p:spPr>
          <a:xfrm>
            <a:off x="691079" y="2340130"/>
            <a:ext cx="10325000" cy="4141949"/>
          </a:xfrm>
        </p:spPr>
        <p:txBody>
          <a:bodyPr>
            <a:normAutofit fontScale="92500" lnSpcReduction="20000"/>
          </a:bodyPr>
          <a:lstStyle/>
          <a:p>
            <a:pPr>
              <a:spcBef>
                <a:spcPts val="0"/>
              </a:spcBef>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Strengthening the Student Experience</a:t>
            </a:r>
          </a:p>
          <a:p>
            <a:pPr>
              <a:spcBef>
                <a:spcPts val="0"/>
              </a:spcBef>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Retaining and Strengthening a Focus on Undergraduate Teaching</a:t>
            </a:r>
          </a:p>
          <a:p>
            <a:pPr>
              <a:spcBef>
                <a:spcPts val="0"/>
              </a:spcBef>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Reinforcing our “Dual Heritage,” or being Bilingual, for Faculty, Staff, and Students</a:t>
            </a:r>
          </a:p>
          <a:p>
            <a:pPr>
              <a:spcBef>
                <a:spcPts val="0"/>
              </a:spcBef>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Developing the Courage to Be Different</a:t>
            </a:r>
          </a:p>
          <a:p>
            <a:pPr>
              <a:spcBef>
                <a:spcPts val="0"/>
              </a:spcBef>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Building a Community of Belonging</a:t>
            </a:r>
          </a:p>
          <a:p>
            <a:pPr>
              <a:spcBef>
                <a:spcPts val="0"/>
              </a:spcBef>
              <a:tabLst>
                <a:tab pos="457200" algn="l"/>
              </a:tabLst>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Investing in Mission-Inspired Scholarship</a:t>
            </a:r>
          </a:p>
          <a:p>
            <a:r>
              <a:rPr lang="en-US" sz="3200" dirty="0">
                <a:effectLst/>
                <a:latin typeface="Calibri" panose="020F0502020204030204" pitchFamily="34" charset="0"/>
                <a:ea typeface="Calibri" panose="020F0502020204030204" pitchFamily="34" charset="0"/>
                <a:cs typeface="Times New Roman" panose="02020603050405020304" pitchFamily="18" charset="0"/>
              </a:rPr>
              <a:t>Focusing on Mission-Aligned Hiring</a:t>
            </a:r>
            <a:r>
              <a:rPr lang="en-US" sz="3200" dirty="0">
                <a:effectLst/>
              </a:rPr>
              <a:t> </a:t>
            </a:r>
            <a:endParaRPr lang="en-US" sz="3200" dirty="0"/>
          </a:p>
          <a:p>
            <a:endParaRPr lang="en-US" dirty="0"/>
          </a:p>
        </p:txBody>
      </p:sp>
    </p:spTree>
    <p:extLst>
      <p:ext uri="{BB962C8B-B14F-4D97-AF65-F5344CB8AC3E}">
        <p14:creationId xmlns:p14="http://schemas.microsoft.com/office/powerpoint/2010/main" val="292177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8F37-12C2-852D-1AE9-DBEBC34FC267}"/>
              </a:ext>
            </a:extLst>
          </p:cNvPr>
          <p:cNvSpPr>
            <a:spLocks noGrp="1"/>
          </p:cNvSpPr>
          <p:nvPr>
            <p:ph type="title"/>
          </p:nvPr>
        </p:nvSpPr>
        <p:spPr/>
        <p:txBody>
          <a:bodyPr/>
          <a:lstStyle/>
          <a:p>
            <a:r>
              <a:rPr lang="en-US" dirty="0"/>
              <a:t>Eroding Trust in Education</a:t>
            </a:r>
          </a:p>
        </p:txBody>
      </p:sp>
      <p:sp>
        <p:nvSpPr>
          <p:cNvPr id="3" name="Content Placeholder 2">
            <a:extLst>
              <a:ext uri="{FF2B5EF4-FFF2-40B4-BE49-F238E27FC236}">
                <a16:creationId xmlns:a16="http://schemas.microsoft.com/office/drawing/2014/main" id="{1555C5AD-E7B9-CFB5-66DE-F68895DA367E}"/>
              </a:ext>
            </a:extLst>
          </p:cNvPr>
          <p:cNvSpPr>
            <a:spLocks noGrp="1"/>
          </p:cNvSpPr>
          <p:nvPr>
            <p:ph idx="1"/>
          </p:nvPr>
        </p:nvSpPr>
        <p:spPr/>
        <p:txBody>
          <a:bodyPr>
            <a:normAutofit/>
          </a:bodyPr>
          <a:lstStyle/>
          <a:p>
            <a:r>
              <a:rPr lang="en-US" sz="3200" dirty="0">
                <a:latin typeface="Calibri" panose="020F0502020204030204" pitchFamily="34" charset="0"/>
                <a:cs typeface="Calibri" panose="020F0502020204030204" pitchFamily="34" charset="0"/>
              </a:rPr>
              <a:t>Gordon Gee – “we are in this together”</a:t>
            </a:r>
          </a:p>
          <a:p>
            <a:r>
              <a:rPr lang="en-US" sz="3200" dirty="0">
                <a:latin typeface="Calibri" panose="020F0502020204030204" pitchFamily="34" charset="0"/>
                <a:cs typeface="Calibri" panose="020F0502020204030204" pitchFamily="34" charset="0"/>
              </a:rPr>
              <a:t>Avoid distractions: focus on our primary task -- education</a:t>
            </a:r>
          </a:p>
          <a:p>
            <a:r>
              <a:rPr lang="en-US" sz="3200" dirty="0">
                <a:latin typeface="Calibri" panose="020F0502020204030204" pitchFamily="34" charset="0"/>
                <a:cs typeface="Calibri" panose="020F0502020204030204" pitchFamily="34" charset="0"/>
              </a:rPr>
              <a:t>Student centricity is key</a:t>
            </a:r>
          </a:p>
        </p:txBody>
      </p:sp>
    </p:spTree>
    <p:extLst>
      <p:ext uri="{BB962C8B-B14F-4D97-AF65-F5344CB8AC3E}">
        <p14:creationId xmlns:p14="http://schemas.microsoft.com/office/powerpoint/2010/main" val="9985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6DD2A-2336-DF58-F78F-54E7D66B5E00}"/>
              </a:ext>
            </a:extLst>
          </p:cNvPr>
          <p:cNvSpPr>
            <a:spLocks noGrp="1"/>
          </p:cNvSpPr>
          <p:nvPr>
            <p:ph type="title"/>
          </p:nvPr>
        </p:nvSpPr>
        <p:spPr/>
        <p:txBody>
          <a:bodyPr/>
          <a:lstStyle/>
          <a:p>
            <a:r>
              <a:rPr lang="en-US" dirty="0"/>
              <a:t>It must begin and end with students</a:t>
            </a:r>
          </a:p>
        </p:txBody>
      </p:sp>
      <p:sp>
        <p:nvSpPr>
          <p:cNvPr id="3" name="Content Placeholder 2">
            <a:extLst>
              <a:ext uri="{FF2B5EF4-FFF2-40B4-BE49-F238E27FC236}">
                <a16:creationId xmlns:a16="http://schemas.microsoft.com/office/drawing/2014/main" id="{1A29C2A9-4B02-1BF8-77E6-E76EE4B1ABE9}"/>
              </a:ext>
            </a:extLst>
          </p:cNvPr>
          <p:cNvSpPr>
            <a:spLocks noGrp="1"/>
          </p:cNvSpPr>
          <p:nvPr>
            <p:ph idx="1"/>
          </p:nvPr>
        </p:nvSpPr>
        <p:spPr/>
        <p:txBody>
          <a:bodyPr>
            <a:normAutofit fontScale="85000" lnSpcReduction="20000"/>
          </a:bodyPr>
          <a:lstStyle/>
          <a:p>
            <a:r>
              <a:rPr lang="en-US" sz="2800" dirty="0"/>
              <a:t>Epidemic of loneliness</a:t>
            </a:r>
          </a:p>
          <a:p>
            <a:r>
              <a:rPr lang="en-US" sz="2800" dirty="0"/>
              <a:t>Hire personnel (faculty and staff) who are committed to, or willing to learn to be student-centric.</a:t>
            </a:r>
          </a:p>
          <a:p>
            <a:r>
              <a:rPr lang="en-US" sz="2800" dirty="0"/>
              <a:t>Gallup study: Characteristics of faculty who led to </a:t>
            </a:r>
            <a:r>
              <a:rPr lang="en-US" sz="2800" b="0" i="0" u="none" strike="noStrike" dirty="0">
                <a:solidFill>
                  <a:srgbClr val="000000"/>
                </a:solidFill>
                <a:effectLst/>
                <a:latin typeface="Aptos" panose="020B0004020202020204" pitchFamily="34" charset="0"/>
              </a:rPr>
              <a:t>odds of </a:t>
            </a:r>
            <a:r>
              <a:rPr lang="en-US" sz="2800" dirty="0">
                <a:solidFill>
                  <a:srgbClr val="000000"/>
                </a:solidFill>
                <a:latin typeface="Aptos" panose="020B0004020202020204" pitchFamily="34" charset="0"/>
              </a:rPr>
              <a:t>graduates </a:t>
            </a:r>
            <a:r>
              <a:rPr lang="en-US" sz="2800" b="0" i="0" u="none" strike="noStrike" dirty="0">
                <a:solidFill>
                  <a:srgbClr val="000000"/>
                </a:solidFill>
                <a:effectLst/>
                <a:latin typeface="Aptos" panose="020B0004020202020204" pitchFamily="34" charset="0"/>
              </a:rPr>
              <a:t>being </a:t>
            </a:r>
            <a:r>
              <a:rPr lang="en-US" sz="2800" b="1" i="0" u="none" strike="noStrike" dirty="0">
                <a:solidFill>
                  <a:srgbClr val="0070C0"/>
                </a:solidFill>
                <a:effectLst/>
                <a:latin typeface="Aptos" panose="020B0004020202020204" pitchFamily="34" charset="0"/>
              </a:rPr>
              <a:t>engaged at work</a:t>
            </a:r>
            <a:r>
              <a:rPr lang="en-US" sz="2800" b="0" i="0" u="none" strike="noStrike" dirty="0">
                <a:solidFill>
                  <a:srgbClr val="000000"/>
                </a:solidFill>
                <a:effectLst/>
                <a:latin typeface="Aptos" panose="020B0004020202020204" pitchFamily="34" charset="0"/>
              </a:rPr>
              <a:t> more than doubled, as did their odds of </a:t>
            </a:r>
            <a:r>
              <a:rPr lang="en-US" sz="2800" b="1" i="0" u="none" strike="noStrike" dirty="0">
                <a:solidFill>
                  <a:srgbClr val="0070C0"/>
                </a:solidFill>
                <a:effectLst/>
                <a:latin typeface="Aptos" panose="020B0004020202020204" pitchFamily="34" charset="0"/>
              </a:rPr>
              <a:t>thriving in their well-being</a:t>
            </a:r>
            <a:r>
              <a:rPr lang="en-US" sz="2800" b="0" i="0" u="none" strike="noStrike" dirty="0">
                <a:solidFill>
                  <a:srgbClr val="000000"/>
                </a:solidFill>
                <a:effectLst/>
                <a:latin typeface="Aptos" panose="020B0004020202020204" pitchFamily="34" charset="0"/>
              </a:rPr>
              <a:t>.</a:t>
            </a:r>
            <a:endParaRPr lang="en-US" sz="2800" dirty="0"/>
          </a:p>
          <a:p>
            <a:pPr marL="571500" lvl="1" indent="-342900">
              <a:buFont typeface="+mj-lt"/>
              <a:buAutoNum type="arabicPeriod"/>
            </a:pPr>
            <a:r>
              <a:rPr lang="en-US" sz="2800" b="0" i="0" u="none" strike="noStrike" dirty="0">
                <a:solidFill>
                  <a:srgbClr val="000000"/>
                </a:solidFill>
                <a:effectLst/>
                <a:latin typeface="Aptos" panose="020B0004020202020204" pitchFamily="34" charset="0"/>
              </a:rPr>
              <a:t>who cared about them as a person</a:t>
            </a:r>
          </a:p>
          <a:p>
            <a:pPr marL="571500" lvl="1" indent="-342900">
              <a:buFont typeface="+mj-lt"/>
              <a:buAutoNum type="arabicPeriod"/>
            </a:pPr>
            <a:r>
              <a:rPr lang="en-US" sz="2800" b="0" i="0" u="none" strike="noStrike" dirty="0">
                <a:solidFill>
                  <a:srgbClr val="000000"/>
                </a:solidFill>
                <a:effectLst/>
                <a:latin typeface="Aptos" panose="020B0004020202020204" pitchFamily="34" charset="0"/>
              </a:rPr>
              <a:t>made them excited about learning</a:t>
            </a:r>
          </a:p>
          <a:p>
            <a:pPr marL="571500" lvl="1" indent="-342900">
              <a:buFont typeface="+mj-lt"/>
              <a:buAutoNum type="arabicPeriod"/>
            </a:pPr>
            <a:r>
              <a:rPr lang="en-US" sz="2800" b="0" i="0" u="none" strike="noStrike" dirty="0">
                <a:solidFill>
                  <a:srgbClr val="000000"/>
                </a:solidFill>
                <a:effectLst/>
                <a:latin typeface="Aptos" panose="020B0004020202020204" pitchFamily="34" charset="0"/>
              </a:rPr>
              <a:t>encouraged them to pursue their dreams</a:t>
            </a:r>
          </a:p>
          <a:p>
            <a:pPr lvl="1"/>
            <a:endParaRPr lang="en-US" dirty="0"/>
          </a:p>
        </p:txBody>
      </p:sp>
    </p:spTree>
    <p:extLst>
      <p:ext uri="{BB962C8B-B14F-4D97-AF65-F5344CB8AC3E}">
        <p14:creationId xmlns:p14="http://schemas.microsoft.com/office/powerpoint/2010/main" val="61046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996F-E271-AE79-E4B6-6B49FDCA186F}"/>
              </a:ext>
            </a:extLst>
          </p:cNvPr>
          <p:cNvSpPr>
            <a:spLocks noGrp="1"/>
          </p:cNvSpPr>
          <p:nvPr>
            <p:ph type="title"/>
          </p:nvPr>
        </p:nvSpPr>
        <p:spPr/>
        <p:txBody>
          <a:bodyPr/>
          <a:lstStyle/>
          <a:p>
            <a:r>
              <a:rPr lang="en-US" dirty="0"/>
              <a:t>We are in this together</a:t>
            </a:r>
          </a:p>
        </p:txBody>
      </p:sp>
      <p:sp>
        <p:nvSpPr>
          <p:cNvPr id="3" name="Content Placeholder 2">
            <a:extLst>
              <a:ext uri="{FF2B5EF4-FFF2-40B4-BE49-F238E27FC236}">
                <a16:creationId xmlns:a16="http://schemas.microsoft.com/office/drawing/2014/main" id="{BF94AB70-FB6E-1CD5-9182-CBE3A0BF8005}"/>
              </a:ext>
            </a:extLst>
          </p:cNvPr>
          <p:cNvSpPr>
            <a:spLocks noGrp="1"/>
          </p:cNvSpPr>
          <p:nvPr>
            <p:ph idx="1"/>
          </p:nvPr>
        </p:nvSpPr>
        <p:spPr/>
        <p:txBody>
          <a:bodyPr>
            <a:normAutofit/>
          </a:bodyPr>
          <a:lstStyle/>
          <a:p>
            <a:pPr marL="342900" marR="0" lvl="0" indent="-342900">
              <a:spcBef>
                <a:spcPts val="0"/>
              </a:spcBef>
              <a:spcAft>
                <a:spcPts val="0"/>
              </a:spcAft>
              <a:buFont typeface="Arial" panose="020B0604020202020204" pitchFamily="34" charset="0"/>
              <a:buChar char="◦"/>
            </a:pPr>
            <a:r>
              <a:rPr lang="en-US" sz="3200" kern="0" dirty="0">
                <a:effectLst/>
                <a:latin typeface="AppleSystemUIFont"/>
                <a:ea typeface="Calibri" panose="020F0502020204030204" pitchFamily="34" charset="0"/>
                <a:cs typeface="AppleSystemUIFont"/>
              </a:rPr>
              <a:t>We have more in common than differences on the things that matter most about our primary purpose.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3200" kern="0" dirty="0">
                <a:effectLst/>
                <a:latin typeface="AppleSystemUIFont"/>
                <a:ea typeface="Calibri" panose="020F0502020204030204" pitchFamily="34" charset="0"/>
                <a:cs typeface="AppleSystemUIFont"/>
              </a:rPr>
              <a:t>Mission matters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3200" kern="0" dirty="0">
                <a:effectLst/>
                <a:latin typeface="AppleSystemUIFont"/>
                <a:ea typeface="Calibri" panose="020F0502020204030204" pitchFamily="34" charset="0"/>
                <a:cs typeface="AppleSystemUIFont"/>
              </a:rPr>
              <a:t>Trust in education has eroded, but not beyond repair.</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3200" kern="0" dirty="0">
                <a:latin typeface="AppleSystemUIFont"/>
                <a:ea typeface="Calibri" panose="020F0502020204030204" pitchFamily="34" charset="0"/>
                <a:cs typeface="AppleSystemUIFont"/>
              </a:rPr>
              <a:t>Success depends critically on the premise that all we do must</a:t>
            </a:r>
            <a:r>
              <a:rPr lang="en-US" sz="3200" kern="0" dirty="0">
                <a:effectLst/>
                <a:latin typeface="AppleSystemUIFont"/>
                <a:ea typeface="Calibri" panose="020F0502020204030204" pitchFamily="34" charset="0"/>
                <a:cs typeface="AppleSystemUIFont"/>
              </a:rPr>
              <a:t> begin and end with students.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249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0F2CB-6656-8235-6864-CFB60ACB279C}"/>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79F08CF8-B850-0CDD-93DF-E6A071536BBF}"/>
              </a:ext>
            </a:extLst>
          </p:cNvPr>
          <p:cNvSpPr>
            <a:spLocks noGrp="1"/>
          </p:cNvSpPr>
          <p:nvPr>
            <p:ph type="body" idx="1"/>
          </p:nvPr>
        </p:nvSpPr>
        <p:spPr/>
        <p:txBody>
          <a:bodyPr/>
          <a:lstStyle/>
          <a:p>
            <a:r>
              <a:rPr lang="en-US" dirty="0"/>
              <a:t>(and yes, I’m going to be annoying and ask you to raise your hand)</a:t>
            </a:r>
          </a:p>
        </p:txBody>
      </p:sp>
    </p:spTree>
    <p:extLst>
      <p:ext uri="{BB962C8B-B14F-4D97-AF65-F5344CB8AC3E}">
        <p14:creationId xmlns:p14="http://schemas.microsoft.com/office/powerpoint/2010/main" val="2322133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11E8-94F2-C3B0-2BDE-862AD6D61723}"/>
              </a:ext>
            </a:extLst>
          </p:cNvPr>
          <p:cNvSpPr>
            <a:spLocks noGrp="1"/>
          </p:cNvSpPr>
          <p:nvPr>
            <p:ph type="title"/>
          </p:nvPr>
        </p:nvSpPr>
        <p:spPr>
          <a:xfrm>
            <a:off x="737970" y="936945"/>
            <a:ext cx="10312571" cy="2781501"/>
          </a:xfrm>
        </p:spPr>
        <p:txBody>
          <a:bodyPr/>
          <a:lstStyle/>
          <a:p>
            <a:r>
              <a:rPr lang="en-US" dirty="0"/>
              <a:t>Who traveled more than 20 miles to attend this evening? </a:t>
            </a:r>
          </a:p>
        </p:txBody>
      </p:sp>
    </p:spTree>
    <p:extLst>
      <p:ext uri="{BB962C8B-B14F-4D97-AF65-F5344CB8AC3E}">
        <p14:creationId xmlns:p14="http://schemas.microsoft.com/office/powerpoint/2010/main" val="1474134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8AC8-2EAB-10D0-9D99-F49189D1C3FF}"/>
              </a:ext>
            </a:extLst>
          </p:cNvPr>
          <p:cNvSpPr>
            <a:spLocks noGrp="1"/>
          </p:cNvSpPr>
          <p:nvPr>
            <p:ph type="title"/>
          </p:nvPr>
        </p:nvSpPr>
        <p:spPr>
          <a:xfrm>
            <a:off x="691077" y="1241747"/>
            <a:ext cx="10312571" cy="2781501"/>
          </a:xfrm>
        </p:spPr>
        <p:txBody>
          <a:bodyPr/>
          <a:lstStyle/>
          <a:p>
            <a:pPr marR="0" lvl="0">
              <a:spcBef>
                <a:spcPts val="0"/>
              </a:spcBef>
              <a:spcAft>
                <a:spcPts val="0"/>
              </a:spcAft>
            </a:pPr>
            <a:r>
              <a:rPr lang="en-US" dirty="0"/>
              <a:t>Who has been in their role on the school board for less than 1 year?</a:t>
            </a:r>
          </a:p>
        </p:txBody>
      </p:sp>
    </p:spTree>
    <p:extLst>
      <p:ext uri="{BB962C8B-B14F-4D97-AF65-F5344CB8AC3E}">
        <p14:creationId xmlns:p14="http://schemas.microsoft.com/office/powerpoint/2010/main" val="2819706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09F8B-BBBC-0E3A-469D-BDA9CED64715}"/>
              </a:ext>
            </a:extLst>
          </p:cNvPr>
          <p:cNvSpPr>
            <a:spLocks noGrp="1"/>
          </p:cNvSpPr>
          <p:nvPr>
            <p:ph type="title"/>
          </p:nvPr>
        </p:nvSpPr>
        <p:spPr>
          <a:xfrm>
            <a:off x="667632" y="1241746"/>
            <a:ext cx="10312571" cy="2781501"/>
          </a:xfrm>
        </p:spPr>
        <p:txBody>
          <a:bodyPr>
            <a:normAutofit/>
          </a:bodyPr>
          <a:lstStyle/>
          <a:p>
            <a:r>
              <a:rPr lang="en-US" dirty="0"/>
              <a:t>Who is fully confident in every decision your board made in the last 6 months?</a:t>
            </a:r>
          </a:p>
        </p:txBody>
      </p:sp>
    </p:spTree>
    <p:extLst>
      <p:ext uri="{BB962C8B-B14F-4D97-AF65-F5344CB8AC3E}">
        <p14:creationId xmlns:p14="http://schemas.microsoft.com/office/powerpoint/2010/main" val="1586382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8FD4-F4A9-4C94-0FDA-C322FB0A2E18}"/>
              </a:ext>
            </a:extLst>
          </p:cNvPr>
          <p:cNvSpPr>
            <a:spLocks noGrp="1"/>
          </p:cNvSpPr>
          <p:nvPr>
            <p:ph type="title"/>
          </p:nvPr>
        </p:nvSpPr>
        <p:spPr>
          <a:xfrm>
            <a:off x="691078" y="1273008"/>
            <a:ext cx="10312571" cy="2781501"/>
          </a:xfrm>
        </p:spPr>
        <p:txBody>
          <a:bodyPr/>
          <a:lstStyle/>
          <a:p>
            <a:r>
              <a:rPr lang="en-US" dirty="0"/>
              <a:t>Who has rural schools as part of the school district you represent?</a:t>
            </a:r>
          </a:p>
        </p:txBody>
      </p:sp>
    </p:spTree>
    <p:extLst>
      <p:ext uri="{BB962C8B-B14F-4D97-AF65-F5344CB8AC3E}">
        <p14:creationId xmlns:p14="http://schemas.microsoft.com/office/powerpoint/2010/main" val="50512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65994-24C6-006B-777B-52EBE3334219}"/>
              </a:ext>
            </a:extLst>
          </p:cNvPr>
          <p:cNvSpPr>
            <a:spLocks noGrp="1"/>
          </p:cNvSpPr>
          <p:nvPr>
            <p:ph type="title"/>
          </p:nvPr>
        </p:nvSpPr>
        <p:spPr/>
        <p:txBody>
          <a:bodyPr/>
          <a:lstStyle/>
          <a:p>
            <a:r>
              <a:rPr lang="en-US" dirty="0"/>
              <a:t>Who is an optimist about education?</a:t>
            </a:r>
          </a:p>
        </p:txBody>
      </p:sp>
    </p:spTree>
    <p:extLst>
      <p:ext uri="{BB962C8B-B14F-4D97-AF65-F5344CB8AC3E}">
        <p14:creationId xmlns:p14="http://schemas.microsoft.com/office/powerpoint/2010/main" val="403264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4C0E3-5832-E199-377A-E9161119E76E}"/>
              </a:ext>
            </a:extLst>
          </p:cNvPr>
          <p:cNvSpPr>
            <a:spLocks noGrp="1"/>
          </p:cNvSpPr>
          <p:nvPr>
            <p:ph type="title"/>
          </p:nvPr>
        </p:nvSpPr>
        <p:spPr>
          <a:xfrm>
            <a:off x="691078" y="1210484"/>
            <a:ext cx="10312571" cy="2781501"/>
          </a:xfrm>
        </p:spPr>
        <p:txBody>
          <a:bodyPr/>
          <a:lstStyle/>
          <a:p>
            <a:r>
              <a:rPr lang="en-US" dirty="0"/>
              <a:t>Who cares deeply about the education of the young people in Utah?</a:t>
            </a:r>
          </a:p>
        </p:txBody>
      </p:sp>
    </p:spTree>
    <p:extLst>
      <p:ext uri="{BB962C8B-B14F-4D97-AF65-F5344CB8AC3E}">
        <p14:creationId xmlns:p14="http://schemas.microsoft.com/office/powerpoint/2010/main" val="3987524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996F-E271-AE79-E4B6-6B49FDCA186F}"/>
              </a:ext>
            </a:extLst>
          </p:cNvPr>
          <p:cNvSpPr>
            <a:spLocks noGrp="1"/>
          </p:cNvSpPr>
          <p:nvPr>
            <p:ph type="title"/>
          </p:nvPr>
        </p:nvSpPr>
        <p:spPr/>
        <p:txBody>
          <a:bodyPr/>
          <a:lstStyle/>
          <a:p>
            <a:r>
              <a:rPr lang="en-US" dirty="0"/>
              <a:t>Some things I’ve learned</a:t>
            </a:r>
          </a:p>
        </p:txBody>
      </p:sp>
      <p:sp>
        <p:nvSpPr>
          <p:cNvPr id="3" name="Content Placeholder 2">
            <a:extLst>
              <a:ext uri="{FF2B5EF4-FFF2-40B4-BE49-F238E27FC236}">
                <a16:creationId xmlns:a16="http://schemas.microsoft.com/office/drawing/2014/main" id="{BF94AB70-FB6E-1CD5-9182-CBE3A0BF8005}"/>
              </a:ext>
            </a:extLst>
          </p:cNvPr>
          <p:cNvSpPr>
            <a:spLocks noGrp="1"/>
          </p:cNvSpPr>
          <p:nvPr>
            <p:ph idx="1"/>
          </p:nvPr>
        </p:nvSpPr>
        <p:spPr/>
        <p:txBody>
          <a:bodyPr>
            <a:normAutofit/>
          </a:bodyPr>
          <a:lstStyle/>
          <a:p>
            <a:pPr marL="342900" marR="0" lvl="0" indent="-342900">
              <a:spcBef>
                <a:spcPts val="0"/>
              </a:spcBef>
              <a:spcAft>
                <a:spcPts val="0"/>
              </a:spcAft>
              <a:buFont typeface="Arial" panose="020B0604020202020204" pitchFamily="34" charset="0"/>
              <a:buChar char="◦"/>
            </a:pPr>
            <a:r>
              <a:rPr lang="en-US" sz="3200" kern="0" dirty="0">
                <a:effectLst/>
                <a:latin typeface="AppleSystemUIFont"/>
                <a:ea typeface="Calibri" panose="020F0502020204030204" pitchFamily="34" charset="0"/>
                <a:cs typeface="AppleSystemUIFont"/>
              </a:rPr>
              <a:t>We have more in common than differences on the things that matter most about our primary purpose.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3200" kern="0" dirty="0">
                <a:effectLst/>
                <a:latin typeface="AppleSystemUIFont"/>
                <a:ea typeface="Calibri" panose="020F0502020204030204" pitchFamily="34" charset="0"/>
                <a:cs typeface="AppleSystemUIFont"/>
              </a:rPr>
              <a:t>Mission matters.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3200" kern="0" dirty="0">
                <a:effectLst/>
                <a:latin typeface="AppleSystemUIFont"/>
                <a:ea typeface="Calibri" panose="020F0502020204030204" pitchFamily="34" charset="0"/>
                <a:cs typeface="AppleSystemUIFont"/>
              </a:rPr>
              <a:t>Trust in education has eroded, but not beyond repair.</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3200" kern="0" dirty="0">
                <a:latin typeface="AppleSystemUIFont"/>
                <a:ea typeface="Calibri" panose="020F0502020204030204" pitchFamily="34" charset="0"/>
                <a:cs typeface="AppleSystemUIFont"/>
              </a:rPr>
              <a:t>Success depends critically on the premise that all we do must</a:t>
            </a:r>
            <a:r>
              <a:rPr lang="en-US" sz="3200" kern="0" dirty="0">
                <a:effectLst/>
                <a:latin typeface="AppleSystemUIFont"/>
                <a:ea typeface="Calibri" panose="020F0502020204030204" pitchFamily="34" charset="0"/>
                <a:cs typeface="AppleSystemUIFont"/>
              </a:rPr>
              <a:t> begin and end with students.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14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sin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emplate>Quotable</Template>
  <TotalTime>56</TotalTime>
  <Words>628</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AppleSystemUIFont</vt:lpstr>
      <vt:lpstr>Aptos</vt:lpstr>
      <vt:lpstr>Arial</vt:lpstr>
      <vt:lpstr>Calibri</vt:lpstr>
      <vt:lpstr>Grandview</vt:lpstr>
      <vt:lpstr>Wingdings</vt:lpstr>
      <vt:lpstr>CosineVTI</vt:lpstr>
      <vt:lpstr>Some things I’ve learned</vt:lpstr>
      <vt:lpstr>Questions</vt:lpstr>
      <vt:lpstr>Who traveled more than 20 miles to attend this evening? </vt:lpstr>
      <vt:lpstr>Who has been in their role on the school board for less than 1 year?</vt:lpstr>
      <vt:lpstr>Who is fully confident in every decision your board made in the last 6 months?</vt:lpstr>
      <vt:lpstr>Who has rural schools as part of the school district you represent?</vt:lpstr>
      <vt:lpstr>Who is an optimist about education?</vt:lpstr>
      <vt:lpstr>Who cares deeply about the education of the young people in Utah?</vt:lpstr>
      <vt:lpstr>Some things I’ve learned</vt:lpstr>
      <vt:lpstr>We have more in common than differences on the things that matter most about our primary purpose.  </vt:lpstr>
      <vt:lpstr>PowerPoint Presentation</vt:lpstr>
      <vt:lpstr>Mission matters</vt:lpstr>
      <vt:lpstr>Eroding Trust in Education</vt:lpstr>
      <vt:lpstr>It must begin and end with students</vt:lpstr>
      <vt:lpstr>We are in this together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things I’ve learned</dc:title>
  <dc:creator>Shane Reese</dc:creator>
  <cp:lastModifiedBy>Wendy Duran</cp:lastModifiedBy>
  <cp:revision>5</cp:revision>
  <dcterms:created xsi:type="dcterms:W3CDTF">2024-01-04T22:23:02Z</dcterms:created>
  <dcterms:modified xsi:type="dcterms:W3CDTF">2024-01-04T23:27:34Z</dcterms:modified>
</cp:coreProperties>
</file>