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9" r:id="rId4"/>
    <p:sldId id="266" r:id="rId5"/>
    <p:sldId id="260" r:id="rId6"/>
    <p:sldId id="261" r:id="rId7"/>
    <p:sldId id="262" r:id="rId8"/>
    <p:sldId id="263" r:id="rId9"/>
    <p:sldId id="258" r:id="rId10"/>
    <p:sldId id="265" r:id="rId11"/>
    <p:sldId id="267" r:id="rId12"/>
    <p:sldId id="264"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99" autoAdjust="0"/>
    <p:restoredTop sz="94660"/>
  </p:normalViewPr>
  <p:slideViewPr>
    <p:cSldViewPr snapToGrid="0">
      <p:cViewPr varScale="1">
        <p:scale>
          <a:sx n="128" d="100"/>
          <a:sy n="128" d="100"/>
        </p:scale>
        <p:origin x="6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506326-782F-43E7-8404-1EC817668967}" type="datetimeFigureOut">
              <a:rPr lang="en-US" smtClean="0"/>
              <a:t>11/22/19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169662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506326-782F-43E7-8404-1EC817668967}" type="datetimeFigureOut">
              <a:rPr lang="en-US" smtClean="0"/>
              <a:t>11/22/19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3845830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506326-782F-43E7-8404-1EC817668967}" type="datetimeFigureOut">
              <a:rPr lang="en-US" smtClean="0"/>
              <a:t>11/22/19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298424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506326-782F-43E7-8404-1EC817668967}" type="datetimeFigureOut">
              <a:rPr lang="en-US" smtClean="0"/>
              <a:t>11/22/19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2359225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06326-782F-43E7-8404-1EC817668967}" type="datetimeFigureOut">
              <a:rPr lang="en-US" smtClean="0"/>
              <a:t>11/22/19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272299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506326-782F-43E7-8404-1EC817668967}" type="datetimeFigureOut">
              <a:rPr lang="en-US" smtClean="0"/>
              <a:t>11/22/19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10051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506326-782F-43E7-8404-1EC817668967}" type="datetimeFigureOut">
              <a:rPr lang="en-US" smtClean="0"/>
              <a:t>11/22/19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17909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506326-782F-43E7-8404-1EC817668967}" type="datetimeFigureOut">
              <a:rPr lang="en-US" smtClean="0"/>
              <a:t>11/22/19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150247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06326-782F-43E7-8404-1EC817668967}" type="datetimeFigureOut">
              <a:rPr lang="en-US" smtClean="0"/>
              <a:t>11/22/19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6228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506326-782F-43E7-8404-1EC817668967}" type="datetimeFigureOut">
              <a:rPr lang="en-US" smtClean="0"/>
              <a:t>11/22/19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102917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506326-782F-43E7-8404-1EC817668967}" type="datetimeFigureOut">
              <a:rPr lang="en-US" smtClean="0"/>
              <a:t>11/22/19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1CA8E-C257-4259-921F-CDB087091DB9}" type="slidenum">
              <a:rPr lang="en-US" smtClean="0"/>
              <a:t>‹#›</a:t>
            </a:fld>
            <a:endParaRPr lang="en-US"/>
          </a:p>
        </p:txBody>
      </p:sp>
    </p:spTree>
    <p:extLst>
      <p:ext uri="{BB962C8B-B14F-4D97-AF65-F5344CB8AC3E}">
        <p14:creationId xmlns:p14="http://schemas.microsoft.com/office/powerpoint/2010/main" val="85899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06326-782F-43E7-8404-1EC817668967}" type="datetimeFigureOut">
              <a:rPr lang="en-US" smtClean="0"/>
              <a:t>11/22/19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1CA8E-C257-4259-921F-CDB087091DB9}" type="slidenum">
              <a:rPr lang="en-US" smtClean="0"/>
              <a:t>‹#›</a:t>
            </a:fld>
            <a:endParaRPr lang="en-US"/>
          </a:p>
        </p:txBody>
      </p:sp>
    </p:spTree>
    <p:extLst>
      <p:ext uri="{BB962C8B-B14F-4D97-AF65-F5344CB8AC3E}">
        <p14:creationId xmlns:p14="http://schemas.microsoft.com/office/powerpoint/2010/main" val="1203524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e.utah.gov/xcode/Title59/Chapter2/59-2-S919.html?v=C59-2-S919_2018032220180322" TargetMode="External"/><Relationship Id="rId2" Type="http://schemas.openxmlformats.org/officeDocument/2006/relationships/hyperlink" Target="https://le.utah.gov/xcode/Title59/Chapter2/59-2-S924.html?v=C59-2-S924_201805082018050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le.utah.gov/xcode/Title53F/Chapter2/53F-2-S601.html?v=C53F-2-S601_2018050820180508#53F-2-601(3)(a)" TargetMode="External"/><Relationship Id="rId2" Type="http://schemas.openxmlformats.org/officeDocument/2006/relationships/hyperlink" Target="https://le.utah.gov/xcode/Title53F/Chapter2/53F-2-S601.html?v=C53F-2-S601_2018050820180508#53F-2-601(2)(b)(ii)(C)" TargetMode="External"/><Relationship Id="rId1" Type="http://schemas.openxmlformats.org/officeDocument/2006/relationships/slideLayout" Target="../slideLayouts/slideLayout2.xml"/><Relationship Id="rId4" Type="http://schemas.openxmlformats.org/officeDocument/2006/relationships/hyperlink" Target="https://le.utah.gov/xcode/Title53F/Chapter2/53F-2-S601.html?v=C53F-2-S601_2018050820180508#53F-2-601(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e.utah.gov/xcode/Title53F/Chapter2/53F-2-S703.html?v=C53F-2-S703_2018012420180124#53F-2-703(2)(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e.utah.gov/xcode/Title53F/Chapter2/53F-2-S601.html?v=C53F-2-S601_2018050820180508#53F-2-601(3)(a)" TargetMode="External"/><Relationship Id="rId2" Type="http://schemas.openxmlformats.org/officeDocument/2006/relationships/hyperlink" Target="https://le.utah.gov/xcode/Title53F/Chapter2/53F-2-S601.html?v=C53F-2-S601_2018050820180508#53F-2-601(2)(b)(ii)(C)" TargetMode="External"/><Relationship Id="rId1" Type="http://schemas.openxmlformats.org/officeDocument/2006/relationships/slideLayout" Target="../slideLayouts/slideLayout2.xml"/><Relationship Id="rId4" Type="http://schemas.openxmlformats.org/officeDocument/2006/relationships/hyperlink" Target="https://le.utah.gov/xcode/Title53F/Chapter2/53F-2-S601.html?v=C53F-2-S601_2018050820180508#53F-2-601(2)"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School Finance Training</a:t>
            </a:r>
          </a:p>
        </p:txBody>
      </p:sp>
      <p:sp>
        <p:nvSpPr>
          <p:cNvPr id="3" name="Subtitle 2"/>
          <p:cNvSpPr>
            <a:spLocks noGrp="1"/>
          </p:cNvSpPr>
          <p:nvPr>
            <p:ph type="subTitle" idx="1"/>
          </p:nvPr>
        </p:nvSpPr>
        <p:spPr/>
        <p:txBody>
          <a:bodyPr/>
          <a:lstStyle/>
          <a:p>
            <a:r>
              <a:rPr lang="en-US" dirty="0"/>
              <a:t>Slide 1 --- No Recommended  Changes</a:t>
            </a:r>
          </a:p>
        </p:txBody>
      </p:sp>
    </p:spTree>
    <p:extLst>
      <p:ext uri="{BB962C8B-B14F-4D97-AF65-F5344CB8AC3E}">
        <p14:creationId xmlns:p14="http://schemas.microsoft.com/office/powerpoint/2010/main" val="292665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10</a:t>
            </a:r>
          </a:p>
        </p:txBody>
      </p:sp>
      <p:sp>
        <p:nvSpPr>
          <p:cNvPr id="3" name="Content Placeholder 2"/>
          <p:cNvSpPr>
            <a:spLocks noGrp="1"/>
          </p:cNvSpPr>
          <p:nvPr>
            <p:ph idx="1"/>
          </p:nvPr>
        </p:nvSpPr>
        <p:spPr/>
        <p:txBody>
          <a:bodyPr/>
          <a:lstStyle/>
          <a:p>
            <a:r>
              <a:rPr lang="en-US" dirty="0"/>
              <a:t>Taxing Authority Cont.</a:t>
            </a:r>
          </a:p>
          <a:p>
            <a:pPr marL="0" indent="0">
              <a:buNone/>
            </a:pPr>
            <a:r>
              <a:rPr lang="en-US" sz="1200" dirty="0"/>
              <a:t>11-14-310.	</a:t>
            </a:r>
            <a:r>
              <a:rPr lang="en-US" sz="1200" b="1" u="sng" dirty="0"/>
              <a:t>General Obligation Bonds Levy</a:t>
            </a:r>
          </a:p>
          <a:p>
            <a:pPr>
              <a:buFont typeface="+mj-lt"/>
              <a:buAutoNum type="arabicPeriod"/>
            </a:pPr>
            <a:r>
              <a:rPr lang="en-US" sz="1200" dirty="0"/>
              <a:t>A local school board shall impose a levy for the prompt and punctual payment of principal of and interest on which the full faith and credit of the school district are pledged, and the school district is hereby expressly required, regardless of any limitations which may otherwise exist on the amount of taxes which the school district may levy, to provide for the levy and collection annually of ad valorem taxes without limitation as to rate or amount on all taxable property in the local political subdivision fully sufficient for such purpose.</a:t>
            </a:r>
          </a:p>
          <a:p>
            <a:pPr>
              <a:buFont typeface="+mj-lt"/>
              <a:buAutoNum type="arabicPeriod"/>
            </a:pPr>
            <a:r>
              <a:rPr lang="en-US" sz="1200" dirty="0"/>
              <a:t>The legal limit of this levy is the amount required to make the principal and interest payments on outstanding voter authorized debt.</a:t>
            </a:r>
          </a:p>
          <a:p>
            <a:pPr>
              <a:buFont typeface="+mj-lt"/>
              <a:buAutoNum type="arabicPeriod"/>
            </a:pPr>
            <a:r>
              <a:rPr lang="en-US" sz="1200" dirty="0"/>
              <a:t>A local school board may use revenues from a tax levied under this section for school district technology programs or projects.</a:t>
            </a:r>
          </a:p>
          <a:p>
            <a:pPr lvl="1"/>
            <a:r>
              <a:rPr lang="en-US" sz="1200" b="1" dirty="0"/>
              <a:t>Cautionary Notes</a:t>
            </a:r>
            <a:r>
              <a:rPr lang="en-US" sz="1200" dirty="0"/>
              <a:t>:</a:t>
            </a:r>
          </a:p>
          <a:p>
            <a:pPr lvl="2"/>
            <a:r>
              <a:rPr lang="en-US" sz="1200" dirty="0"/>
              <a:t>There is no apparent authorization to pad the GO Bond Levy for purchase of technology programs.</a:t>
            </a:r>
          </a:p>
          <a:p>
            <a:pPr lvl="2"/>
            <a:r>
              <a:rPr lang="en-US" sz="1200" dirty="0"/>
              <a:t>Districts should never put at risk their ability to fund the required debt service payments as a consequence of budgeting for technology programs from this levy. </a:t>
            </a:r>
          </a:p>
          <a:p>
            <a:pPr>
              <a:buFont typeface="+mj-lt"/>
              <a:buAutoNum type="arabicPeriod"/>
            </a:pPr>
            <a:endParaRPr lang="en-US" sz="1200" dirty="0"/>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397044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11</a:t>
            </a:r>
          </a:p>
        </p:txBody>
      </p:sp>
      <p:sp>
        <p:nvSpPr>
          <p:cNvPr id="3" name="Content Placeholder 2"/>
          <p:cNvSpPr>
            <a:spLocks noGrp="1"/>
          </p:cNvSpPr>
          <p:nvPr>
            <p:ph idx="1"/>
          </p:nvPr>
        </p:nvSpPr>
        <p:spPr/>
        <p:txBody>
          <a:bodyPr>
            <a:normAutofit/>
          </a:bodyPr>
          <a:lstStyle/>
          <a:p>
            <a:r>
              <a:rPr lang="en-US" dirty="0"/>
              <a:t>Taxing Authority Summary</a:t>
            </a:r>
          </a:p>
          <a:p>
            <a:pPr marL="0" indent="0">
              <a:buNone/>
            </a:pPr>
            <a:r>
              <a:rPr lang="en-US" sz="1200" b="1" dirty="0"/>
              <a:t>        Each School Board </a:t>
            </a:r>
            <a:r>
              <a:rPr lang="en-US" sz="1200" b="1" u="sng" dirty="0"/>
              <a:t>must</a:t>
            </a:r>
            <a:r>
              <a:rPr lang="en-US" sz="1200" b="1" dirty="0"/>
              <a:t> levy the:</a:t>
            </a:r>
          </a:p>
          <a:p>
            <a:r>
              <a:rPr lang="en-US" sz="1200" b="1" dirty="0"/>
              <a:t> </a:t>
            </a:r>
            <a:r>
              <a:rPr lang="en-US" sz="1200" dirty="0"/>
              <a:t>Minimum Basic Rate as certified by the state</a:t>
            </a:r>
          </a:p>
          <a:p>
            <a:r>
              <a:rPr lang="en-US" sz="1200" dirty="0"/>
              <a:t>Charter School Levy (</a:t>
            </a:r>
            <a:r>
              <a:rPr lang="en-US" sz="1200" u="sng" dirty="0"/>
              <a:t>when applicable</a:t>
            </a:r>
            <a:r>
              <a:rPr lang="en-US" sz="1200" dirty="0"/>
              <a:t>) as certified by the state</a:t>
            </a:r>
          </a:p>
          <a:p>
            <a:endParaRPr lang="en-US" sz="1200" dirty="0"/>
          </a:p>
          <a:p>
            <a:pPr marL="0" indent="0">
              <a:buNone/>
            </a:pPr>
            <a:r>
              <a:rPr lang="en-US" sz="1200" b="1" dirty="0"/>
              <a:t>        Each School Board </a:t>
            </a:r>
            <a:r>
              <a:rPr lang="en-US" sz="1200" b="1" u="sng" dirty="0"/>
              <a:t>may</a:t>
            </a:r>
            <a:r>
              <a:rPr lang="en-US" sz="1200" b="1" dirty="0"/>
              <a:t> levy the following:</a:t>
            </a:r>
          </a:p>
          <a:p>
            <a:r>
              <a:rPr lang="en-US" sz="1200" dirty="0"/>
              <a:t>Voted local levy --- to the extent duly authorized by the electors in each school district --- maximum .002 per dollar of taxable value.</a:t>
            </a:r>
          </a:p>
          <a:p>
            <a:r>
              <a:rPr lang="en-US" sz="1200" dirty="0"/>
              <a:t>Board local levy --- maximum .0025 per dollar of taxable value when combined with Charter School Levy.</a:t>
            </a:r>
          </a:p>
          <a:p>
            <a:r>
              <a:rPr lang="en-US" sz="1200" dirty="0"/>
              <a:t>Capital Local Levy --- maximum .0030 per dollar of taxable value</a:t>
            </a:r>
          </a:p>
          <a:p>
            <a:r>
              <a:rPr lang="en-US" sz="1200" dirty="0"/>
              <a:t>General Obligation Bond Levy --- No statutory Maximum</a:t>
            </a:r>
          </a:p>
          <a:p>
            <a:endParaRPr lang="en-US" sz="1200" dirty="0"/>
          </a:p>
          <a:p>
            <a:pPr marL="0" indent="0">
              <a:buNone/>
            </a:pPr>
            <a:endParaRPr lang="en-US" dirty="0"/>
          </a:p>
        </p:txBody>
      </p:sp>
    </p:spTree>
    <p:extLst>
      <p:ext uri="{BB962C8B-B14F-4D97-AF65-F5344CB8AC3E}">
        <p14:creationId xmlns:p14="http://schemas.microsoft.com/office/powerpoint/2010/main" val="4104507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12</a:t>
            </a:r>
          </a:p>
        </p:txBody>
      </p:sp>
      <p:sp>
        <p:nvSpPr>
          <p:cNvPr id="3" name="Content Placeholder 2"/>
          <p:cNvSpPr>
            <a:spLocks noGrp="1"/>
          </p:cNvSpPr>
          <p:nvPr>
            <p:ph idx="1"/>
          </p:nvPr>
        </p:nvSpPr>
        <p:spPr/>
        <p:txBody>
          <a:bodyPr/>
          <a:lstStyle/>
          <a:p>
            <a:r>
              <a:rPr lang="en-US" dirty="0"/>
              <a:t>Bonding</a:t>
            </a:r>
          </a:p>
          <a:p>
            <a:pPr marL="0" indent="0">
              <a:buNone/>
            </a:pPr>
            <a:r>
              <a:rPr lang="en-US" sz="1200" dirty="0"/>
              <a:t>53G-4-603.	School District General Obligation Indebtedness:</a:t>
            </a:r>
            <a:endParaRPr lang="en-US" sz="1200" b="1" u="sng" dirty="0"/>
          </a:p>
          <a:p>
            <a:pPr>
              <a:buFont typeface="+mj-lt"/>
              <a:buAutoNum type="arabicPeriod"/>
            </a:pPr>
            <a:r>
              <a:rPr lang="en-US" sz="1200" dirty="0"/>
              <a:t>The local school board may issue school district voter authorized bonds to purchase school sites, buildings, or furnishings or to improve existing school property.  This includes authority for any educational capital purpose within the scope of the board’s authorized powers.</a:t>
            </a:r>
          </a:p>
          <a:p>
            <a:pPr>
              <a:buFont typeface="+mj-lt"/>
              <a:buAutoNum type="arabicPeriod"/>
            </a:pPr>
            <a:r>
              <a:rPr lang="en-US" sz="1200" dirty="0"/>
              <a:t>Additionally, bond proceeds may be used  to pay:</a:t>
            </a:r>
          </a:p>
          <a:p>
            <a:pPr marL="0" indent="0">
              <a:buNone/>
            </a:pPr>
            <a:r>
              <a:rPr lang="en-US" sz="1200" dirty="0"/>
              <a:t>           (a) the cost of equipment and furnishings for such improvements, facilities, or property; and</a:t>
            </a:r>
          </a:p>
          <a:p>
            <a:pPr marL="0" indent="0">
              <a:buNone/>
            </a:pPr>
            <a:r>
              <a:rPr lang="en-US" sz="1200" dirty="0"/>
              <a:t>           (b) all costs incident to the authorization and issuance of bonds, including engineering, legal, and fiscal advisers' fees.</a:t>
            </a:r>
          </a:p>
          <a:p>
            <a:pPr marL="0" indent="0">
              <a:buNone/>
            </a:pPr>
            <a:r>
              <a:rPr lang="en-US" sz="1200" dirty="0"/>
              <a:t>    </a:t>
            </a:r>
            <a:endParaRPr lang="en-US" sz="1200" u="sng" dirty="0"/>
          </a:p>
        </p:txBody>
      </p:sp>
    </p:spTree>
    <p:extLst>
      <p:ext uri="{BB962C8B-B14F-4D97-AF65-F5344CB8AC3E}">
        <p14:creationId xmlns:p14="http://schemas.microsoft.com/office/powerpoint/2010/main" val="1992964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13</a:t>
            </a:r>
          </a:p>
        </p:txBody>
      </p:sp>
      <p:sp>
        <p:nvSpPr>
          <p:cNvPr id="3" name="Content Placeholder 2"/>
          <p:cNvSpPr>
            <a:spLocks noGrp="1"/>
          </p:cNvSpPr>
          <p:nvPr>
            <p:ph idx="1"/>
          </p:nvPr>
        </p:nvSpPr>
        <p:spPr/>
        <p:txBody>
          <a:bodyPr/>
          <a:lstStyle/>
          <a:p>
            <a:r>
              <a:rPr lang="en-US" dirty="0"/>
              <a:t>Bonding Cont.</a:t>
            </a:r>
          </a:p>
          <a:p>
            <a:pPr marL="0" indent="0">
              <a:buNone/>
            </a:pPr>
            <a:r>
              <a:rPr lang="en-US" sz="1200" b="1" dirty="0"/>
              <a:t>General Obligation (GO) Bonds</a:t>
            </a:r>
          </a:p>
          <a:p>
            <a:r>
              <a:rPr lang="en-US" sz="1200" dirty="0"/>
              <a:t>GO Bonds are debt instruments issued by states and local governments, to raise funds for public works projects such as school facilities.</a:t>
            </a:r>
          </a:p>
          <a:p>
            <a:r>
              <a:rPr lang="en-US" sz="1200" dirty="0"/>
              <a:t>GO Bonds are authorized by a majority of voters in an election held in November.</a:t>
            </a:r>
          </a:p>
          <a:p>
            <a:r>
              <a:rPr lang="en-US" sz="1200" dirty="0"/>
              <a:t>GO Bonds are backed by the full faith and credit of the school district.  Meaning, the school district commits its full resources to paying bondholders.  This is the strongest pledge a board can make, which results in the lowest possible cost of financing for a school district.</a:t>
            </a:r>
          </a:p>
          <a:p>
            <a:r>
              <a:rPr lang="en-US" sz="1200" dirty="0"/>
              <a:t>GO School Bonds fall under the State School Bond Guaranty Act. </a:t>
            </a:r>
          </a:p>
          <a:p>
            <a:r>
              <a:rPr lang="en-US" sz="1200" dirty="0"/>
              <a:t>GO Bonds must be issued within 10 years after the day on which the election was held.</a:t>
            </a:r>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012387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14</a:t>
            </a:r>
          </a:p>
        </p:txBody>
      </p:sp>
      <p:sp>
        <p:nvSpPr>
          <p:cNvPr id="3" name="Content Placeholder 2"/>
          <p:cNvSpPr>
            <a:spLocks noGrp="1"/>
          </p:cNvSpPr>
          <p:nvPr>
            <p:ph idx="1"/>
          </p:nvPr>
        </p:nvSpPr>
        <p:spPr/>
        <p:txBody>
          <a:bodyPr/>
          <a:lstStyle/>
          <a:p>
            <a:r>
              <a:rPr lang="en-US" dirty="0"/>
              <a:t>Bonding Cont.</a:t>
            </a:r>
          </a:p>
          <a:p>
            <a:pPr marL="0" indent="0">
              <a:buNone/>
            </a:pPr>
            <a:r>
              <a:rPr lang="en-US" sz="1200" dirty="0"/>
              <a:t>53G-4-8  </a:t>
            </a:r>
            <a:r>
              <a:rPr lang="en-US" sz="1200" b="1" dirty="0"/>
              <a:t>School District Bond Guaranty Program provides:</a:t>
            </a:r>
          </a:p>
          <a:p>
            <a:r>
              <a:rPr lang="en-US" sz="1200" dirty="0"/>
              <a:t>Credit enhancement to voter-authorized general obligation (GO) bonds issued by school districts.</a:t>
            </a:r>
          </a:p>
          <a:p>
            <a:r>
              <a:rPr lang="en-US" sz="1200" dirty="0"/>
              <a:t>Savings to taxpayers by pledging the full faith and credit of the State of Utah to the payment of voter-authorized GO Bonds issued by school districts.</a:t>
            </a:r>
          </a:p>
          <a:p>
            <a:r>
              <a:rPr lang="en-US" sz="1200" dirty="0"/>
              <a:t>Voter-authorized school district GO bonds with the State’s strong </a:t>
            </a:r>
            <a:r>
              <a:rPr lang="en-US" sz="1200" dirty="0" err="1"/>
              <a:t>Aaa</a:t>
            </a:r>
            <a:r>
              <a:rPr lang="en-US" sz="1200" dirty="0"/>
              <a:t> bond rating.</a:t>
            </a:r>
          </a:p>
          <a:p>
            <a:endParaRPr lang="en-US" sz="1200" dirty="0"/>
          </a:p>
          <a:p>
            <a:pPr marL="0" indent="0">
              <a:buNone/>
            </a:pPr>
            <a:r>
              <a:rPr lang="en-US" sz="1200" u="sng" dirty="0"/>
              <a:t>Note:</a:t>
            </a:r>
          </a:p>
          <a:p>
            <a:pPr marL="0" indent="0">
              <a:buNone/>
            </a:pPr>
            <a:r>
              <a:rPr lang="en-US" sz="1200" dirty="0"/>
              <a:t>Notwithstanding the School District Bond Guaranty Program, each school district has its own “underlying bond rating” determined by a rating agency (Moody’s, Fitch, S&amp;P) based on financial metrics, management stability, and economic condition.   The better the district underlying rating, the lower the interest rate on bonds issued will be. </a:t>
            </a:r>
          </a:p>
          <a:p>
            <a:pPr marL="0" indent="0">
              <a:buNone/>
            </a:pPr>
            <a:endParaRPr lang="en-US" sz="1200" b="1"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541615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15</a:t>
            </a:r>
          </a:p>
        </p:txBody>
      </p:sp>
      <p:sp>
        <p:nvSpPr>
          <p:cNvPr id="3" name="Content Placeholder 2"/>
          <p:cNvSpPr>
            <a:spLocks noGrp="1"/>
          </p:cNvSpPr>
          <p:nvPr>
            <p:ph idx="1"/>
          </p:nvPr>
        </p:nvSpPr>
        <p:spPr>
          <a:xfrm>
            <a:off x="854676" y="1825625"/>
            <a:ext cx="10515600" cy="4351338"/>
          </a:xfrm>
        </p:spPr>
        <p:txBody>
          <a:bodyPr/>
          <a:lstStyle/>
          <a:p>
            <a:r>
              <a:rPr lang="en-US" dirty="0"/>
              <a:t>Bonding Cont.</a:t>
            </a:r>
          </a:p>
          <a:p>
            <a:pPr marL="0" indent="0">
              <a:buNone/>
            </a:pPr>
            <a:r>
              <a:rPr lang="en-US" sz="1200" dirty="0"/>
              <a:t>17D-2</a:t>
            </a:r>
            <a:r>
              <a:rPr lang="en-US" sz="1200" b="1" dirty="0"/>
              <a:t> – Local Building Authority Act</a:t>
            </a:r>
          </a:p>
          <a:p>
            <a:pPr marL="0" indent="0">
              <a:buNone/>
            </a:pPr>
            <a:r>
              <a:rPr lang="en-US" sz="1200" b="1" dirty="0"/>
              <a:t>               </a:t>
            </a:r>
            <a:r>
              <a:rPr lang="en-US" sz="1200" dirty="0"/>
              <a:t>Under the Local Building Authority Act, a local government can create a local building authority to issue </a:t>
            </a:r>
            <a:r>
              <a:rPr lang="en-US" sz="1200" u="sng" dirty="0"/>
              <a:t>Lease Revenue Bonds </a:t>
            </a:r>
            <a:r>
              <a:rPr lang="en-US" sz="1200" dirty="0"/>
              <a:t>to finance capital projects on behalf of the local entity.  These bonds do not ordinarily require a vote of the people.</a:t>
            </a:r>
          </a:p>
          <a:p>
            <a:r>
              <a:rPr lang="en-US" sz="1200" dirty="0"/>
              <a:t>Lease Revenue Bonds are secured by lease payments made by the party leasing the facilities that were financed by the bond issue and by the property being financed.</a:t>
            </a:r>
          </a:p>
          <a:p>
            <a:pPr lvl="1"/>
            <a:r>
              <a:rPr lang="en-US" sz="1200" dirty="0"/>
              <a:t>In the case of school districts, Lease revenue bonds are issued by the Building Authority of the school district.</a:t>
            </a:r>
          </a:p>
          <a:p>
            <a:pPr lvl="1"/>
            <a:r>
              <a:rPr lang="en-US" sz="1200" dirty="0"/>
              <a:t>The members of the school board act as the governing body of the building authority.</a:t>
            </a:r>
          </a:p>
          <a:p>
            <a:pPr lvl="1"/>
            <a:r>
              <a:rPr lang="en-US" sz="1200" dirty="0"/>
              <a:t>The school district “leases” the facility from the building authority.</a:t>
            </a:r>
          </a:p>
          <a:p>
            <a:pPr lvl="1"/>
            <a:r>
              <a:rPr lang="en-US" sz="1200" dirty="0"/>
              <a:t>The lease payments are the principal and interest due each year on the bonds issued by the building authority.</a:t>
            </a:r>
          </a:p>
          <a:p>
            <a:pPr lvl="1"/>
            <a:r>
              <a:rPr lang="en-US" sz="1200" dirty="0"/>
              <a:t>The school district makes provision in it’s annual budget to cover the principal and interest due in that year… most often from the capital projects fund.</a:t>
            </a:r>
          </a:p>
          <a:p>
            <a:pPr lvl="2"/>
            <a:r>
              <a:rPr lang="en-US" sz="1200" dirty="0"/>
              <a:t>While the district is not legally required to make such provision, the nature of the financing and expectations of the bond market require it. </a:t>
            </a:r>
          </a:p>
          <a:p>
            <a:pPr lvl="1"/>
            <a:r>
              <a:rPr lang="en-US" sz="1200" dirty="0"/>
              <a:t>Lease revenue bonds are not covered by the State Bond Guaranty Act.</a:t>
            </a:r>
          </a:p>
          <a:p>
            <a:pPr lvl="1"/>
            <a:r>
              <a:rPr lang="en-US" sz="1200" dirty="0"/>
              <a:t>Costs of issuance and interest rates on lease revenue bonds are usually somewhat higher than for GO Bonds.</a:t>
            </a:r>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867335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16</a:t>
            </a:r>
          </a:p>
        </p:txBody>
      </p:sp>
      <p:sp>
        <p:nvSpPr>
          <p:cNvPr id="3" name="Content Placeholder 2"/>
          <p:cNvSpPr>
            <a:spLocks noGrp="1"/>
          </p:cNvSpPr>
          <p:nvPr>
            <p:ph idx="1"/>
          </p:nvPr>
        </p:nvSpPr>
        <p:spPr/>
        <p:txBody>
          <a:bodyPr/>
          <a:lstStyle/>
          <a:p>
            <a:r>
              <a:rPr lang="en-US" dirty="0"/>
              <a:t>Bonding Cont.</a:t>
            </a:r>
          </a:p>
          <a:p>
            <a:pPr marL="0" indent="0">
              <a:buNone/>
            </a:pPr>
            <a:r>
              <a:rPr lang="en-US" sz="1200" dirty="0"/>
              <a:t>Utah Constitution Article XIV, Section 4 (1)(b)</a:t>
            </a:r>
            <a:r>
              <a:rPr lang="en-US" sz="1200" b="1" dirty="0"/>
              <a:t> --- Constitutional Debt Limit</a:t>
            </a:r>
          </a:p>
          <a:p>
            <a:r>
              <a:rPr lang="en-US" sz="1200" dirty="0"/>
              <a:t>“No city, town, school district, or other municipal corporation, may become indebted to an amount, including existing indebtedness, exceeding four per centum of the value of the taxable property therein.”  ( Limit is 4% of Fair Market Value of taxable property in the school district)</a:t>
            </a:r>
          </a:p>
          <a:p>
            <a:pPr lvl="1"/>
            <a:endParaRPr lang="en-US" sz="800" dirty="0"/>
          </a:p>
          <a:p>
            <a:pPr lvl="1"/>
            <a:r>
              <a:rPr lang="en-US" sz="1200" dirty="0"/>
              <a:t>Example:</a:t>
            </a:r>
          </a:p>
          <a:p>
            <a:pPr lvl="2"/>
            <a:r>
              <a:rPr lang="en-US" sz="1200" dirty="0"/>
              <a:t>Fair Market Value = $ 1 Billion</a:t>
            </a:r>
          </a:p>
          <a:p>
            <a:pPr lvl="2"/>
            <a:r>
              <a:rPr lang="en-US" sz="1200" dirty="0"/>
              <a:t>Multiplied by 4% Debt Limit</a:t>
            </a:r>
          </a:p>
          <a:p>
            <a:pPr lvl="2"/>
            <a:r>
              <a:rPr lang="en-US" sz="1200" dirty="0"/>
              <a:t>Constitutional Debt Limit = $ 40 Million</a:t>
            </a:r>
          </a:p>
          <a:p>
            <a:endParaRPr lang="en-US" sz="1200" dirty="0"/>
          </a:p>
          <a:p>
            <a:pPr lvl="1"/>
            <a:r>
              <a:rPr lang="en-US" sz="1200" dirty="0"/>
              <a:t>Note: This limit includes all outstanding GO Bonds. </a:t>
            </a:r>
            <a:r>
              <a:rPr lang="en-US" sz="1200" u="sng" dirty="0"/>
              <a:t>Lease revenue bond debt is not included in this calculation.    </a:t>
            </a:r>
          </a:p>
          <a:p>
            <a:endParaRPr lang="en-US" sz="1200" u="sng" dirty="0"/>
          </a:p>
          <a:p>
            <a:pPr marL="0" indent="0">
              <a:buNone/>
            </a:pPr>
            <a:endParaRPr lang="en-US" dirty="0"/>
          </a:p>
        </p:txBody>
      </p:sp>
    </p:spTree>
    <p:extLst>
      <p:ext uri="{BB962C8B-B14F-4D97-AF65-F5344CB8AC3E}">
        <p14:creationId xmlns:p14="http://schemas.microsoft.com/office/powerpoint/2010/main" val="121121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17</a:t>
            </a:r>
          </a:p>
        </p:txBody>
      </p:sp>
      <p:sp>
        <p:nvSpPr>
          <p:cNvPr id="3" name="Content Placeholder 2"/>
          <p:cNvSpPr>
            <a:spLocks noGrp="1"/>
          </p:cNvSpPr>
          <p:nvPr>
            <p:ph idx="1"/>
          </p:nvPr>
        </p:nvSpPr>
        <p:spPr/>
        <p:txBody>
          <a:bodyPr/>
          <a:lstStyle/>
          <a:p>
            <a:r>
              <a:rPr lang="en-US" dirty="0"/>
              <a:t>Truth in Taxation</a:t>
            </a:r>
          </a:p>
          <a:p>
            <a:pPr marL="0" indent="0">
              <a:buNone/>
            </a:pPr>
            <a:r>
              <a:rPr lang="en-US" sz="1200" dirty="0"/>
              <a:t>59-2-919 -- </a:t>
            </a:r>
            <a:r>
              <a:rPr lang="en-US" sz="1200" b="1" dirty="0"/>
              <a:t>Notice and Public Hearing Requirements for Certain Tax Increases</a:t>
            </a:r>
          </a:p>
          <a:p>
            <a:r>
              <a:rPr lang="en-US" sz="1200" dirty="0"/>
              <a:t>A school district may not levy a tax rate that exceeds the certified tax rate unless the school district meets:</a:t>
            </a:r>
          </a:p>
          <a:p>
            <a:pPr marL="0" indent="0">
              <a:lnSpc>
                <a:spcPct val="100000"/>
              </a:lnSpc>
              <a:buNone/>
            </a:pPr>
            <a:r>
              <a:rPr lang="en-US" sz="1200" dirty="0"/>
              <a:t>       (a) the requirements of this section that apply to the school district; and</a:t>
            </a:r>
          </a:p>
          <a:p>
            <a:pPr marL="0" indent="0">
              <a:lnSpc>
                <a:spcPct val="100000"/>
              </a:lnSpc>
              <a:buNone/>
            </a:pPr>
            <a:r>
              <a:rPr lang="en-US" sz="1200" dirty="0"/>
              <a:t>       (b) all other requirements as may be required by law.</a:t>
            </a:r>
          </a:p>
          <a:p>
            <a:pPr>
              <a:lnSpc>
                <a:spcPct val="100000"/>
              </a:lnSpc>
            </a:pPr>
            <a:endParaRPr lang="en-US" sz="1200" dirty="0"/>
          </a:p>
          <a:p>
            <a:pPr>
              <a:lnSpc>
                <a:spcPct val="100000"/>
              </a:lnSpc>
            </a:pPr>
            <a:r>
              <a:rPr lang="en-US" sz="1200" b="1" i="1" u="sng" dirty="0"/>
              <a:t>The certified tax rate </a:t>
            </a:r>
            <a:r>
              <a:rPr lang="en-US" sz="1200" dirty="0"/>
              <a:t>is that rate which generates the same budgeted revenue as was budgeted in the prior year. (59-2-924)</a:t>
            </a:r>
          </a:p>
          <a:p>
            <a:pPr lvl="1">
              <a:lnSpc>
                <a:spcPct val="100000"/>
              </a:lnSpc>
            </a:pPr>
            <a:r>
              <a:rPr lang="en-US" sz="1200" dirty="0"/>
              <a:t>Tax revenue generated from new growth in any given year is not included in the calculation of the certified tax rate.</a:t>
            </a:r>
          </a:p>
          <a:p>
            <a:pPr>
              <a:lnSpc>
                <a:spcPct val="100000"/>
              </a:lnSpc>
            </a:pPr>
            <a:endParaRPr lang="en-US" sz="1200" dirty="0"/>
          </a:p>
          <a:p>
            <a:pPr>
              <a:lnSpc>
                <a:spcPct val="100000"/>
              </a:lnSpc>
            </a:pPr>
            <a:r>
              <a:rPr lang="en-US" sz="1200" dirty="0"/>
              <a:t>When a  school district approves a tax rate that exceed the certified tax rate, Truth in Taxation requirements are triggered.</a:t>
            </a:r>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103594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18</a:t>
            </a:r>
          </a:p>
        </p:txBody>
      </p:sp>
      <p:sp>
        <p:nvSpPr>
          <p:cNvPr id="3" name="Content Placeholder 2"/>
          <p:cNvSpPr>
            <a:spLocks noGrp="1"/>
          </p:cNvSpPr>
          <p:nvPr>
            <p:ph idx="1"/>
          </p:nvPr>
        </p:nvSpPr>
        <p:spPr/>
        <p:txBody>
          <a:bodyPr>
            <a:normAutofit/>
          </a:bodyPr>
          <a:lstStyle/>
          <a:p>
            <a:r>
              <a:rPr lang="en-US" dirty="0"/>
              <a:t>Truth in Taxation – Cont.</a:t>
            </a:r>
          </a:p>
          <a:p>
            <a:pPr marL="0" indent="0">
              <a:buNone/>
            </a:pPr>
            <a:r>
              <a:rPr lang="en-US" sz="1200" b="1" dirty="0"/>
              <a:t>Notice and Public Hearing Requirements of Truth in Taxation</a:t>
            </a:r>
          </a:p>
          <a:p>
            <a:r>
              <a:rPr lang="en-US" sz="1200" b="1" i="1" u="sng" dirty="0"/>
              <a:t>Public Hearing </a:t>
            </a:r>
            <a:r>
              <a:rPr lang="en-US" sz="1200" dirty="0"/>
              <a:t>– A school district that levies a tax rate higher than the certified tax rate is required to hold a public hearing on the matter before the budget is adopted. </a:t>
            </a:r>
          </a:p>
          <a:p>
            <a:r>
              <a:rPr lang="en-US" sz="1200" dirty="0"/>
              <a:t>The public hearing shall not be held less than ten days after the mailing the “Notice of Property Valuation and Tax Change” by the county auditor.</a:t>
            </a:r>
          </a:p>
          <a:p>
            <a:r>
              <a:rPr lang="en-US" sz="1200" dirty="0"/>
              <a:t>The public hearing shall not be held less than seven days after the day the first advertisement is published.</a:t>
            </a:r>
          </a:p>
          <a:p>
            <a:r>
              <a:rPr lang="en-US" sz="1200" dirty="0"/>
              <a:t>The public hearing shall begin at or after 6:00 p.m.</a:t>
            </a:r>
          </a:p>
          <a:p>
            <a:r>
              <a:rPr lang="en-US" sz="1200" dirty="0"/>
              <a:t>The public hearing may coincide with a public hearing on the proposed annual budget.</a:t>
            </a:r>
          </a:p>
          <a:p>
            <a:endParaRPr lang="en-US" sz="1200" dirty="0"/>
          </a:p>
          <a:p>
            <a:endParaRPr lang="en-US" sz="1200" dirty="0"/>
          </a:p>
          <a:p>
            <a:pPr>
              <a:lnSpc>
                <a:spcPct val="100000"/>
              </a:lnSpc>
            </a:pPr>
            <a:endParaRPr lang="en-US" sz="1200" dirty="0"/>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2898991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19</a:t>
            </a:r>
          </a:p>
        </p:txBody>
      </p:sp>
      <p:sp>
        <p:nvSpPr>
          <p:cNvPr id="3" name="Content Placeholder 2"/>
          <p:cNvSpPr>
            <a:spLocks noGrp="1"/>
          </p:cNvSpPr>
          <p:nvPr>
            <p:ph idx="1"/>
          </p:nvPr>
        </p:nvSpPr>
        <p:spPr/>
        <p:txBody>
          <a:bodyPr>
            <a:normAutofit/>
          </a:bodyPr>
          <a:lstStyle/>
          <a:p>
            <a:r>
              <a:rPr lang="en-US" dirty="0"/>
              <a:t>Truth in Taxation – Cont.</a:t>
            </a:r>
          </a:p>
          <a:p>
            <a:pPr marL="0" indent="0">
              <a:buNone/>
            </a:pPr>
            <a:r>
              <a:rPr lang="en-US" sz="1200" b="1" dirty="0"/>
              <a:t>Notice and Public Hearing Requirements of Truth in Taxation – Cont.</a:t>
            </a:r>
          </a:p>
          <a:p>
            <a:r>
              <a:rPr lang="en-US" sz="1200" b="1" i="1" u="sng" dirty="0"/>
              <a:t>Advertising Requirements </a:t>
            </a:r>
            <a:r>
              <a:rPr lang="en-US" sz="1200" dirty="0"/>
              <a:t>of Truth in Taxation:</a:t>
            </a:r>
          </a:p>
          <a:p>
            <a:r>
              <a:rPr lang="en-US" sz="1200" dirty="0"/>
              <a:t>Advertisement shall be published:	</a:t>
            </a:r>
          </a:p>
          <a:p>
            <a:pPr lvl="1"/>
            <a:r>
              <a:rPr lang="en-US" sz="1200" dirty="0"/>
              <a:t>in a newspaper or combination of newspapers of general circulation in the school district;</a:t>
            </a:r>
          </a:p>
          <a:p>
            <a:pPr lvl="1"/>
            <a:r>
              <a:rPr lang="en-US" sz="1200" dirty="0"/>
              <a:t>Electronically in accordance with Section 45-1-101; and</a:t>
            </a:r>
          </a:p>
          <a:p>
            <a:pPr lvl="1"/>
            <a:r>
              <a:rPr lang="en-US" sz="1200" dirty="0"/>
              <a:t>On the Utah Public Notice Website</a:t>
            </a:r>
          </a:p>
          <a:p>
            <a:r>
              <a:rPr lang="en-US" sz="1200" dirty="0"/>
              <a:t>Advertisement shall:	</a:t>
            </a:r>
          </a:p>
          <a:p>
            <a:pPr lvl="1"/>
            <a:r>
              <a:rPr lang="en-US" sz="1200" dirty="0"/>
              <a:t>Be no less than ¼ page in size;</a:t>
            </a:r>
          </a:p>
          <a:p>
            <a:pPr lvl="1"/>
            <a:r>
              <a:rPr lang="en-US" sz="1200" dirty="0"/>
              <a:t>Use type no smaller than 18 point; and</a:t>
            </a:r>
          </a:p>
          <a:p>
            <a:pPr lvl="1"/>
            <a:r>
              <a:rPr lang="en-US" sz="1200" dirty="0"/>
              <a:t>Be surrounded by a ¼ inch boarder.</a:t>
            </a:r>
          </a:p>
          <a:p>
            <a:r>
              <a:rPr lang="en-US" sz="1200" dirty="0"/>
              <a:t>Advertisement shall:	</a:t>
            </a:r>
          </a:p>
          <a:p>
            <a:pPr lvl="1"/>
            <a:r>
              <a:rPr lang="en-US" sz="1200" dirty="0"/>
              <a:t>Run once each week for the two weeks before a taxing entity conducts the public hearing;</a:t>
            </a:r>
          </a:p>
          <a:p>
            <a:pPr lvl="1"/>
            <a:r>
              <a:rPr lang="en-US" sz="1200" dirty="0"/>
              <a:t>state that the school board will meet on a certain day, time, and place fixed in the advertisement, which shall be seven or more days after the day the first advertisement is published, for the purpose of hearing comments regarding any proposed increase and to explain the reasons for the proposed increase.</a:t>
            </a:r>
          </a:p>
          <a:p>
            <a:pPr>
              <a:lnSpc>
                <a:spcPct val="100000"/>
              </a:lnSpc>
            </a:pPr>
            <a:endParaRPr lang="en-US" sz="1200" dirty="0"/>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33849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 </a:t>
            </a:r>
          </a:p>
        </p:txBody>
      </p:sp>
      <p:sp>
        <p:nvSpPr>
          <p:cNvPr id="3" name="Content Placeholder 2"/>
          <p:cNvSpPr>
            <a:spLocks noGrp="1"/>
          </p:cNvSpPr>
          <p:nvPr>
            <p:ph idx="1"/>
          </p:nvPr>
        </p:nvSpPr>
        <p:spPr/>
        <p:txBody>
          <a:bodyPr/>
          <a:lstStyle/>
          <a:p>
            <a:pPr marL="0" indent="0">
              <a:buNone/>
            </a:pPr>
            <a:r>
              <a:rPr lang="en-US" dirty="0"/>
              <a:t>Taxing Authority</a:t>
            </a:r>
          </a:p>
          <a:p>
            <a:pPr marL="0" indent="0">
              <a:buNone/>
            </a:pPr>
            <a:r>
              <a:rPr lang="en-US" sz="1200" dirty="0"/>
              <a:t>53F-8-201.     </a:t>
            </a:r>
            <a:r>
              <a:rPr lang="en-US" sz="1200" b="1" u="sng" dirty="0"/>
              <a:t>Annual Certification of Tax Rate</a:t>
            </a:r>
          </a:p>
          <a:p>
            <a:pPr>
              <a:buFont typeface="+mj-lt"/>
              <a:buAutoNum type="arabicPeriod"/>
            </a:pPr>
            <a:r>
              <a:rPr lang="en-US" sz="1200" dirty="0"/>
              <a:t>Prior to June 22 of each year, each local school board shall certify to the county legislative body the proposed tax rate approved by the local school board.</a:t>
            </a:r>
          </a:p>
          <a:p>
            <a:pPr>
              <a:buFont typeface="+mj-lt"/>
              <a:buAutoNum type="arabicPeriod"/>
            </a:pPr>
            <a:r>
              <a:rPr lang="en-US" sz="1200" dirty="0"/>
              <a:t>A copy of the district's budget, and a certified copy of the local school board's resolution which approved the budget and set the tax rate for the subsequent school year beginning July 1 shall accompany the tax rate.</a:t>
            </a:r>
          </a:p>
          <a:p>
            <a:pPr>
              <a:buFont typeface="+mj-lt"/>
              <a:buAutoNum type="arabicPeriod"/>
            </a:pPr>
            <a:r>
              <a:rPr lang="en-US" sz="1200" dirty="0"/>
              <a:t>If the tax rate approved by the board is in excess of the certified tax rate as defined in Section </a:t>
            </a:r>
            <a:r>
              <a:rPr lang="en-US" sz="1200" dirty="0">
                <a:hlinkClick r:id="rId2"/>
              </a:rPr>
              <a:t>59-2-924</a:t>
            </a:r>
            <a:r>
              <a:rPr lang="en-US" sz="1200" dirty="0"/>
              <a:t>, the date for filing the tax rate and budget adopted by the board shall be that established under Section </a:t>
            </a:r>
            <a:r>
              <a:rPr lang="en-US" sz="1200" dirty="0">
                <a:hlinkClick r:id="rId3"/>
              </a:rPr>
              <a:t>59-2-919</a:t>
            </a:r>
            <a:r>
              <a:rPr lang="en-US" sz="1200" dirty="0"/>
              <a:t>.   When this occurs, the board is required to go through the </a:t>
            </a:r>
            <a:r>
              <a:rPr lang="en-US" sz="1200" u="sng" dirty="0"/>
              <a:t>“Truth in Taxation”</a:t>
            </a:r>
            <a:r>
              <a:rPr lang="en-US" sz="1200" dirty="0"/>
              <a:t> process (covered in more detail later in this training). </a:t>
            </a:r>
          </a:p>
          <a:p>
            <a:pPr marL="0" indent="0">
              <a:buNone/>
            </a:pPr>
            <a:endParaRPr lang="en-US" sz="1200" dirty="0"/>
          </a:p>
          <a:p>
            <a:pPr marL="0" indent="0">
              <a:buNone/>
            </a:pPr>
            <a:endParaRPr lang="en-US" dirty="0"/>
          </a:p>
        </p:txBody>
      </p:sp>
    </p:spTree>
    <p:extLst>
      <p:ext uri="{BB962C8B-B14F-4D97-AF65-F5344CB8AC3E}">
        <p14:creationId xmlns:p14="http://schemas.microsoft.com/office/powerpoint/2010/main" val="4286528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20</a:t>
            </a:r>
          </a:p>
        </p:txBody>
      </p:sp>
      <p:sp>
        <p:nvSpPr>
          <p:cNvPr id="3" name="Content Placeholder 2"/>
          <p:cNvSpPr>
            <a:spLocks noGrp="1"/>
          </p:cNvSpPr>
          <p:nvPr>
            <p:ph idx="1"/>
          </p:nvPr>
        </p:nvSpPr>
        <p:spPr/>
        <p:txBody>
          <a:bodyPr>
            <a:normAutofit/>
          </a:bodyPr>
          <a:lstStyle/>
          <a:p>
            <a:r>
              <a:rPr lang="en-US" dirty="0"/>
              <a:t>Test Your Knowledge: Quiz</a:t>
            </a:r>
          </a:p>
          <a:p>
            <a:r>
              <a:rPr lang="en-US" dirty="0"/>
              <a:t>1000 Points</a:t>
            </a:r>
          </a:p>
          <a:p>
            <a:pPr lvl="1"/>
            <a:r>
              <a:rPr lang="en-US" dirty="0"/>
              <a:t>A</a:t>
            </a:r>
          </a:p>
          <a:p>
            <a:pPr lvl="2"/>
            <a:r>
              <a:rPr lang="en-US" dirty="0"/>
              <a:t>A local board may levy a tax to fund school district capital projects.</a:t>
            </a:r>
          </a:p>
          <a:p>
            <a:pPr lvl="2"/>
            <a:r>
              <a:rPr lang="en-US" dirty="0"/>
              <a:t>What is the maximum allowed capital local levy per dollar tax value?</a:t>
            </a:r>
          </a:p>
          <a:p>
            <a:pPr lvl="3"/>
            <a:r>
              <a:rPr lang="en-US" dirty="0"/>
              <a:t>A)	.0015</a:t>
            </a:r>
          </a:p>
          <a:p>
            <a:pPr lvl="3"/>
            <a:r>
              <a:rPr lang="en-US" dirty="0"/>
              <a:t>B)	.0025</a:t>
            </a:r>
          </a:p>
          <a:p>
            <a:pPr lvl="3"/>
            <a:r>
              <a:rPr lang="en-US" dirty="0">
                <a:solidFill>
                  <a:srgbClr val="FF0000"/>
                </a:solidFill>
              </a:rPr>
              <a:t>C)	.0030</a:t>
            </a:r>
          </a:p>
          <a:p>
            <a:pPr lvl="3"/>
            <a:r>
              <a:rPr lang="en-US" dirty="0"/>
              <a:t>D) .0035</a:t>
            </a:r>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1802624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21</a:t>
            </a:r>
          </a:p>
        </p:txBody>
      </p:sp>
      <p:sp>
        <p:nvSpPr>
          <p:cNvPr id="3" name="Content Placeholder 2"/>
          <p:cNvSpPr>
            <a:spLocks noGrp="1"/>
          </p:cNvSpPr>
          <p:nvPr>
            <p:ph idx="1"/>
          </p:nvPr>
        </p:nvSpPr>
        <p:spPr/>
        <p:txBody>
          <a:bodyPr>
            <a:normAutofit/>
          </a:bodyPr>
          <a:lstStyle/>
          <a:p>
            <a:r>
              <a:rPr lang="en-US" dirty="0"/>
              <a:t>Test Your Knowledge: Quiz</a:t>
            </a:r>
          </a:p>
          <a:p>
            <a:r>
              <a:rPr lang="en-US" dirty="0"/>
              <a:t>1000 Points</a:t>
            </a:r>
          </a:p>
          <a:p>
            <a:pPr lvl="1"/>
            <a:r>
              <a:rPr lang="en-US" dirty="0"/>
              <a:t>B</a:t>
            </a:r>
          </a:p>
          <a:p>
            <a:pPr lvl="2"/>
            <a:r>
              <a:rPr lang="en-US" dirty="0"/>
              <a:t>Regarding GO Bonds:</a:t>
            </a:r>
          </a:p>
          <a:p>
            <a:pPr lvl="2"/>
            <a:r>
              <a:rPr lang="en-US" dirty="0"/>
              <a:t>Which of the follow statements is correct:</a:t>
            </a:r>
          </a:p>
          <a:p>
            <a:pPr lvl="3"/>
            <a:r>
              <a:rPr lang="en-US" dirty="0"/>
              <a:t>A) GO Bonds must be issued within six months of the bond election.</a:t>
            </a:r>
          </a:p>
          <a:p>
            <a:pPr lvl="3"/>
            <a:r>
              <a:rPr lang="en-US" dirty="0"/>
              <a:t>B)	GO Bonds must be issued within six years of the bond election.</a:t>
            </a:r>
          </a:p>
          <a:p>
            <a:pPr lvl="3"/>
            <a:r>
              <a:rPr lang="en-US" dirty="0">
                <a:solidFill>
                  <a:srgbClr val="FF0000"/>
                </a:solidFill>
              </a:rPr>
              <a:t>C)	GO Bonds must be issued within ten years of the bond election.</a:t>
            </a:r>
          </a:p>
          <a:p>
            <a:pPr lvl="3"/>
            <a:r>
              <a:rPr lang="en-US" dirty="0"/>
              <a:t>D) There is no deadline by which time GO Bonds must be issued after a bond election.</a:t>
            </a:r>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19768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22</a:t>
            </a:r>
          </a:p>
        </p:txBody>
      </p:sp>
      <p:sp>
        <p:nvSpPr>
          <p:cNvPr id="3" name="Content Placeholder 2"/>
          <p:cNvSpPr>
            <a:spLocks noGrp="1"/>
          </p:cNvSpPr>
          <p:nvPr>
            <p:ph idx="1"/>
          </p:nvPr>
        </p:nvSpPr>
        <p:spPr/>
        <p:txBody>
          <a:bodyPr>
            <a:normAutofit/>
          </a:bodyPr>
          <a:lstStyle/>
          <a:p>
            <a:r>
              <a:rPr lang="en-US" dirty="0"/>
              <a:t>Test Your Knowledge: Quiz</a:t>
            </a:r>
          </a:p>
          <a:p>
            <a:r>
              <a:rPr lang="en-US" dirty="0"/>
              <a:t>1000 Points</a:t>
            </a:r>
          </a:p>
          <a:p>
            <a:pPr lvl="1"/>
            <a:r>
              <a:rPr lang="en-US" dirty="0"/>
              <a:t>C</a:t>
            </a:r>
          </a:p>
          <a:p>
            <a:pPr lvl="2"/>
            <a:r>
              <a:rPr lang="en-US" dirty="0"/>
              <a:t>Which of the follow statements is </a:t>
            </a:r>
            <a:r>
              <a:rPr lang="en-US" u="sng" dirty="0"/>
              <a:t>not</a:t>
            </a:r>
            <a:r>
              <a:rPr lang="en-US" dirty="0"/>
              <a:t> correct:</a:t>
            </a:r>
          </a:p>
          <a:p>
            <a:pPr lvl="3"/>
            <a:r>
              <a:rPr lang="en-US" dirty="0"/>
              <a:t>A) A local government can create a local building authority to issue Lease Revenue Bonds to finance capital projects on behalf of the local entity. </a:t>
            </a:r>
          </a:p>
          <a:p>
            <a:pPr lvl="3"/>
            <a:r>
              <a:rPr lang="en-US" dirty="0"/>
              <a:t>B)	 GO Bonds are backed by the full faith and credit of the school district.  Meaning, the school district commits its full resources to paying bondholders. </a:t>
            </a:r>
          </a:p>
          <a:p>
            <a:pPr lvl="3"/>
            <a:r>
              <a:rPr lang="en-US" dirty="0"/>
              <a:t>C) The constitutional debt limit is 4% of Fair Market Value of taxable property in the school district. </a:t>
            </a:r>
            <a:endParaRPr lang="en-US" dirty="0">
              <a:solidFill>
                <a:srgbClr val="FF0000"/>
              </a:solidFill>
            </a:endParaRPr>
          </a:p>
          <a:p>
            <a:pPr lvl="3"/>
            <a:r>
              <a:rPr lang="en-US" dirty="0">
                <a:solidFill>
                  <a:srgbClr val="FF0000"/>
                </a:solidFill>
              </a:rPr>
              <a:t>D)	Lease Revenue Bonds are covered the State Bond Guaranty Act.</a:t>
            </a:r>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137381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23</a:t>
            </a:r>
          </a:p>
        </p:txBody>
      </p:sp>
      <p:sp>
        <p:nvSpPr>
          <p:cNvPr id="3" name="Content Placeholder 2"/>
          <p:cNvSpPr>
            <a:spLocks noGrp="1"/>
          </p:cNvSpPr>
          <p:nvPr>
            <p:ph idx="1"/>
          </p:nvPr>
        </p:nvSpPr>
        <p:spPr/>
        <p:txBody>
          <a:bodyPr>
            <a:normAutofit/>
          </a:bodyPr>
          <a:lstStyle/>
          <a:p>
            <a:r>
              <a:rPr lang="en-US" dirty="0"/>
              <a:t>Test Your Knowledge: Quiz</a:t>
            </a:r>
          </a:p>
          <a:p>
            <a:r>
              <a:rPr lang="en-US" dirty="0"/>
              <a:t>X2 Points</a:t>
            </a:r>
          </a:p>
          <a:p>
            <a:pPr lvl="1"/>
            <a:r>
              <a:rPr lang="en-US" dirty="0"/>
              <a:t>POWER UP</a:t>
            </a:r>
          </a:p>
          <a:p>
            <a:pPr lvl="2"/>
            <a:r>
              <a:rPr lang="en-US" dirty="0"/>
              <a:t>Which of the following is not an authorized school district tax levy:</a:t>
            </a:r>
          </a:p>
          <a:p>
            <a:pPr lvl="3"/>
            <a:r>
              <a:rPr lang="en-US" dirty="0"/>
              <a:t>A) Charter School Levy </a:t>
            </a:r>
          </a:p>
          <a:p>
            <a:pPr lvl="3"/>
            <a:r>
              <a:rPr lang="en-US" dirty="0">
                <a:solidFill>
                  <a:srgbClr val="FF0000"/>
                </a:solidFill>
              </a:rPr>
              <a:t>B)	Special Transportation Levy</a:t>
            </a:r>
          </a:p>
          <a:p>
            <a:pPr lvl="3"/>
            <a:r>
              <a:rPr lang="en-US" dirty="0"/>
              <a:t>C)  Debt Service Levy</a:t>
            </a:r>
            <a:endParaRPr lang="en-US" dirty="0">
              <a:solidFill>
                <a:srgbClr val="FF0000"/>
              </a:solidFill>
            </a:endParaRPr>
          </a:p>
          <a:p>
            <a:pPr lvl="3"/>
            <a:r>
              <a:rPr lang="en-US" dirty="0"/>
              <a:t>D)	 Voted Local Levy</a:t>
            </a:r>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1037884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24</a:t>
            </a:r>
          </a:p>
        </p:txBody>
      </p:sp>
      <p:sp>
        <p:nvSpPr>
          <p:cNvPr id="3" name="Content Placeholder 2"/>
          <p:cNvSpPr>
            <a:spLocks noGrp="1"/>
          </p:cNvSpPr>
          <p:nvPr>
            <p:ph idx="1"/>
          </p:nvPr>
        </p:nvSpPr>
        <p:spPr/>
        <p:txBody>
          <a:bodyPr>
            <a:normAutofit/>
          </a:bodyPr>
          <a:lstStyle/>
          <a:p>
            <a:r>
              <a:rPr lang="en-US" dirty="0"/>
              <a:t>Test Your Knowledge: Quiz</a:t>
            </a:r>
          </a:p>
          <a:p>
            <a:r>
              <a:rPr lang="en-US" dirty="0"/>
              <a:t>2000 Points</a:t>
            </a:r>
          </a:p>
          <a:p>
            <a:pPr lvl="1"/>
            <a:r>
              <a:rPr lang="en-US" dirty="0"/>
              <a:t>A</a:t>
            </a:r>
          </a:p>
          <a:p>
            <a:pPr lvl="2"/>
            <a:r>
              <a:rPr lang="en-US" dirty="0"/>
              <a:t>Prior to what date should the school board certify to the county legislative body the proposed tax rate:</a:t>
            </a:r>
          </a:p>
          <a:p>
            <a:pPr lvl="3"/>
            <a:r>
              <a:rPr lang="en-US" dirty="0">
                <a:solidFill>
                  <a:srgbClr val="FF0000"/>
                </a:solidFill>
              </a:rPr>
              <a:t>A) June 22 </a:t>
            </a:r>
          </a:p>
          <a:p>
            <a:pPr lvl="3"/>
            <a:r>
              <a:rPr lang="en-US" dirty="0"/>
              <a:t>B)	 April 15</a:t>
            </a:r>
          </a:p>
          <a:p>
            <a:pPr lvl="3"/>
            <a:r>
              <a:rPr lang="en-US" dirty="0"/>
              <a:t>C)  Before the first day of the new school year.</a:t>
            </a:r>
          </a:p>
          <a:p>
            <a:pPr lvl="3"/>
            <a:r>
              <a:rPr lang="en-US" dirty="0"/>
              <a:t>D)  June 30	 </a:t>
            </a:r>
          </a:p>
          <a:p>
            <a:pPr marL="457200" lvl="1" indent="0">
              <a:lnSpc>
                <a:spcPct val="100000"/>
              </a:lnSpc>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466113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25</a:t>
            </a:r>
          </a:p>
        </p:txBody>
      </p:sp>
      <p:sp>
        <p:nvSpPr>
          <p:cNvPr id="3" name="Content Placeholder 2"/>
          <p:cNvSpPr>
            <a:spLocks noGrp="1"/>
          </p:cNvSpPr>
          <p:nvPr>
            <p:ph idx="1"/>
          </p:nvPr>
        </p:nvSpPr>
        <p:spPr/>
        <p:txBody>
          <a:bodyPr>
            <a:normAutofit/>
          </a:bodyPr>
          <a:lstStyle/>
          <a:p>
            <a:r>
              <a:rPr lang="en-US" dirty="0"/>
              <a:t>Test Your Knowledge: Quiz</a:t>
            </a:r>
          </a:p>
          <a:p>
            <a:r>
              <a:rPr lang="en-US" dirty="0"/>
              <a:t>2000 Points</a:t>
            </a:r>
          </a:p>
          <a:p>
            <a:pPr lvl="1"/>
            <a:r>
              <a:rPr lang="en-US" dirty="0"/>
              <a:t>B</a:t>
            </a:r>
          </a:p>
          <a:p>
            <a:pPr lvl="2"/>
            <a:r>
              <a:rPr lang="en-US" dirty="0"/>
              <a:t>True or False:</a:t>
            </a:r>
          </a:p>
          <a:p>
            <a:pPr lvl="2"/>
            <a:r>
              <a:rPr lang="en-US" sz="1400" dirty="0"/>
              <a:t>The Board Local levy is the sum of the board local levy and the charter school levy and may not exceed a combined rate of .002 per dollar of taxable value in any calendar year.</a:t>
            </a:r>
          </a:p>
          <a:p>
            <a:pPr lvl="2"/>
            <a:r>
              <a:rPr lang="en-US" sz="1400" dirty="0">
                <a:solidFill>
                  <a:srgbClr val="FF0000"/>
                </a:solidFill>
              </a:rPr>
              <a:t>(False …. Combined rate may not exceed .0025)</a:t>
            </a:r>
          </a:p>
          <a:p>
            <a:pPr lvl="2"/>
            <a:endParaRPr lang="en-US" sz="1200" dirty="0"/>
          </a:p>
          <a:p>
            <a:pPr marL="1371600" lvl="3" indent="0">
              <a:buNone/>
            </a:pPr>
            <a:endParaRPr lang="en-US" sz="10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2651938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26</a:t>
            </a:r>
          </a:p>
        </p:txBody>
      </p:sp>
      <p:sp>
        <p:nvSpPr>
          <p:cNvPr id="3" name="Content Placeholder 2"/>
          <p:cNvSpPr>
            <a:spLocks noGrp="1"/>
          </p:cNvSpPr>
          <p:nvPr>
            <p:ph idx="1"/>
          </p:nvPr>
        </p:nvSpPr>
        <p:spPr/>
        <p:txBody>
          <a:bodyPr>
            <a:normAutofit/>
          </a:bodyPr>
          <a:lstStyle/>
          <a:p>
            <a:r>
              <a:rPr lang="en-US" dirty="0"/>
              <a:t>Test Your Knowledge: Quiz</a:t>
            </a:r>
          </a:p>
          <a:p>
            <a:r>
              <a:rPr lang="en-US" dirty="0"/>
              <a:t>2000 Points</a:t>
            </a:r>
          </a:p>
          <a:p>
            <a:pPr lvl="1"/>
            <a:r>
              <a:rPr lang="en-US" dirty="0"/>
              <a:t>C</a:t>
            </a:r>
          </a:p>
          <a:p>
            <a:pPr lvl="2"/>
            <a:r>
              <a:rPr lang="en-US" dirty="0"/>
              <a:t>Regarding Truth in Taxation:</a:t>
            </a:r>
          </a:p>
          <a:p>
            <a:pPr lvl="3"/>
            <a:r>
              <a:rPr lang="en-US" dirty="0"/>
              <a:t>Which of the following statements is not true?</a:t>
            </a:r>
          </a:p>
          <a:p>
            <a:pPr lvl="3"/>
            <a:r>
              <a:rPr lang="en-US" dirty="0"/>
              <a:t>a)	</a:t>
            </a:r>
            <a:r>
              <a:rPr lang="en-US" sz="1400" dirty="0"/>
              <a:t>The certified tax rate is that rate which generates the same budgeted revenue as was budgeted in the prior year. </a:t>
            </a:r>
          </a:p>
          <a:p>
            <a:pPr lvl="3"/>
            <a:r>
              <a:rPr lang="en-US" sz="1400" dirty="0"/>
              <a:t>b) A school district that levies a tax rate higher than the certified tax rate is required to hold a public hearing on the matter before the budget is adopted. </a:t>
            </a:r>
          </a:p>
          <a:p>
            <a:pPr lvl="3"/>
            <a:r>
              <a:rPr lang="en-US" sz="1400" dirty="0"/>
              <a:t>c) The public hearing shall begin at or after 6:00 p.m.</a:t>
            </a:r>
          </a:p>
          <a:p>
            <a:pPr lvl="3"/>
            <a:r>
              <a:rPr lang="en-US" sz="1400" dirty="0">
                <a:solidFill>
                  <a:srgbClr val="FF0000"/>
                </a:solidFill>
              </a:rPr>
              <a:t>d)	The public hearing may not coincide with a public hearing on the proposed annual budget.</a:t>
            </a:r>
            <a:r>
              <a:rPr lang="en-US" sz="1400" dirty="0"/>
              <a:t>	</a:t>
            </a:r>
          </a:p>
          <a:p>
            <a:pPr lvl="3"/>
            <a:endParaRPr lang="en-US" dirty="0"/>
          </a:p>
          <a:p>
            <a:pPr lvl="2"/>
            <a:endParaRPr lang="en-US" sz="1200" dirty="0"/>
          </a:p>
          <a:p>
            <a:pPr marL="1371600" lvl="3" indent="0">
              <a:buNone/>
            </a:pPr>
            <a:endParaRPr lang="en-US" sz="10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789070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27</a:t>
            </a:r>
          </a:p>
        </p:txBody>
      </p:sp>
      <p:sp>
        <p:nvSpPr>
          <p:cNvPr id="3" name="Content Placeholder 2"/>
          <p:cNvSpPr>
            <a:spLocks noGrp="1"/>
          </p:cNvSpPr>
          <p:nvPr>
            <p:ph idx="1"/>
          </p:nvPr>
        </p:nvSpPr>
        <p:spPr/>
        <p:txBody>
          <a:bodyPr>
            <a:normAutofit/>
          </a:bodyPr>
          <a:lstStyle/>
          <a:p>
            <a:r>
              <a:rPr lang="en-US" dirty="0"/>
              <a:t>Test Your Knowledge: Quiz</a:t>
            </a:r>
          </a:p>
          <a:p>
            <a:r>
              <a:rPr lang="en-US" dirty="0"/>
              <a:t>X4 Points</a:t>
            </a:r>
          </a:p>
          <a:p>
            <a:pPr lvl="1"/>
            <a:r>
              <a:rPr lang="en-US" dirty="0"/>
              <a:t>POWER UP</a:t>
            </a:r>
          </a:p>
          <a:p>
            <a:pPr lvl="2"/>
            <a:r>
              <a:rPr lang="en-US" dirty="0"/>
              <a:t>Which of the following is not true of Lease Revenue Bond financing:</a:t>
            </a:r>
          </a:p>
          <a:p>
            <a:pPr lvl="1">
              <a:buFont typeface="Arial" panose="020B0604020202020204" pitchFamily="34" charset="0"/>
              <a:buAutoNum type="alphaLcParenR"/>
            </a:pPr>
            <a:r>
              <a:rPr lang="en-US" sz="1200" dirty="0">
                <a:solidFill>
                  <a:srgbClr val="FF0000"/>
                </a:solidFill>
              </a:rPr>
              <a:t>Costs of issuance and interest rates on lease revenue bonds are usually somewhat lower than for GO Bonds.</a:t>
            </a:r>
          </a:p>
          <a:p>
            <a:pPr lvl="1">
              <a:buAutoNum type="alphaLcParenR"/>
            </a:pPr>
            <a:r>
              <a:rPr lang="en-US" sz="1200" dirty="0"/>
              <a:t>In the case of school districts, Lease revenue bonds are issued by the Building Authority of the school district.</a:t>
            </a:r>
          </a:p>
          <a:p>
            <a:pPr lvl="1">
              <a:buFont typeface="Arial" panose="020B0604020202020204" pitchFamily="34" charset="0"/>
              <a:buAutoNum type="alphaLcParenR"/>
            </a:pPr>
            <a:r>
              <a:rPr lang="en-US" sz="1200" dirty="0"/>
              <a:t>The members of the school board act as the governing body of the building authority.</a:t>
            </a:r>
          </a:p>
          <a:p>
            <a:pPr lvl="1">
              <a:buFont typeface="Arial" panose="020B0604020202020204" pitchFamily="34" charset="0"/>
              <a:buAutoNum type="alphaLcParenR"/>
            </a:pPr>
            <a:r>
              <a:rPr lang="en-US" sz="1200" dirty="0"/>
              <a:t>The lease payments are the principal and interest due each year on the bonds issued by the building authority.</a:t>
            </a:r>
          </a:p>
          <a:p>
            <a:pPr marL="457200" lvl="1" indent="0">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812066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28</a:t>
            </a:r>
          </a:p>
        </p:txBody>
      </p:sp>
      <p:sp>
        <p:nvSpPr>
          <p:cNvPr id="3" name="Content Placeholder 2"/>
          <p:cNvSpPr>
            <a:spLocks noGrp="1"/>
          </p:cNvSpPr>
          <p:nvPr>
            <p:ph idx="1"/>
          </p:nvPr>
        </p:nvSpPr>
        <p:spPr/>
        <p:txBody>
          <a:bodyPr>
            <a:normAutofit/>
          </a:bodyPr>
          <a:lstStyle/>
          <a:p>
            <a:r>
              <a:rPr lang="en-US" dirty="0"/>
              <a:t>Test Your Knowledge: Quiz</a:t>
            </a:r>
          </a:p>
          <a:p>
            <a:r>
              <a:rPr lang="en-US" dirty="0"/>
              <a:t>3000 Points</a:t>
            </a:r>
          </a:p>
          <a:p>
            <a:pPr lvl="1"/>
            <a:r>
              <a:rPr lang="en-US" dirty="0"/>
              <a:t>A</a:t>
            </a:r>
          </a:p>
          <a:p>
            <a:pPr lvl="2"/>
            <a:r>
              <a:rPr lang="en-US" dirty="0"/>
              <a:t>Regarding the State Bond Guaranty Program:</a:t>
            </a:r>
          </a:p>
          <a:p>
            <a:pPr lvl="3"/>
            <a:r>
              <a:rPr lang="en-US" dirty="0"/>
              <a:t>Which of the following statements is not true:</a:t>
            </a:r>
          </a:p>
          <a:p>
            <a:pPr>
              <a:buAutoNum type="alphaUcParenR"/>
            </a:pPr>
            <a:r>
              <a:rPr lang="en-US" sz="1200" dirty="0"/>
              <a:t>The State Bond Guaranty Program provides credit enhancement to voter-authorized general obligation (GO) bonds issued by school districts.</a:t>
            </a:r>
          </a:p>
          <a:p>
            <a:pPr>
              <a:buFont typeface="Arial" panose="020B0604020202020204" pitchFamily="34" charset="0"/>
              <a:buAutoNum type="alphaUcParenR"/>
            </a:pPr>
            <a:r>
              <a:rPr lang="en-US" sz="1200" dirty="0"/>
              <a:t>The State Bond Guaranty Program provides savings to taxpayers by pledging the full faith and credit of the State of Utah to the payment of voter-authorized GO Bonds issued by school districts.</a:t>
            </a:r>
          </a:p>
          <a:p>
            <a:pPr>
              <a:buFont typeface="Arial" panose="020B0604020202020204" pitchFamily="34" charset="0"/>
              <a:buAutoNum type="alphaUcParenR"/>
            </a:pPr>
            <a:r>
              <a:rPr lang="en-US" sz="1200" dirty="0"/>
              <a:t> The State Bond Guaranty Program provides voter-authorized school district GO bonds with the State’s strong </a:t>
            </a:r>
            <a:r>
              <a:rPr lang="en-US" sz="1200" dirty="0" err="1"/>
              <a:t>Aaa</a:t>
            </a:r>
            <a:r>
              <a:rPr lang="en-US" sz="1200" dirty="0"/>
              <a:t> bond rating.</a:t>
            </a:r>
          </a:p>
          <a:p>
            <a:pPr>
              <a:buFont typeface="Arial" panose="020B0604020202020204" pitchFamily="34" charset="0"/>
              <a:buAutoNum type="alphaUcParenR"/>
            </a:pPr>
            <a:r>
              <a:rPr lang="en-US" sz="1200" dirty="0">
                <a:solidFill>
                  <a:srgbClr val="FF0000"/>
                </a:solidFill>
              </a:rPr>
              <a:t>The district underlying bond rating does not impact the interest rate on bonds issued under the State Bond Guaranty Program.</a:t>
            </a:r>
          </a:p>
          <a:p>
            <a:pPr marL="0" indent="0">
              <a:buNone/>
            </a:pPr>
            <a:endParaRPr lang="en-US" sz="1200" dirty="0"/>
          </a:p>
          <a:p>
            <a:pPr>
              <a:buAutoNum type="alphaUcParenR"/>
            </a:pPr>
            <a:endParaRPr lang="en-US" sz="1200" dirty="0"/>
          </a:p>
          <a:p>
            <a:endParaRPr lang="en-US" sz="1200" dirty="0"/>
          </a:p>
        </p:txBody>
      </p:sp>
    </p:spTree>
    <p:extLst>
      <p:ext uri="{BB962C8B-B14F-4D97-AF65-F5344CB8AC3E}">
        <p14:creationId xmlns:p14="http://schemas.microsoft.com/office/powerpoint/2010/main" val="381410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29</a:t>
            </a:r>
          </a:p>
        </p:txBody>
      </p:sp>
      <p:sp>
        <p:nvSpPr>
          <p:cNvPr id="3" name="Content Placeholder 2"/>
          <p:cNvSpPr>
            <a:spLocks noGrp="1"/>
          </p:cNvSpPr>
          <p:nvPr>
            <p:ph idx="1"/>
          </p:nvPr>
        </p:nvSpPr>
        <p:spPr/>
        <p:txBody>
          <a:bodyPr>
            <a:normAutofit/>
          </a:bodyPr>
          <a:lstStyle/>
          <a:p>
            <a:r>
              <a:rPr lang="en-US" dirty="0"/>
              <a:t>Test Your Knowledge: Quiz</a:t>
            </a:r>
          </a:p>
          <a:p>
            <a:r>
              <a:rPr lang="en-US" dirty="0"/>
              <a:t>3000 Points</a:t>
            </a:r>
          </a:p>
          <a:p>
            <a:pPr lvl="1"/>
            <a:r>
              <a:rPr lang="en-US" dirty="0"/>
              <a:t>B</a:t>
            </a:r>
          </a:p>
          <a:p>
            <a:pPr lvl="2"/>
            <a:r>
              <a:rPr lang="en-US" dirty="0"/>
              <a:t>Regarding Truth in Taxation:</a:t>
            </a:r>
          </a:p>
          <a:p>
            <a:pPr lvl="3"/>
            <a:r>
              <a:rPr lang="en-US" dirty="0"/>
              <a:t>Which of the following statements is not an advertising requirement?</a:t>
            </a:r>
          </a:p>
          <a:p>
            <a:pPr marL="228600" lvl="1">
              <a:spcBef>
                <a:spcPts val="1000"/>
              </a:spcBef>
            </a:pPr>
            <a:r>
              <a:rPr lang="en-US" sz="1200" dirty="0"/>
              <a:t>Advertisement shall be published in a newspaper or combination of newspapers of general circulation in the school district;</a:t>
            </a:r>
          </a:p>
          <a:p>
            <a:pPr marL="228600" lvl="1">
              <a:spcBef>
                <a:spcPts val="1000"/>
              </a:spcBef>
            </a:pPr>
            <a:r>
              <a:rPr lang="en-US" sz="1200" dirty="0"/>
              <a:t>Advertisement shall be published On the Utah Public Notice Website</a:t>
            </a:r>
          </a:p>
          <a:p>
            <a:r>
              <a:rPr lang="en-US" sz="1200" dirty="0"/>
              <a:t>Advertisement shall be no less than ¼ page in size, use type no smaller than 18 point and be surrounded by a ¼ inch border.	</a:t>
            </a:r>
          </a:p>
          <a:p>
            <a:pPr marL="228600" lvl="1">
              <a:spcBef>
                <a:spcPts val="1000"/>
              </a:spcBef>
            </a:pPr>
            <a:r>
              <a:rPr lang="en-US" sz="1200" dirty="0">
                <a:solidFill>
                  <a:srgbClr val="FF0000"/>
                </a:solidFill>
              </a:rPr>
              <a:t>Advertisement shall run once each week for the three weeks before a taxing entity conducts the public hearing;</a:t>
            </a:r>
          </a:p>
          <a:p>
            <a:pPr marL="0" indent="0">
              <a:buNone/>
            </a:pPr>
            <a:r>
              <a:rPr lang="en-US" sz="1200" dirty="0"/>
              <a:t>	</a:t>
            </a:r>
            <a:r>
              <a:rPr lang="en-US" sz="1200" dirty="0">
                <a:solidFill>
                  <a:srgbClr val="FF0000"/>
                </a:solidFill>
              </a:rPr>
              <a:t>Correct answer is two weeks</a:t>
            </a:r>
          </a:p>
          <a:p>
            <a:pPr marL="0" indent="0">
              <a:buNone/>
            </a:pPr>
            <a:endParaRPr lang="en-US" sz="1200" dirty="0"/>
          </a:p>
          <a:p>
            <a:pPr>
              <a:buAutoNum type="alphaUcParenR"/>
            </a:pPr>
            <a:endParaRPr lang="en-US" sz="1200" dirty="0"/>
          </a:p>
          <a:p>
            <a:endParaRPr lang="en-US" sz="1200" dirty="0"/>
          </a:p>
        </p:txBody>
      </p:sp>
    </p:spTree>
    <p:extLst>
      <p:ext uri="{BB962C8B-B14F-4D97-AF65-F5344CB8AC3E}">
        <p14:creationId xmlns:p14="http://schemas.microsoft.com/office/powerpoint/2010/main" val="2981519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3</a:t>
            </a:r>
          </a:p>
        </p:txBody>
      </p:sp>
      <p:sp>
        <p:nvSpPr>
          <p:cNvPr id="3" name="Content Placeholder 2"/>
          <p:cNvSpPr>
            <a:spLocks noGrp="1"/>
          </p:cNvSpPr>
          <p:nvPr>
            <p:ph idx="1"/>
          </p:nvPr>
        </p:nvSpPr>
        <p:spPr/>
        <p:txBody>
          <a:bodyPr/>
          <a:lstStyle/>
          <a:p>
            <a:r>
              <a:rPr lang="en-US" dirty="0"/>
              <a:t>Taxing Authority Cont.</a:t>
            </a:r>
          </a:p>
          <a:p>
            <a:pPr marL="0" indent="0">
              <a:buNone/>
            </a:pPr>
            <a:r>
              <a:rPr lang="en-US" sz="1200" dirty="0"/>
              <a:t>53F-2-3.	</a:t>
            </a:r>
            <a:r>
              <a:rPr lang="en-US" sz="1200" b="1" u="sng" dirty="0"/>
              <a:t>State Funding – Minimum Basic Tax Rate</a:t>
            </a:r>
          </a:p>
          <a:p>
            <a:pPr>
              <a:buFont typeface="+mj-lt"/>
              <a:buAutoNum type="arabicPeriod"/>
            </a:pPr>
            <a:r>
              <a:rPr lang="en-US" sz="1200" dirty="0"/>
              <a:t>All school districts in the state are required to levy the “Minimum basic tax rate.” </a:t>
            </a:r>
          </a:p>
          <a:p>
            <a:pPr>
              <a:buFont typeface="+mj-lt"/>
              <a:buAutoNum type="arabicPeriod"/>
            </a:pPr>
            <a:r>
              <a:rPr lang="en-US" sz="1200" dirty="0"/>
              <a:t>The “Minimum basis tax rate” is certified by the State Tax Commission at the rate necessary to generate the amount established each year in the enacted public education budget to yield the funding level required by the state basic school program.</a:t>
            </a:r>
          </a:p>
          <a:p>
            <a:pPr>
              <a:buFont typeface="+mj-lt"/>
              <a:buAutoNum type="arabicPeriod"/>
            </a:pPr>
            <a:r>
              <a:rPr lang="en-US" sz="1200" dirty="0"/>
              <a:t>The state contributes to each school district toward the cost of the basic school program in the school district an amount of money that is the difference between the cost of the school district's basic school program and the sum of revenue generated by the Minimum basic tax rate.</a:t>
            </a:r>
          </a:p>
          <a:p>
            <a:pPr>
              <a:buFont typeface="+mj-lt"/>
              <a:buAutoNum type="arabicPeriod"/>
            </a:pPr>
            <a:r>
              <a:rPr lang="en-US" sz="1200" dirty="0"/>
              <a:t>This ensures that each school district receives equitable funding for each student in the state basic school program. </a:t>
            </a:r>
          </a:p>
          <a:p>
            <a:pPr marL="0" indent="0">
              <a:buNone/>
            </a:pPr>
            <a:endParaRPr lang="en-US" sz="1200" dirty="0"/>
          </a:p>
          <a:p>
            <a:pPr>
              <a:buFont typeface="+mj-lt"/>
              <a:buAutoNum type="arabicPeriod"/>
            </a:pPr>
            <a:endParaRPr lang="en-US" sz="1200" dirty="0"/>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2276014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30</a:t>
            </a:r>
          </a:p>
        </p:txBody>
      </p:sp>
      <p:sp>
        <p:nvSpPr>
          <p:cNvPr id="3" name="Content Placeholder 2"/>
          <p:cNvSpPr>
            <a:spLocks noGrp="1"/>
          </p:cNvSpPr>
          <p:nvPr>
            <p:ph idx="1"/>
          </p:nvPr>
        </p:nvSpPr>
        <p:spPr/>
        <p:txBody>
          <a:bodyPr>
            <a:normAutofit/>
          </a:bodyPr>
          <a:lstStyle/>
          <a:p>
            <a:r>
              <a:rPr lang="en-US" dirty="0"/>
              <a:t>Test Your Knowledge: Quiz</a:t>
            </a:r>
          </a:p>
          <a:p>
            <a:r>
              <a:rPr lang="en-US" dirty="0"/>
              <a:t>3000 Points</a:t>
            </a:r>
          </a:p>
          <a:p>
            <a:pPr lvl="1"/>
            <a:r>
              <a:rPr lang="en-US" dirty="0"/>
              <a:t>C</a:t>
            </a:r>
          </a:p>
          <a:p>
            <a:pPr marL="0" indent="0">
              <a:buNone/>
            </a:pPr>
            <a:r>
              <a:rPr lang="en-US" sz="1200" b="1" dirty="0"/>
              <a:t>	</a:t>
            </a:r>
            <a:r>
              <a:rPr lang="en-US" sz="1200" dirty="0"/>
              <a:t> Regarding school district tax levies:</a:t>
            </a:r>
          </a:p>
          <a:p>
            <a:pPr marL="0" indent="0">
              <a:buNone/>
            </a:pPr>
            <a:r>
              <a:rPr lang="en-US" sz="1200" dirty="0"/>
              <a:t>	Which of the following statements is not true?</a:t>
            </a:r>
          </a:p>
          <a:p>
            <a:pPr marL="0" indent="0">
              <a:buNone/>
            </a:pPr>
            <a:r>
              <a:rPr lang="en-US" sz="1200" b="1" dirty="0"/>
              <a:t>	</a:t>
            </a:r>
            <a:r>
              <a:rPr lang="en-US" sz="1200" dirty="0"/>
              <a:t>a) </a:t>
            </a:r>
            <a:r>
              <a:rPr lang="en-US" sz="1200" dirty="0">
                <a:solidFill>
                  <a:srgbClr val="FF0000"/>
                </a:solidFill>
              </a:rPr>
              <a:t>Minimum Basic Rate is certified annually by the local school board </a:t>
            </a:r>
          </a:p>
          <a:p>
            <a:pPr marL="0" indent="0">
              <a:buNone/>
            </a:pPr>
            <a:r>
              <a:rPr lang="en-US" sz="1200" dirty="0"/>
              <a:t>	b) Voted local levy is authorized by the electors with maximum .002 per dollar taxable value</a:t>
            </a:r>
          </a:p>
          <a:p>
            <a:pPr marL="0" indent="0">
              <a:buNone/>
            </a:pPr>
            <a:r>
              <a:rPr lang="en-US" sz="1200" dirty="0"/>
              <a:t>	c) Board local levy is set by the local school board  with maximum .0025 per dollar of taxable value when combined with Charter School Levy.</a:t>
            </a:r>
          </a:p>
          <a:p>
            <a:pPr marL="0" indent="0">
              <a:buNone/>
            </a:pPr>
            <a:r>
              <a:rPr lang="en-US" sz="1200" dirty="0"/>
              <a:t>	d) Capital Local Levy is set by the local school board with maximum .0030 per dollar of taxable value</a:t>
            </a:r>
          </a:p>
          <a:p>
            <a:endParaRPr lang="en-US" sz="1200" dirty="0"/>
          </a:p>
        </p:txBody>
      </p:sp>
    </p:spTree>
    <p:extLst>
      <p:ext uri="{BB962C8B-B14F-4D97-AF65-F5344CB8AC3E}">
        <p14:creationId xmlns:p14="http://schemas.microsoft.com/office/powerpoint/2010/main" val="2053076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31</a:t>
            </a:r>
          </a:p>
        </p:txBody>
      </p:sp>
      <p:sp>
        <p:nvSpPr>
          <p:cNvPr id="3" name="Content Placeholder 2"/>
          <p:cNvSpPr>
            <a:spLocks noGrp="1"/>
          </p:cNvSpPr>
          <p:nvPr>
            <p:ph idx="1"/>
          </p:nvPr>
        </p:nvSpPr>
        <p:spPr/>
        <p:txBody>
          <a:bodyPr>
            <a:normAutofit/>
          </a:bodyPr>
          <a:lstStyle/>
          <a:p>
            <a:r>
              <a:rPr lang="en-US" dirty="0"/>
              <a:t>Test Your Knowledge: Quiz</a:t>
            </a:r>
          </a:p>
          <a:p>
            <a:r>
              <a:rPr lang="en-US" dirty="0"/>
              <a:t>X8 Points</a:t>
            </a:r>
          </a:p>
          <a:p>
            <a:pPr lvl="1"/>
            <a:r>
              <a:rPr lang="en-US" dirty="0"/>
              <a:t>POWER UP</a:t>
            </a:r>
          </a:p>
          <a:p>
            <a:pPr lvl="2"/>
            <a:r>
              <a:rPr lang="en-US" dirty="0"/>
              <a:t>Which of the following is not true of State Guaranteed local levy program:</a:t>
            </a:r>
            <a:endParaRPr lang="en-US" sz="1200" b="1" u="sng" dirty="0"/>
          </a:p>
          <a:p>
            <a:pPr>
              <a:buFont typeface="+mj-lt"/>
              <a:buAutoNum type="arabicPeriod"/>
            </a:pPr>
            <a:r>
              <a:rPr lang="en-US" sz="1200" dirty="0"/>
              <a:t>Local levy increment means .0001 per dollar of taxable value.</a:t>
            </a:r>
          </a:p>
          <a:p>
            <a:pPr>
              <a:buFont typeface="+mj-lt"/>
              <a:buAutoNum type="arabicPeriod"/>
            </a:pPr>
            <a:r>
              <a:rPr lang="en-US" sz="1200" dirty="0"/>
              <a:t>In addition to the revenue collected from the imposition of a voted local levy or a board local levy, the state shall guarantee that a school district receives, subject to Subsections </a:t>
            </a:r>
            <a:r>
              <a:rPr lang="en-US" sz="1200" dirty="0">
                <a:hlinkClick r:id="rId2"/>
              </a:rPr>
              <a:t>(2)(b)(ii)(C)</a:t>
            </a:r>
            <a:r>
              <a:rPr lang="en-US" sz="1200" dirty="0"/>
              <a:t> and </a:t>
            </a:r>
            <a:r>
              <a:rPr lang="en-US" sz="1200" dirty="0">
                <a:hlinkClick r:id="rId3"/>
              </a:rPr>
              <a:t>(3)(a)</a:t>
            </a:r>
            <a:r>
              <a:rPr lang="en-US" sz="1200" dirty="0"/>
              <a:t>, for each guaranteed local levy increment, an amount sufficient to guarantee for a fiscal year that begins on July 1, 2018, $43.10 per weighted pupil unit.  The per weighted pupil unit guarantee amount may change over time.</a:t>
            </a:r>
          </a:p>
          <a:p>
            <a:pPr>
              <a:buFont typeface="+mj-lt"/>
              <a:buAutoNum type="arabicPeriod"/>
            </a:pPr>
            <a:r>
              <a:rPr lang="en-US" sz="1200" dirty="0">
                <a:solidFill>
                  <a:srgbClr val="FF0000"/>
                </a:solidFill>
              </a:rPr>
              <a:t>The number of guaranteed local levy increments under this Subsection </a:t>
            </a:r>
            <a:r>
              <a:rPr lang="en-US" sz="1200" dirty="0">
                <a:solidFill>
                  <a:srgbClr val="FF0000"/>
                </a:solidFill>
                <a:hlinkClick r:id="rId4"/>
              </a:rPr>
              <a:t>(2)</a:t>
            </a:r>
            <a:r>
              <a:rPr lang="en-US" sz="1200" dirty="0">
                <a:solidFill>
                  <a:srgbClr val="FF0000"/>
                </a:solidFill>
              </a:rPr>
              <a:t> for a school district may not exceed 16 guaranteed local levy increments, regardless of whether the guaranteed local levy increments are from the imposition of a voted local levy, a board local levy, or a combination of the two.</a:t>
            </a:r>
          </a:p>
          <a:p>
            <a:pPr marL="457200" lvl="1" indent="0">
              <a:buNone/>
            </a:pPr>
            <a:r>
              <a:rPr lang="en-US" sz="1200" dirty="0">
                <a:solidFill>
                  <a:srgbClr val="FF0000"/>
                </a:solidFill>
              </a:rPr>
              <a:t>(Correct answer is 20 guaranteed local levy increments)</a:t>
            </a:r>
          </a:p>
          <a:p>
            <a:pPr>
              <a:buFont typeface="+mj-lt"/>
              <a:buAutoNum type="arabicPeriod"/>
            </a:pPr>
            <a:r>
              <a:rPr lang="en-US" sz="1200" dirty="0"/>
              <a:t>A local school board of a school district that receives funds described in this section shall budget and expend the funds for public education purposes.</a:t>
            </a:r>
          </a:p>
          <a:p>
            <a:pPr marL="0" indent="0">
              <a:buNone/>
            </a:pPr>
            <a:endParaRPr lang="en-US" sz="1200" dirty="0"/>
          </a:p>
          <a:p>
            <a:pPr marL="0" indent="0">
              <a:buNone/>
            </a:pPr>
            <a:endParaRPr lang="en-US" sz="1200" dirty="0"/>
          </a:p>
          <a:p>
            <a:endParaRPr lang="en-US" sz="1200" dirty="0"/>
          </a:p>
          <a:p>
            <a:pPr marL="0" indent="0">
              <a:buNone/>
            </a:pPr>
            <a:endParaRPr lang="en-US" sz="1200" dirty="0"/>
          </a:p>
          <a:p>
            <a:endParaRPr lang="en-US" sz="1200" dirty="0"/>
          </a:p>
          <a:p>
            <a:endParaRPr lang="en-US" sz="1200" dirty="0"/>
          </a:p>
          <a:p>
            <a:endParaRPr lang="en-US" sz="1200" dirty="0"/>
          </a:p>
          <a:p>
            <a:pPr marL="0" indent="0">
              <a:buNone/>
            </a:pPr>
            <a:endParaRPr lang="en-US" dirty="0"/>
          </a:p>
        </p:txBody>
      </p:sp>
    </p:spTree>
    <p:extLst>
      <p:ext uri="{BB962C8B-B14F-4D97-AF65-F5344CB8AC3E}">
        <p14:creationId xmlns:p14="http://schemas.microsoft.com/office/powerpoint/2010/main" val="3138896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4</a:t>
            </a:r>
          </a:p>
        </p:txBody>
      </p:sp>
      <p:sp>
        <p:nvSpPr>
          <p:cNvPr id="3" name="Content Placeholder 2"/>
          <p:cNvSpPr>
            <a:spLocks noGrp="1"/>
          </p:cNvSpPr>
          <p:nvPr>
            <p:ph idx="1"/>
          </p:nvPr>
        </p:nvSpPr>
        <p:spPr/>
        <p:txBody>
          <a:bodyPr/>
          <a:lstStyle/>
          <a:p>
            <a:r>
              <a:rPr lang="en-US" dirty="0"/>
              <a:t>Taxing Authority Cont.</a:t>
            </a:r>
          </a:p>
          <a:p>
            <a:pPr marL="0" indent="0">
              <a:buNone/>
            </a:pPr>
            <a:r>
              <a:rPr lang="en-US" sz="1200" dirty="0"/>
              <a:t>53F-8-301.	</a:t>
            </a:r>
            <a:r>
              <a:rPr lang="en-US" sz="1200" b="1" u="sng" dirty="0"/>
              <a:t>State Supported Voted Local Levy</a:t>
            </a:r>
          </a:p>
          <a:p>
            <a:pPr>
              <a:buFont typeface="+mj-lt"/>
              <a:buAutoNum type="arabicPeriod"/>
            </a:pPr>
            <a:r>
              <a:rPr lang="en-US" sz="1200" dirty="0"/>
              <a:t>A local school board may levy this tax if a majority of the electors of a school district voting at an election held in the manner set forth in Subsections (8) &amp; (9) vote in favor of a special tax.</a:t>
            </a:r>
          </a:p>
          <a:p>
            <a:pPr>
              <a:buFont typeface="+mj-lt"/>
              <a:buAutoNum type="arabicPeriod"/>
            </a:pPr>
            <a:r>
              <a:rPr lang="en-US" sz="1200" dirty="0"/>
              <a:t>The tax rate may not exceed .002 per dollar of taxable value.</a:t>
            </a:r>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334350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5</a:t>
            </a:r>
          </a:p>
        </p:txBody>
      </p:sp>
      <p:sp>
        <p:nvSpPr>
          <p:cNvPr id="3" name="Content Placeholder 2"/>
          <p:cNvSpPr>
            <a:spLocks noGrp="1"/>
          </p:cNvSpPr>
          <p:nvPr>
            <p:ph idx="1"/>
          </p:nvPr>
        </p:nvSpPr>
        <p:spPr>
          <a:xfrm>
            <a:off x="860854" y="1800911"/>
            <a:ext cx="10515600" cy="4351338"/>
          </a:xfrm>
        </p:spPr>
        <p:txBody>
          <a:bodyPr/>
          <a:lstStyle/>
          <a:p>
            <a:r>
              <a:rPr lang="en-US" dirty="0"/>
              <a:t>Taxing Authority Cont.</a:t>
            </a:r>
          </a:p>
          <a:p>
            <a:pPr marL="0" indent="0">
              <a:buNone/>
            </a:pPr>
            <a:r>
              <a:rPr lang="en-US" sz="1200" dirty="0"/>
              <a:t>53F-8-302.	</a:t>
            </a:r>
            <a:r>
              <a:rPr lang="en-US" sz="1200" b="1" u="sng" dirty="0"/>
              <a:t>Board Local Levy</a:t>
            </a:r>
          </a:p>
          <a:p>
            <a:pPr>
              <a:buFont typeface="+mj-lt"/>
              <a:buAutoNum type="arabicPeriod"/>
            </a:pPr>
            <a:r>
              <a:rPr lang="en-US" sz="1200" dirty="0"/>
              <a:t>Subject to the other requirements of this section, a local school board may levy a tax to fund the school district's general fund.</a:t>
            </a:r>
          </a:p>
          <a:p>
            <a:pPr marL="0" indent="0">
              <a:buNone/>
            </a:pPr>
            <a:endParaRPr lang="en-US" sz="1200" dirty="0"/>
          </a:p>
          <a:p>
            <a:pPr marL="0" indent="0">
              <a:buNone/>
            </a:pPr>
            <a:endParaRPr lang="en-US" sz="1200" dirty="0"/>
          </a:p>
          <a:p>
            <a:pPr>
              <a:buFont typeface="+mj-lt"/>
              <a:buAutoNum type="arabicPeriod"/>
            </a:pPr>
            <a:endParaRPr lang="en-US" sz="1200" dirty="0"/>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31274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6</a:t>
            </a:r>
          </a:p>
        </p:txBody>
      </p:sp>
      <p:sp>
        <p:nvSpPr>
          <p:cNvPr id="3" name="Content Placeholder 2"/>
          <p:cNvSpPr>
            <a:spLocks noGrp="1"/>
          </p:cNvSpPr>
          <p:nvPr>
            <p:ph idx="1"/>
          </p:nvPr>
        </p:nvSpPr>
        <p:spPr>
          <a:xfrm>
            <a:off x="860854" y="1800911"/>
            <a:ext cx="10515600" cy="4351338"/>
          </a:xfrm>
        </p:spPr>
        <p:txBody>
          <a:bodyPr/>
          <a:lstStyle/>
          <a:p>
            <a:r>
              <a:rPr lang="en-US" dirty="0"/>
              <a:t>Taxing Authority Cont.</a:t>
            </a:r>
          </a:p>
          <a:p>
            <a:pPr marL="0" indent="0">
              <a:buNone/>
            </a:pPr>
            <a:endParaRPr lang="en-US" sz="1200" dirty="0"/>
          </a:p>
          <a:p>
            <a:pPr marL="0" indent="0">
              <a:buNone/>
            </a:pPr>
            <a:r>
              <a:rPr lang="en-US" sz="1200" dirty="0"/>
              <a:t>53F-2-703.	</a:t>
            </a:r>
            <a:r>
              <a:rPr lang="en-US" sz="1200" b="1" u="sng" dirty="0"/>
              <a:t>Charter School Levy</a:t>
            </a:r>
          </a:p>
          <a:p>
            <a:pPr>
              <a:buFont typeface="+mj-lt"/>
              <a:buAutoNum type="arabicPeriod"/>
            </a:pPr>
            <a:r>
              <a:rPr lang="en-US" sz="1200" dirty="0"/>
              <a:t>The charter school levy is imposed by the state and certified by the State Tax Commission for each school district before June 22 as described in this section.</a:t>
            </a:r>
          </a:p>
          <a:p>
            <a:pPr>
              <a:buFont typeface="+mj-lt"/>
              <a:buAutoNum type="arabicPeriod"/>
            </a:pPr>
            <a:r>
              <a:rPr lang="en-US" sz="1200" dirty="0"/>
              <a:t>The charter school levy is separately stated on a tax notice.</a:t>
            </a:r>
          </a:p>
          <a:p>
            <a:pPr>
              <a:buFont typeface="+mj-lt"/>
              <a:buAutoNum type="arabicPeriod"/>
            </a:pPr>
            <a:r>
              <a:rPr lang="en-US" sz="1200" dirty="0"/>
              <a:t>The charter school levy described in Subsection </a:t>
            </a:r>
            <a:r>
              <a:rPr lang="en-US" sz="1200" dirty="0">
                <a:hlinkClick r:id="rId2"/>
              </a:rPr>
              <a:t>(2)(a)</a:t>
            </a:r>
            <a:r>
              <a:rPr lang="en-US" sz="1200" dirty="0"/>
              <a:t> generates an amount of revenue within a school district equal to 25% of the charter school levy per district revenues with certain exclusions.</a:t>
            </a:r>
          </a:p>
          <a:p>
            <a:pPr>
              <a:buFont typeface="+mj-lt"/>
              <a:buAutoNum type="arabicPeriod"/>
            </a:pPr>
            <a:endParaRPr lang="en-US" sz="1200" dirty="0"/>
          </a:p>
          <a:p>
            <a:pPr marL="0" indent="0">
              <a:buNone/>
            </a:pPr>
            <a:endParaRPr lang="en-US" sz="1200" dirty="0"/>
          </a:p>
          <a:p>
            <a:pPr>
              <a:buFont typeface="+mj-lt"/>
              <a:buAutoNum type="arabicPeriod"/>
            </a:pPr>
            <a:endParaRPr lang="en-US" sz="1200" dirty="0"/>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4034803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7</a:t>
            </a:r>
          </a:p>
        </p:txBody>
      </p:sp>
      <p:sp>
        <p:nvSpPr>
          <p:cNvPr id="3" name="Content Placeholder 2"/>
          <p:cNvSpPr>
            <a:spLocks noGrp="1"/>
          </p:cNvSpPr>
          <p:nvPr>
            <p:ph idx="1"/>
          </p:nvPr>
        </p:nvSpPr>
        <p:spPr>
          <a:xfrm>
            <a:off x="860854" y="1800911"/>
            <a:ext cx="10515600" cy="4351338"/>
          </a:xfrm>
        </p:spPr>
        <p:txBody>
          <a:bodyPr/>
          <a:lstStyle/>
          <a:p>
            <a:r>
              <a:rPr lang="en-US" dirty="0"/>
              <a:t>Taxing Authority Cont.</a:t>
            </a:r>
          </a:p>
          <a:p>
            <a:pPr>
              <a:buFont typeface="+mj-lt"/>
              <a:buAutoNum type="arabicPeriod"/>
            </a:pPr>
            <a:endParaRPr lang="en-US" sz="1200" dirty="0"/>
          </a:p>
          <a:p>
            <a:pPr marL="0" indent="0">
              <a:buNone/>
            </a:pPr>
            <a:r>
              <a:rPr lang="en-US" sz="1200" dirty="0"/>
              <a:t>53F-8-302.	</a:t>
            </a:r>
            <a:r>
              <a:rPr lang="en-US" sz="1200" b="1" u="sng" dirty="0"/>
              <a:t>Board Local Levy – Combined Rate</a:t>
            </a:r>
          </a:p>
          <a:p>
            <a:pPr>
              <a:buFont typeface="+mj-lt"/>
              <a:buAutoNum type="arabicPeriod"/>
            </a:pPr>
            <a:r>
              <a:rPr lang="en-US" sz="1200" dirty="0"/>
              <a:t>The combined rate is the sum of the board local levy and the charter school levy.</a:t>
            </a:r>
          </a:p>
          <a:p>
            <a:pPr>
              <a:buFont typeface="+mj-lt"/>
              <a:buAutoNum type="arabicPeriod"/>
            </a:pPr>
            <a:r>
              <a:rPr lang="en-US" sz="1200" dirty="0"/>
              <a:t>The combined rate may not exceed .0025 per dollar of taxable value in any calendar year.</a:t>
            </a:r>
          </a:p>
          <a:p>
            <a:pPr marL="0" indent="0">
              <a:buNone/>
            </a:pPr>
            <a:endParaRPr lang="en-US" sz="1200" dirty="0"/>
          </a:p>
          <a:p>
            <a:pPr>
              <a:buFont typeface="+mj-lt"/>
              <a:buAutoNum type="arabicPeriod"/>
            </a:pPr>
            <a:endParaRPr lang="en-US" sz="1200" dirty="0"/>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28354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8</a:t>
            </a:r>
          </a:p>
        </p:txBody>
      </p:sp>
      <p:sp>
        <p:nvSpPr>
          <p:cNvPr id="3" name="Content Placeholder 2"/>
          <p:cNvSpPr>
            <a:spLocks noGrp="1"/>
          </p:cNvSpPr>
          <p:nvPr>
            <p:ph idx="1"/>
          </p:nvPr>
        </p:nvSpPr>
        <p:spPr>
          <a:xfrm>
            <a:off x="860854" y="1800911"/>
            <a:ext cx="10515600" cy="4351338"/>
          </a:xfrm>
        </p:spPr>
        <p:txBody>
          <a:bodyPr/>
          <a:lstStyle/>
          <a:p>
            <a:r>
              <a:rPr lang="en-US" dirty="0"/>
              <a:t>Taxing Authority Cont.</a:t>
            </a:r>
          </a:p>
          <a:p>
            <a:pPr>
              <a:buFont typeface="+mj-lt"/>
              <a:buAutoNum type="arabicPeriod"/>
            </a:pPr>
            <a:endParaRPr lang="en-US" sz="1200" dirty="0"/>
          </a:p>
          <a:p>
            <a:pPr marL="0" indent="0">
              <a:buNone/>
            </a:pPr>
            <a:r>
              <a:rPr lang="en-US" sz="1200" dirty="0"/>
              <a:t>53F-2-601.	</a:t>
            </a:r>
            <a:r>
              <a:rPr lang="en-US" sz="1200" b="1" u="sng" dirty="0"/>
              <a:t>State Guaranteed local levy increments</a:t>
            </a:r>
          </a:p>
          <a:p>
            <a:pPr>
              <a:buFont typeface="+mj-lt"/>
              <a:buAutoNum type="arabicPeriod"/>
            </a:pPr>
            <a:r>
              <a:rPr lang="en-US" sz="1200" dirty="0"/>
              <a:t>Local levy increment means .0001 per dollar of taxable value.</a:t>
            </a:r>
          </a:p>
          <a:p>
            <a:pPr>
              <a:buFont typeface="+mj-lt"/>
              <a:buAutoNum type="arabicPeriod"/>
            </a:pPr>
            <a:r>
              <a:rPr lang="en-US" sz="1200" dirty="0"/>
              <a:t>In addition to the revenue collected from the imposition of a voted local levy or a board local levy, the state shall guarantee that a school district receives, subject to Subsections </a:t>
            </a:r>
            <a:r>
              <a:rPr lang="en-US" sz="1200" dirty="0">
                <a:hlinkClick r:id="rId2"/>
              </a:rPr>
              <a:t>(2)(b)(ii)(C)</a:t>
            </a:r>
            <a:r>
              <a:rPr lang="en-US" sz="1200" dirty="0"/>
              <a:t> and </a:t>
            </a:r>
            <a:r>
              <a:rPr lang="en-US" sz="1200" dirty="0">
                <a:hlinkClick r:id="rId3"/>
              </a:rPr>
              <a:t>(3)(a)</a:t>
            </a:r>
            <a:r>
              <a:rPr lang="en-US" sz="1200" dirty="0"/>
              <a:t>, for each guaranteed local levy increment, an amount sufficient to guarantee for a fiscal year that begins on July 1, 2018, $43.10 per weighted pupil unit.  The per weighted pupil unit guarantee amount may change over time.</a:t>
            </a:r>
          </a:p>
          <a:p>
            <a:pPr>
              <a:buFont typeface="+mj-lt"/>
              <a:buAutoNum type="arabicPeriod"/>
            </a:pPr>
            <a:r>
              <a:rPr lang="en-US" sz="1200" dirty="0"/>
              <a:t>The number of guaranteed local levy increments under this Subsection </a:t>
            </a:r>
            <a:r>
              <a:rPr lang="en-US" sz="1200" dirty="0">
                <a:hlinkClick r:id="rId4"/>
              </a:rPr>
              <a:t>(2)</a:t>
            </a:r>
            <a:r>
              <a:rPr lang="en-US" sz="1200" dirty="0"/>
              <a:t> for a school district may not exceed 20 guaranteed local levy increments, regardless of whether the guaranteed local levy increments are from the imposition of a voted local levy, a board local levy, or a combination of the two.</a:t>
            </a:r>
          </a:p>
          <a:p>
            <a:pPr>
              <a:buFont typeface="+mj-lt"/>
              <a:buAutoNum type="arabicPeriod"/>
            </a:pPr>
            <a:r>
              <a:rPr lang="en-US" sz="1200" dirty="0"/>
              <a:t>A local school board of a school district that receives funds described in this section shall budget and expend the funds for public education purposes.</a:t>
            </a:r>
          </a:p>
          <a:p>
            <a:pPr>
              <a:buFont typeface="+mj-lt"/>
              <a:buAutoNum type="arabicPeriod"/>
            </a:pPr>
            <a:endParaRPr lang="en-US" sz="1200" dirty="0"/>
          </a:p>
          <a:p>
            <a:pPr marL="0" indent="0">
              <a:buNone/>
            </a:pPr>
            <a:endParaRPr lang="en-US" sz="1200" dirty="0"/>
          </a:p>
          <a:p>
            <a:pPr>
              <a:buFont typeface="+mj-lt"/>
              <a:buAutoNum type="arabicPeriod"/>
            </a:pPr>
            <a:endParaRPr lang="en-US" sz="1200" dirty="0"/>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1522706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Slide 9</a:t>
            </a:r>
          </a:p>
        </p:txBody>
      </p:sp>
      <p:sp>
        <p:nvSpPr>
          <p:cNvPr id="3" name="Content Placeholder 2"/>
          <p:cNvSpPr>
            <a:spLocks noGrp="1"/>
          </p:cNvSpPr>
          <p:nvPr>
            <p:ph idx="1"/>
          </p:nvPr>
        </p:nvSpPr>
        <p:spPr/>
        <p:txBody>
          <a:bodyPr/>
          <a:lstStyle/>
          <a:p>
            <a:r>
              <a:rPr lang="en-US" dirty="0"/>
              <a:t>Taxing Authority Cont.</a:t>
            </a:r>
          </a:p>
          <a:p>
            <a:pPr marL="0" indent="0">
              <a:buNone/>
            </a:pPr>
            <a:r>
              <a:rPr lang="en-US" sz="1200" dirty="0"/>
              <a:t>53F-8-303.	</a:t>
            </a:r>
            <a:r>
              <a:rPr lang="en-US" sz="1200" b="1" u="sng" dirty="0"/>
              <a:t>Capital Local Levy</a:t>
            </a:r>
          </a:p>
          <a:p>
            <a:pPr>
              <a:buFont typeface="+mj-lt"/>
              <a:buAutoNum type="arabicPeriod"/>
            </a:pPr>
            <a:r>
              <a:rPr lang="en-US" sz="1200" dirty="0"/>
              <a:t>A local school board may levy a tax to fund the school district’s capital projects; or technology programs or projects.</a:t>
            </a:r>
          </a:p>
          <a:p>
            <a:pPr>
              <a:buFont typeface="+mj-lt"/>
              <a:buAutoNum type="arabicPeriod"/>
            </a:pPr>
            <a:r>
              <a:rPr lang="en-US" sz="1200" dirty="0"/>
              <a:t>The Capital Local Levy tax rate may not exceed .0030 per dollar of taxable value in any calendar year.</a:t>
            </a:r>
          </a:p>
          <a:p>
            <a:pPr marL="0" indent="0">
              <a:buNone/>
            </a:pPr>
            <a:endParaRPr lang="en-US" sz="1200" u="sng" dirty="0"/>
          </a:p>
          <a:p>
            <a:pPr marL="0" indent="0">
              <a:buNone/>
            </a:pPr>
            <a:endParaRPr lang="en-US" dirty="0"/>
          </a:p>
        </p:txBody>
      </p:sp>
    </p:spTree>
    <p:extLst>
      <p:ext uri="{BB962C8B-B14F-4D97-AF65-F5344CB8AC3E}">
        <p14:creationId xmlns:p14="http://schemas.microsoft.com/office/powerpoint/2010/main" val="3790149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1255</TotalTime>
  <Words>3491</Words>
  <Application>Microsoft Macintosh PowerPoint</Application>
  <PresentationFormat>Widescreen</PresentationFormat>
  <Paragraphs>359</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School Finance Training</vt:lpstr>
      <vt:lpstr>Slide 2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Finance Training</dc:title>
  <dc:creator>Zane Woolstenhulme</dc:creator>
  <cp:lastModifiedBy>Meghan Mendez</cp:lastModifiedBy>
  <cp:revision>71</cp:revision>
  <dcterms:created xsi:type="dcterms:W3CDTF">2018-11-08T23:40:20Z</dcterms:created>
  <dcterms:modified xsi:type="dcterms:W3CDTF">2019-11-22T19:59:39Z</dcterms:modified>
</cp:coreProperties>
</file>