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61" r:id="rId3"/>
    <p:sldId id="258" r:id="rId4"/>
    <p:sldId id="259" r:id="rId5"/>
    <p:sldId id="260" r:id="rId6"/>
    <p:sldId id="262" r:id="rId7"/>
    <p:sldId id="263" r:id="rId8"/>
    <p:sldId id="264" r:id="rId9"/>
    <p:sldId id="265" r:id="rId10"/>
    <p:sldId id="266" r:id="rId11"/>
    <p:sldId id="269" r:id="rId12"/>
    <p:sldId id="270" r:id="rId13"/>
    <p:sldId id="272"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p:restoredTop sz="94628"/>
  </p:normalViewPr>
  <p:slideViewPr>
    <p:cSldViewPr snapToGrid="0">
      <p:cViewPr varScale="1">
        <p:scale>
          <a:sx n="119" d="100"/>
          <a:sy n="119" d="100"/>
        </p:scale>
        <p:origin x="55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AA70F276-1833-4A75-9C1D-A56E2295A68D}" type="datetimeFigureOut">
              <a:rPr lang="en-US" smtClean="0"/>
              <a:t>12/16/24</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543305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AA70F276-1833-4A75-9C1D-A56E2295A68D}" type="datetimeFigureOut">
              <a:rPr lang="en-US" smtClean="0"/>
              <a:t>12/16/24</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920390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761999"/>
            <a:ext cx="2628900" cy="541496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761999"/>
            <a:ext cx="7734300" cy="541496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p:txBody>
          <a:bodyPr/>
          <a:lstStyle/>
          <a:p>
            <a:fld id="{AA70F276-1833-4A75-9C1D-A56E2295A68D}" type="datetimeFigureOut">
              <a:rPr lang="en-US" smtClean="0"/>
              <a:t>12/16/24</a:t>
            </a:fld>
            <a:endParaRPr lang="en-US"/>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125768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a:buFont typeface="Wingdings" panose="05000000000000000000" pitchFamily="2" charset="2"/>
              <a:buChar char="§"/>
              <a:defRPr/>
            </a:lvl1pPr>
            <a:lvl2pPr marL="685800" indent="-228600">
              <a:buFont typeface="Wingdings" panose="05000000000000000000" pitchFamily="2" charset="2"/>
              <a:buChar char="§"/>
              <a:defRPr/>
            </a:lvl2pPr>
            <a:lvl3pPr>
              <a:buFont typeface="Wingdings" panose="05000000000000000000" pitchFamily="2" charset="2"/>
              <a:buChar char="§"/>
              <a:defRPr/>
            </a:lvl3pPr>
            <a:lvl4pPr marL="1600200" indent="-228600">
              <a:buFont typeface="Wingdings" panose="05000000000000000000" pitchFamily="2" charset="2"/>
              <a:buChar char="§"/>
              <a:defRPr/>
            </a:lvl4pPr>
            <a:lvl5pP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AA70F276-1833-4A75-9C1D-A56E2295A68D}" type="datetimeFigureOut">
              <a:rPr lang="en-US" smtClean="0"/>
              <a:t>12/16/24</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131962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831850" y="1709738"/>
            <a:ext cx="1051560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AA70F276-1833-4A75-9C1D-A56E2295A68D}" type="datetimeFigureOut">
              <a:rPr lang="en-US" smtClean="0"/>
              <a:t>12/16/24</a:t>
            </a:fld>
            <a:endParaRPr lang="en-US"/>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289721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lvl1pPr>
              <a:defRPr sz="4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838200" y="2057399"/>
            <a:ext cx="5181600" cy="41195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2057399"/>
            <a:ext cx="5181600"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AA70F276-1833-4A75-9C1D-A56E2295A68D}" type="datetimeFigureOut">
              <a:rPr lang="en-US" smtClean="0"/>
              <a:t>12/16/24</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949442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668338"/>
            <a:ext cx="10515600" cy="108426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8800"/>
            <a:ext cx="5157787"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2743199"/>
            <a:ext cx="5157787" cy="34464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8800"/>
            <a:ext cx="5183188"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2743199"/>
            <a:ext cx="5183188" cy="34464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AA70F276-1833-4A75-9C1D-A56E2295A68D}" type="datetimeFigureOut">
              <a:rPr lang="en-US" smtClean="0"/>
              <a:t>12/16/24</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380479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AA70F276-1833-4A75-9C1D-A56E2295A68D}" type="datetimeFigureOut">
              <a:rPr lang="en-US" smtClean="0"/>
              <a:t>12/16/24</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812184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AA70F276-1833-4A75-9C1D-A56E2295A68D}" type="datetimeFigureOut">
              <a:rPr lang="en-US" smtClean="0"/>
              <a:t>12/16/24</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84890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3716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AA70F276-1833-4A75-9C1D-A56E2295A68D}" type="datetimeFigureOut">
              <a:rPr lang="en-US" smtClean="0"/>
              <a:t>12/16/24</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515296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13716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AA70F276-1833-4A75-9C1D-A56E2295A68D}" type="datetimeFigureOut">
              <a:rPr lang="en-US" smtClean="0"/>
              <a:t>12/16/24</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751212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ame 7">
            <a:extLst>
              <a:ext uri="{FF2B5EF4-FFF2-40B4-BE49-F238E27FC236}">
                <a16:creationId xmlns:a16="http://schemas.microsoft.com/office/drawing/2014/main" id="{DD7EAFE6-2BB9-41FB-9CF4-588CFC708774}"/>
              </a:ext>
            </a:extLst>
          </p:cNvPr>
          <p:cNvSpPr/>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838200" y="2178657"/>
            <a:ext cx="10515600" cy="39983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838200" y="6429375"/>
            <a:ext cx="274320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AA70F276-1833-4A75-9C1D-A56E2295A68D}" type="datetimeFigureOut">
              <a:rPr lang="en-US" smtClean="0"/>
              <a:pPr/>
              <a:t>12/16/24</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038600" y="6429375"/>
            <a:ext cx="4114800" cy="365125"/>
          </a:xfrm>
          <a:prstGeom prst="rect">
            <a:avLst/>
          </a:prstGeom>
        </p:spPr>
        <p:txBody>
          <a:bodyPr vert="horz" lIns="91440" tIns="45720" rIns="91440" bIns="45720" rtlCol="0" anchor="ctr"/>
          <a:lstStyle>
            <a:lvl1pPr algn="ctr">
              <a:defRPr sz="900" cap="all" spc="150" baseline="0">
                <a:solidFill>
                  <a:srgbClr val="FFFFFF"/>
                </a:solidFill>
              </a:defRPr>
            </a:lvl1pPr>
          </a:lstStyle>
          <a:p>
            <a:endParaRPr lang="en-US">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8610600" y="6429375"/>
            <a:ext cx="2743200" cy="365125"/>
          </a:xfrm>
          <a:prstGeom prst="rect">
            <a:avLst/>
          </a:prstGeom>
        </p:spPr>
        <p:txBody>
          <a:bodyPr vert="horz" lIns="91440" tIns="45720" rIns="91440" bIns="45720" rtlCol="0" anchor="ctr"/>
          <a:lstStyle>
            <a:lvl1pPr algn="r">
              <a:defRPr sz="900" cap="all" spc="150" baseline="0">
                <a:solidFill>
                  <a:srgbClr val="FFFFFF"/>
                </a:solidFill>
              </a:defRPr>
            </a:lvl1pPr>
          </a:lstStyle>
          <a:p>
            <a:fld id="{28844951-7827-47D4-8276-7DDE1FA7D85A}" type="slidenum">
              <a:rPr lang="en-US" smtClean="0"/>
              <a:pPr/>
              <a:t>‹#›</a:t>
            </a:fld>
            <a:endParaRPr lang="en-US"/>
          </a:p>
        </p:txBody>
      </p:sp>
    </p:spTree>
    <p:extLst>
      <p:ext uri="{BB962C8B-B14F-4D97-AF65-F5344CB8AC3E}">
        <p14:creationId xmlns:p14="http://schemas.microsoft.com/office/powerpoint/2010/main" val="165222886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p:titleStyle>
    <p:bodyStyle>
      <a:lvl1pPr marL="457200" indent="-228600" algn="l" defTabSz="914400" rtl="0" eaLnBrk="1" latinLnBrk="0" hangingPunct="1">
        <a:lnSpc>
          <a:spcPct val="110000"/>
        </a:lnSpc>
        <a:spcBef>
          <a:spcPts val="1000"/>
        </a:spcBef>
        <a:buClr>
          <a:schemeClr val="tx2">
            <a:lumMod val="10000"/>
            <a:lumOff val="90000"/>
          </a:schemeClr>
        </a:buClr>
        <a:buSzPct val="80000"/>
        <a:buFont typeface="Wingdings" panose="05000000000000000000" pitchFamily="2" charset="2"/>
        <a:buChar char="§"/>
        <a:defRPr sz="2800" kern="1200">
          <a:solidFill>
            <a:schemeClr val="tx2">
              <a:alpha val="70000"/>
            </a:schemeClr>
          </a:solidFill>
          <a:latin typeface="+mn-lt"/>
          <a:ea typeface="+mn-ea"/>
          <a:cs typeface="+mn-cs"/>
        </a:defRPr>
      </a:lvl1pPr>
      <a:lvl2pPr marL="8001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400" kern="1200">
          <a:solidFill>
            <a:schemeClr val="tx2">
              <a:alpha val="70000"/>
            </a:schemeClr>
          </a:solidFill>
          <a:latin typeface="+mn-lt"/>
          <a:ea typeface="+mn-ea"/>
          <a:cs typeface="+mn-cs"/>
        </a:defRPr>
      </a:lvl2pPr>
      <a:lvl3pPr marL="12573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3pPr>
      <a:lvl4pPr marL="16573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1800" kern="1200">
          <a:solidFill>
            <a:schemeClr val="tx2">
              <a:alpha val="70000"/>
            </a:schemeClr>
          </a:solidFill>
          <a:latin typeface="+mn-lt"/>
          <a:ea typeface="+mn-ea"/>
          <a:cs typeface="+mn-cs"/>
        </a:defRPr>
      </a:lvl4pPr>
      <a:lvl5pPr marL="21145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1800" kern="1200">
          <a:solidFill>
            <a:schemeClr val="tx2">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C37C960-91F5-4F61-B2CD-8A0379207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1C0D45-B613-E56B-42C0-4074596554F0}"/>
              </a:ext>
            </a:extLst>
          </p:cNvPr>
          <p:cNvSpPr>
            <a:spLocks noGrp="1"/>
          </p:cNvSpPr>
          <p:nvPr>
            <p:ph type="ctrTitle"/>
          </p:nvPr>
        </p:nvSpPr>
        <p:spPr>
          <a:xfrm>
            <a:off x="838200" y="1122363"/>
            <a:ext cx="6858000" cy="2387600"/>
          </a:xfrm>
        </p:spPr>
        <p:txBody>
          <a:bodyPr>
            <a:normAutofit/>
          </a:bodyPr>
          <a:lstStyle/>
          <a:p>
            <a:pPr algn="l"/>
            <a:r>
              <a:rPr lang="en-US" dirty="0">
                <a:gradFill flip="none" rotWithShape="1">
                  <a:gsLst>
                    <a:gs pos="0">
                      <a:schemeClr val="accent5">
                        <a:alpha val="70000"/>
                      </a:schemeClr>
                    </a:gs>
                    <a:gs pos="100000">
                      <a:schemeClr val="accent1">
                        <a:alpha val="70000"/>
                      </a:schemeClr>
                    </a:gs>
                  </a:gsLst>
                  <a:lin ang="0" scaled="1"/>
                  <a:tileRect/>
                </a:gradFill>
              </a:rPr>
              <a:t>Superintendent and Board Relationship</a:t>
            </a:r>
          </a:p>
        </p:txBody>
      </p:sp>
      <p:sp>
        <p:nvSpPr>
          <p:cNvPr id="3" name="Subtitle 2">
            <a:extLst>
              <a:ext uri="{FF2B5EF4-FFF2-40B4-BE49-F238E27FC236}">
                <a16:creationId xmlns:a16="http://schemas.microsoft.com/office/drawing/2014/main" id="{CBD5001F-A839-68B0-7EE3-F1D833453640}"/>
              </a:ext>
            </a:extLst>
          </p:cNvPr>
          <p:cNvSpPr>
            <a:spLocks noGrp="1"/>
          </p:cNvSpPr>
          <p:nvPr>
            <p:ph type="subTitle" idx="1"/>
          </p:nvPr>
        </p:nvSpPr>
        <p:spPr>
          <a:xfrm>
            <a:off x="838200" y="3602038"/>
            <a:ext cx="6858000" cy="1655762"/>
          </a:xfrm>
        </p:spPr>
        <p:txBody>
          <a:bodyPr>
            <a:normAutofit/>
          </a:bodyPr>
          <a:lstStyle/>
          <a:p>
            <a:pPr algn="l"/>
            <a:r>
              <a:rPr lang="en-US" sz="2200" dirty="0">
                <a:solidFill>
                  <a:schemeClr val="tx2">
                    <a:alpha val="60000"/>
                  </a:schemeClr>
                </a:solidFill>
              </a:rPr>
              <a:t>Key to Success For the District</a:t>
            </a:r>
          </a:p>
        </p:txBody>
      </p:sp>
      <p:pic>
        <p:nvPicPr>
          <p:cNvPr id="4" name="Picture 3" descr="Top view of wood desk with the plant, white keyboard, coffee in a white mug, notebook, and pen">
            <a:extLst>
              <a:ext uri="{FF2B5EF4-FFF2-40B4-BE49-F238E27FC236}">
                <a16:creationId xmlns:a16="http://schemas.microsoft.com/office/drawing/2014/main" id="{DF0E87C2-5940-226C-6BEE-D8B5EAF2B609}"/>
              </a:ext>
            </a:extLst>
          </p:cNvPr>
          <p:cNvPicPr>
            <a:picLocks noChangeAspect="1"/>
          </p:cNvPicPr>
          <p:nvPr/>
        </p:nvPicPr>
        <p:blipFill>
          <a:blip r:embed="rId2">
            <a:alphaModFix/>
          </a:blip>
          <a:srcRect l="29565" r="29830" b="-1"/>
          <a:stretch/>
        </p:blipFill>
        <p:spPr>
          <a:xfrm>
            <a:off x="8069579" y="10"/>
            <a:ext cx="4110228" cy="6857989"/>
          </a:xfrm>
          <a:prstGeom prst="rect">
            <a:avLst/>
          </a:prstGeom>
        </p:spPr>
      </p:pic>
    </p:spTree>
    <p:extLst>
      <p:ext uri="{BB962C8B-B14F-4D97-AF65-F5344CB8AC3E}">
        <p14:creationId xmlns:p14="http://schemas.microsoft.com/office/powerpoint/2010/main" val="372381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D7142-B42D-DA7C-F8AF-95233CD1934B}"/>
              </a:ext>
            </a:extLst>
          </p:cNvPr>
          <p:cNvSpPr>
            <a:spLocks noGrp="1"/>
          </p:cNvSpPr>
          <p:nvPr>
            <p:ph type="title"/>
          </p:nvPr>
        </p:nvSpPr>
        <p:spPr/>
        <p:txBody>
          <a:bodyPr>
            <a:normAutofit/>
          </a:bodyPr>
          <a:lstStyle/>
          <a:p>
            <a:r>
              <a:rPr lang="en-US" sz="3600" dirty="0"/>
              <a:t>Superintendent (Richard) – Trust!</a:t>
            </a:r>
          </a:p>
        </p:txBody>
      </p:sp>
      <p:sp>
        <p:nvSpPr>
          <p:cNvPr id="3" name="Content Placeholder 2">
            <a:extLst>
              <a:ext uri="{FF2B5EF4-FFF2-40B4-BE49-F238E27FC236}">
                <a16:creationId xmlns:a16="http://schemas.microsoft.com/office/drawing/2014/main" id="{E6711912-5716-9034-711C-74C2C3311635}"/>
              </a:ext>
            </a:extLst>
          </p:cNvPr>
          <p:cNvSpPr>
            <a:spLocks noGrp="1"/>
          </p:cNvSpPr>
          <p:nvPr>
            <p:ph idx="1"/>
          </p:nvPr>
        </p:nvSpPr>
        <p:spPr/>
        <p:txBody>
          <a:bodyPr/>
          <a:lstStyle/>
          <a:p>
            <a:r>
              <a:rPr lang="en-US" dirty="0">
                <a:solidFill>
                  <a:srgbClr val="1A1A1A"/>
                </a:solidFill>
                <a:effectLst/>
                <a:latin typeface="Times New Roman" panose="02020603050405020304" pitchFamily="18" charset="0"/>
              </a:rPr>
              <a:t>“The key to being a trusting and trustworthy leader is the power of relationships” (</a:t>
            </a:r>
            <a:r>
              <a:rPr lang="en-US" dirty="0" err="1">
                <a:solidFill>
                  <a:srgbClr val="1A1A1A"/>
                </a:solidFill>
                <a:effectLst/>
                <a:latin typeface="Times New Roman" panose="02020603050405020304" pitchFamily="18" charset="0"/>
              </a:rPr>
              <a:t>Rosborg</a:t>
            </a:r>
            <a:r>
              <a:rPr lang="en-US" dirty="0">
                <a:solidFill>
                  <a:srgbClr val="1A1A1A"/>
                </a:solidFill>
                <a:effectLst/>
                <a:latin typeface="Times New Roman" panose="02020603050405020304" pitchFamily="18" charset="0"/>
              </a:rPr>
              <a:t> et al., 2006, p. 92). </a:t>
            </a:r>
          </a:p>
          <a:p>
            <a:r>
              <a:rPr lang="en-US" dirty="0">
                <a:solidFill>
                  <a:srgbClr val="000000"/>
                </a:solidFill>
                <a:effectLst/>
                <a:latin typeface="Times New Roman" panose="02020603050405020304" pitchFamily="18" charset="0"/>
              </a:rPr>
              <a:t>“The best way for superintendents to bring about sustainable school transformation is to build relationships with school boards through close collaboration on engaging and meaningful work that matters most to children” (Hackett, 2015, p. 4). </a:t>
            </a:r>
          </a:p>
          <a:p>
            <a:endParaRPr lang="en-US" dirty="0">
              <a:solidFill>
                <a:srgbClr val="1A1A1A"/>
              </a:solidFill>
              <a:effectLst/>
              <a:latin typeface="Times New Roman" panose="02020603050405020304" pitchFamily="18" charset="0"/>
            </a:endParaRPr>
          </a:p>
          <a:p>
            <a:endParaRPr lang="en-US" dirty="0">
              <a:solidFill>
                <a:srgbClr val="1A1A1A"/>
              </a:solidFill>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2248455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9E7EA-AB77-C0B7-AB17-8FFAECC72D96}"/>
              </a:ext>
            </a:extLst>
          </p:cNvPr>
          <p:cNvSpPr>
            <a:spLocks noGrp="1"/>
          </p:cNvSpPr>
          <p:nvPr>
            <p:ph type="title"/>
          </p:nvPr>
        </p:nvSpPr>
        <p:spPr/>
        <p:txBody>
          <a:bodyPr/>
          <a:lstStyle/>
          <a:p>
            <a:r>
              <a:rPr lang="en-US" dirty="0"/>
              <a:t>TRUST</a:t>
            </a:r>
          </a:p>
        </p:txBody>
      </p:sp>
      <p:sp>
        <p:nvSpPr>
          <p:cNvPr id="3" name="Content Placeholder 2">
            <a:extLst>
              <a:ext uri="{FF2B5EF4-FFF2-40B4-BE49-F238E27FC236}">
                <a16:creationId xmlns:a16="http://schemas.microsoft.com/office/drawing/2014/main" id="{A6866921-5E52-BAFD-9991-E0970852F386}"/>
              </a:ext>
            </a:extLst>
          </p:cNvPr>
          <p:cNvSpPr>
            <a:spLocks noGrp="1"/>
          </p:cNvSpPr>
          <p:nvPr>
            <p:ph sz="half" idx="1"/>
          </p:nvPr>
        </p:nvSpPr>
        <p:spPr/>
        <p:txBody>
          <a:bodyPr>
            <a:normAutofit/>
          </a:bodyPr>
          <a:lstStyle/>
          <a:p>
            <a:r>
              <a:rPr lang="en-US" sz="1800" dirty="0">
                <a:solidFill>
                  <a:schemeClr val="tx1">
                    <a:alpha val="70000"/>
                  </a:schemeClr>
                </a:solidFill>
              </a:rPr>
              <a:t>Make Minimal Promises but keep the ones you make.</a:t>
            </a:r>
          </a:p>
          <a:p>
            <a:r>
              <a:rPr lang="en-US" sz="1800" dirty="0">
                <a:solidFill>
                  <a:schemeClr val="tx1">
                    <a:alpha val="70000"/>
                  </a:schemeClr>
                </a:solidFill>
              </a:rPr>
              <a:t>Return all phone calls and email.</a:t>
            </a:r>
          </a:p>
          <a:p>
            <a:r>
              <a:rPr lang="en-US" sz="1800" dirty="0">
                <a:solidFill>
                  <a:schemeClr val="tx1">
                    <a:alpha val="70000"/>
                  </a:schemeClr>
                </a:solidFill>
              </a:rPr>
              <a:t>Be punctual and avoid showing up late.</a:t>
            </a:r>
          </a:p>
          <a:p>
            <a:r>
              <a:rPr lang="en-US" sz="1800" dirty="0">
                <a:solidFill>
                  <a:schemeClr val="tx1">
                    <a:alpha val="70000"/>
                  </a:schemeClr>
                </a:solidFill>
              </a:rPr>
              <a:t>Avoid over committing yourself.</a:t>
            </a:r>
          </a:p>
          <a:p>
            <a:r>
              <a:rPr lang="en-US" sz="1800" dirty="0">
                <a:solidFill>
                  <a:schemeClr val="tx1">
                    <a:alpha val="70000"/>
                  </a:schemeClr>
                </a:solidFill>
              </a:rPr>
              <a:t>Know the names of most of your staff.</a:t>
            </a:r>
          </a:p>
          <a:p>
            <a:r>
              <a:rPr lang="en-US" sz="1800" dirty="0">
                <a:solidFill>
                  <a:schemeClr val="tx1">
                    <a:alpha val="70000"/>
                  </a:schemeClr>
                </a:solidFill>
              </a:rPr>
              <a:t>Treat every member of your organization with dignity, respect and cordiality.</a:t>
            </a:r>
          </a:p>
          <a:p>
            <a:endParaRPr lang="en-US" sz="1800" dirty="0"/>
          </a:p>
        </p:txBody>
      </p:sp>
      <p:sp>
        <p:nvSpPr>
          <p:cNvPr id="4" name="Content Placeholder 3">
            <a:extLst>
              <a:ext uri="{FF2B5EF4-FFF2-40B4-BE49-F238E27FC236}">
                <a16:creationId xmlns:a16="http://schemas.microsoft.com/office/drawing/2014/main" id="{EAD0517D-B128-74D9-E10C-38FB405722AF}"/>
              </a:ext>
            </a:extLst>
          </p:cNvPr>
          <p:cNvSpPr>
            <a:spLocks noGrp="1"/>
          </p:cNvSpPr>
          <p:nvPr>
            <p:ph sz="half" idx="2"/>
          </p:nvPr>
        </p:nvSpPr>
        <p:spPr/>
        <p:txBody>
          <a:bodyPr>
            <a:normAutofit/>
          </a:bodyPr>
          <a:lstStyle/>
          <a:p>
            <a:r>
              <a:rPr lang="en-US" sz="1800" dirty="0">
                <a:solidFill>
                  <a:schemeClr val="tx1">
                    <a:alpha val="70000"/>
                  </a:schemeClr>
                </a:solidFill>
              </a:rPr>
              <a:t>Do not distort the facts with your own bias or agenda.</a:t>
            </a:r>
          </a:p>
          <a:p>
            <a:r>
              <a:rPr lang="en-US" sz="1800" dirty="0">
                <a:solidFill>
                  <a:schemeClr val="tx1">
                    <a:alpha val="70000"/>
                  </a:schemeClr>
                </a:solidFill>
              </a:rPr>
              <a:t>State your personal agenda on an issue openly.</a:t>
            </a:r>
          </a:p>
          <a:p>
            <a:r>
              <a:rPr lang="en-US" sz="1800" dirty="0">
                <a:solidFill>
                  <a:schemeClr val="tx1">
                    <a:alpha val="70000"/>
                  </a:schemeClr>
                </a:solidFill>
              </a:rPr>
              <a:t>Avoid the use of sarcasm.</a:t>
            </a:r>
          </a:p>
          <a:p>
            <a:r>
              <a:rPr lang="en-US" sz="1800" dirty="0">
                <a:solidFill>
                  <a:schemeClr val="tx1">
                    <a:alpha val="70000"/>
                  </a:schemeClr>
                </a:solidFill>
              </a:rPr>
              <a:t>Be careful about public disagreements.</a:t>
            </a:r>
          </a:p>
        </p:txBody>
      </p:sp>
    </p:spTree>
    <p:extLst>
      <p:ext uri="{BB962C8B-B14F-4D97-AF65-F5344CB8AC3E}">
        <p14:creationId xmlns:p14="http://schemas.microsoft.com/office/powerpoint/2010/main" val="2551206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ADB81-7540-9974-D0ED-107E1CEF1833}"/>
              </a:ext>
            </a:extLst>
          </p:cNvPr>
          <p:cNvSpPr>
            <a:spLocks noGrp="1"/>
          </p:cNvSpPr>
          <p:nvPr>
            <p:ph type="title"/>
          </p:nvPr>
        </p:nvSpPr>
        <p:spPr/>
        <p:txBody>
          <a:bodyPr/>
          <a:lstStyle/>
          <a:p>
            <a:r>
              <a:rPr lang="en-US" dirty="0"/>
              <a:t>Board (Dave) - Accountability</a:t>
            </a:r>
          </a:p>
        </p:txBody>
      </p:sp>
      <p:sp>
        <p:nvSpPr>
          <p:cNvPr id="3" name="Content Placeholder 2">
            <a:extLst>
              <a:ext uri="{FF2B5EF4-FFF2-40B4-BE49-F238E27FC236}">
                <a16:creationId xmlns:a16="http://schemas.microsoft.com/office/drawing/2014/main" id="{2676DB48-A568-8A9F-4BBB-7E8A312F1140}"/>
              </a:ext>
            </a:extLst>
          </p:cNvPr>
          <p:cNvSpPr>
            <a:spLocks noGrp="1"/>
          </p:cNvSpPr>
          <p:nvPr>
            <p:ph idx="1"/>
          </p:nvPr>
        </p:nvSpPr>
        <p:spPr/>
        <p:txBody>
          <a:bodyPr/>
          <a:lstStyle/>
          <a:p>
            <a:r>
              <a:rPr lang="en-US" dirty="0">
                <a:solidFill>
                  <a:schemeClr val="tx1">
                    <a:alpha val="70000"/>
                  </a:schemeClr>
                </a:solidFill>
              </a:rPr>
              <a:t>Acts as the point person in difficult situations that arise within the district.</a:t>
            </a:r>
          </a:p>
          <a:p>
            <a:r>
              <a:rPr lang="en-US" dirty="0">
                <a:solidFill>
                  <a:schemeClr val="tx1">
                    <a:alpha val="70000"/>
                  </a:schemeClr>
                </a:solidFill>
              </a:rPr>
              <a:t>Accountability – holds themselves and others accountable to policy, standards and goals.</a:t>
            </a:r>
          </a:p>
        </p:txBody>
      </p:sp>
    </p:spTree>
    <p:extLst>
      <p:ext uri="{BB962C8B-B14F-4D97-AF65-F5344CB8AC3E}">
        <p14:creationId xmlns:p14="http://schemas.microsoft.com/office/powerpoint/2010/main" val="4266883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BFEC9-FCCA-10A7-D7EC-7286B9CEC5AF}"/>
              </a:ext>
            </a:extLst>
          </p:cNvPr>
          <p:cNvSpPr>
            <a:spLocks noGrp="1"/>
          </p:cNvSpPr>
          <p:nvPr>
            <p:ph type="title"/>
          </p:nvPr>
        </p:nvSpPr>
        <p:spPr/>
        <p:txBody>
          <a:bodyPr>
            <a:normAutofit fontScale="90000"/>
          </a:bodyPr>
          <a:lstStyle/>
          <a:p>
            <a:r>
              <a:rPr lang="en-US" dirty="0"/>
              <a:t>Superintendent (Richard) – Maintaining Positive Relationships</a:t>
            </a:r>
          </a:p>
        </p:txBody>
      </p:sp>
      <p:sp>
        <p:nvSpPr>
          <p:cNvPr id="3" name="Content Placeholder 2">
            <a:extLst>
              <a:ext uri="{FF2B5EF4-FFF2-40B4-BE49-F238E27FC236}">
                <a16:creationId xmlns:a16="http://schemas.microsoft.com/office/drawing/2014/main" id="{5BB8057D-622E-46FF-0A40-AB12EF83E145}"/>
              </a:ext>
            </a:extLst>
          </p:cNvPr>
          <p:cNvSpPr>
            <a:spLocks noGrp="1"/>
          </p:cNvSpPr>
          <p:nvPr>
            <p:ph idx="1"/>
          </p:nvPr>
        </p:nvSpPr>
        <p:spPr/>
        <p:txBody>
          <a:bodyPr>
            <a:normAutofit/>
          </a:bodyPr>
          <a:lstStyle/>
          <a:p>
            <a:r>
              <a:rPr lang="en-US" sz="2000" dirty="0">
                <a:solidFill>
                  <a:srgbClr val="000000"/>
                </a:solidFill>
                <a:effectLst/>
                <a:latin typeface="Times New Roman" panose="02020603050405020304" pitchFamily="18" charset="0"/>
              </a:rPr>
              <a:t>Board members also play a critical role in maintaining a positive relationship with the superintendent. The NSBA (2006) developed the following keys to help provide a good working relationship as described by veteran superintendents and board members:</a:t>
            </a:r>
          </a:p>
          <a:p>
            <a:r>
              <a:rPr lang="en-US" sz="1800" dirty="0">
                <a:solidFill>
                  <a:schemeClr val="tx1">
                    <a:alpha val="70000"/>
                  </a:schemeClr>
                </a:solidFill>
              </a:rPr>
              <a:t>Know your job and don’t interfere with administration.</a:t>
            </a:r>
          </a:p>
          <a:p>
            <a:r>
              <a:rPr lang="en-US" sz="1800" dirty="0">
                <a:solidFill>
                  <a:schemeClr val="tx1">
                    <a:alpha val="70000"/>
                  </a:schemeClr>
                </a:solidFill>
              </a:rPr>
              <a:t>Devote time needed for the job.</a:t>
            </a:r>
          </a:p>
          <a:p>
            <a:r>
              <a:rPr lang="en-US" sz="1800" dirty="0">
                <a:solidFill>
                  <a:schemeClr val="tx1">
                    <a:alpha val="70000"/>
                  </a:schemeClr>
                </a:solidFill>
              </a:rPr>
              <a:t>Don’t pretend to be an expert on school matters</a:t>
            </a:r>
          </a:p>
          <a:p>
            <a:r>
              <a:rPr lang="en-US" sz="1800" dirty="0">
                <a:solidFill>
                  <a:schemeClr val="tx1">
                    <a:alpha val="70000"/>
                  </a:schemeClr>
                </a:solidFill>
              </a:rPr>
              <a:t>Don’t jump to conclusions, instead hear and way all the facts.</a:t>
            </a:r>
          </a:p>
          <a:p>
            <a:r>
              <a:rPr lang="en-US" sz="1800" dirty="0">
                <a:solidFill>
                  <a:schemeClr val="tx1">
                    <a:alpha val="70000"/>
                  </a:schemeClr>
                </a:solidFill>
              </a:rPr>
              <a:t>Don’t become a complaint department.</a:t>
            </a:r>
          </a:p>
          <a:p>
            <a:r>
              <a:rPr lang="en-US" sz="1800" dirty="0">
                <a:solidFill>
                  <a:schemeClr val="tx1">
                    <a:alpha val="70000"/>
                  </a:schemeClr>
                </a:solidFill>
              </a:rPr>
              <a:t>Make a firm marriage vow, committing to preserve the relationship maintenance through thick and thin.</a:t>
            </a:r>
          </a:p>
        </p:txBody>
      </p:sp>
    </p:spTree>
    <p:extLst>
      <p:ext uri="{BB962C8B-B14F-4D97-AF65-F5344CB8AC3E}">
        <p14:creationId xmlns:p14="http://schemas.microsoft.com/office/powerpoint/2010/main" val="679526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335E1F-A504-2690-D3FA-1BBDE9820571}"/>
              </a:ext>
            </a:extLst>
          </p:cNvPr>
          <p:cNvSpPr txBox="1"/>
          <p:nvPr/>
        </p:nvSpPr>
        <p:spPr>
          <a:xfrm>
            <a:off x="3049793" y="2416027"/>
            <a:ext cx="6099586" cy="2677656"/>
          </a:xfrm>
          <a:prstGeom prst="rect">
            <a:avLst/>
          </a:prstGeom>
          <a:noFill/>
        </p:spPr>
        <p:txBody>
          <a:bodyPr wrap="square">
            <a:spAutoFit/>
          </a:bodyPr>
          <a:lstStyle/>
          <a:p>
            <a:r>
              <a:rPr lang="en-US" sz="2400" dirty="0">
                <a:solidFill>
                  <a:srgbClr val="000000"/>
                </a:solidFill>
                <a:effectLst/>
                <a:latin typeface="Times New Roman" panose="02020603050405020304" pitchFamily="18" charset="0"/>
              </a:rPr>
              <a:t>I don’t know a district that has created a huge improvement in student achievement without the board and the superintendent being friends. It doesn’t mean they agree on everything, and sometimes they have some battles, but by and large they work as a team. (as cited in </a:t>
            </a:r>
            <a:r>
              <a:rPr lang="en-US" sz="2400" dirty="0" err="1">
                <a:solidFill>
                  <a:srgbClr val="000000"/>
                </a:solidFill>
                <a:effectLst/>
                <a:latin typeface="Times New Roman" panose="02020603050405020304" pitchFamily="18" charset="0"/>
              </a:rPr>
              <a:t>Yaffe</a:t>
            </a:r>
            <a:r>
              <a:rPr lang="en-US" sz="2400" dirty="0">
                <a:solidFill>
                  <a:srgbClr val="000000"/>
                </a:solidFill>
                <a:effectLst/>
                <a:latin typeface="Times New Roman" panose="02020603050405020304" pitchFamily="18" charset="0"/>
              </a:rPr>
              <a:t>, 2015, p. 48)</a:t>
            </a:r>
          </a:p>
        </p:txBody>
      </p:sp>
    </p:spTree>
    <p:extLst>
      <p:ext uri="{BB962C8B-B14F-4D97-AF65-F5344CB8AC3E}">
        <p14:creationId xmlns:p14="http://schemas.microsoft.com/office/powerpoint/2010/main" val="183500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F9BBA0-6425-B5A6-00BB-463A94F2BAD0}"/>
              </a:ext>
            </a:extLst>
          </p:cNvPr>
          <p:cNvSpPr txBox="1"/>
          <p:nvPr/>
        </p:nvSpPr>
        <p:spPr>
          <a:xfrm>
            <a:off x="2807746" y="1463040"/>
            <a:ext cx="6648226" cy="3785652"/>
          </a:xfrm>
          <a:prstGeom prst="rect">
            <a:avLst/>
          </a:prstGeom>
          <a:noFill/>
        </p:spPr>
        <p:txBody>
          <a:bodyPr wrap="square">
            <a:spAutoFit/>
          </a:bodyPr>
          <a:lstStyle/>
          <a:p>
            <a:r>
              <a:rPr lang="en-US" sz="2400" dirty="0">
                <a:solidFill>
                  <a:srgbClr val="000000"/>
                </a:solidFill>
                <a:effectLst/>
                <a:latin typeface="Times New Roman" panose="02020603050405020304" pitchFamily="18" charset="0"/>
              </a:rPr>
              <a:t>The relationship between the school board and superintendent affects the governance of the school board, and if the school board is ignored by the superintendent, then the role of the board is compromised. The accomplishments of the school district largely rely on how well the superintendent and board work together. “The success of a school district hinges on the functionality of the board of education and its relationship with the superintendent” (Robinson, 2016, p. 10).</a:t>
            </a:r>
          </a:p>
        </p:txBody>
      </p:sp>
    </p:spTree>
    <p:extLst>
      <p:ext uri="{BB962C8B-B14F-4D97-AF65-F5344CB8AC3E}">
        <p14:creationId xmlns:p14="http://schemas.microsoft.com/office/powerpoint/2010/main" val="3160494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BFB1A-0BC3-50DC-D4E2-C063C07D4CB8}"/>
              </a:ext>
            </a:extLst>
          </p:cNvPr>
          <p:cNvSpPr>
            <a:spLocks noGrp="1"/>
          </p:cNvSpPr>
          <p:nvPr>
            <p:ph type="title"/>
          </p:nvPr>
        </p:nvSpPr>
        <p:spPr/>
        <p:txBody>
          <a:bodyPr>
            <a:normAutofit fontScale="90000"/>
          </a:bodyPr>
          <a:lstStyle/>
          <a:p>
            <a:r>
              <a:rPr lang="en-US" dirty="0"/>
              <a:t>Board (Dave) – Relationship with Supt.</a:t>
            </a:r>
          </a:p>
        </p:txBody>
      </p:sp>
      <p:sp>
        <p:nvSpPr>
          <p:cNvPr id="3" name="Content Placeholder 2">
            <a:extLst>
              <a:ext uri="{FF2B5EF4-FFF2-40B4-BE49-F238E27FC236}">
                <a16:creationId xmlns:a16="http://schemas.microsoft.com/office/drawing/2014/main" id="{22E65A7A-6543-0957-0CAC-B9A34319B07C}"/>
              </a:ext>
            </a:extLst>
          </p:cNvPr>
          <p:cNvSpPr>
            <a:spLocks noGrp="1"/>
          </p:cNvSpPr>
          <p:nvPr>
            <p:ph idx="1"/>
          </p:nvPr>
        </p:nvSpPr>
        <p:spPr/>
        <p:txBody>
          <a:bodyPr/>
          <a:lstStyle/>
          <a:p>
            <a:r>
              <a:rPr lang="en-US" dirty="0">
                <a:solidFill>
                  <a:schemeClr val="tx1">
                    <a:alpha val="70000"/>
                  </a:schemeClr>
                </a:solidFill>
              </a:rPr>
              <a:t>How do they interact with the board?</a:t>
            </a:r>
          </a:p>
          <a:p>
            <a:r>
              <a:rPr lang="en-US" dirty="0">
                <a:solidFill>
                  <a:schemeClr val="tx1">
                    <a:alpha val="70000"/>
                  </a:schemeClr>
                </a:solidFill>
              </a:rPr>
              <a:t>Serves as a mediator between the school board and the district.</a:t>
            </a:r>
          </a:p>
          <a:p>
            <a:r>
              <a:rPr lang="en-US" dirty="0">
                <a:solidFill>
                  <a:schemeClr val="tx1">
                    <a:alpha val="70000"/>
                  </a:schemeClr>
                </a:solidFill>
              </a:rPr>
              <a:t>Board relationships – two way trust – understands board is the boss.</a:t>
            </a:r>
          </a:p>
          <a:p>
            <a:r>
              <a:rPr lang="en-US" dirty="0">
                <a:solidFill>
                  <a:schemeClr val="tx1">
                    <a:alpha val="70000"/>
                  </a:schemeClr>
                </a:solidFill>
              </a:rPr>
              <a:t>Communication – board, staff, community.</a:t>
            </a:r>
          </a:p>
        </p:txBody>
      </p:sp>
    </p:spTree>
    <p:extLst>
      <p:ext uri="{BB962C8B-B14F-4D97-AF65-F5344CB8AC3E}">
        <p14:creationId xmlns:p14="http://schemas.microsoft.com/office/powerpoint/2010/main" val="264991371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C491D-8DB4-5487-87B1-195B2DF2B9FA}"/>
              </a:ext>
            </a:extLst>
          </p:cNvPr>
          <p:cNvSpPr>
            <a:spLocks noGrp="1"/>
          </p:cNvSpPr>
          <p:nvPr>
            <p:ph type="title"/>
          </p:nvPr>
        </p:nvSpPr>
        <p:spPr/>
        <p:txBody>
          <a:bodyPr>
            <a:normAutofit fontScale="90000"/>
          </a:bodyPr>
          <a:lstStyle/>
          <a:p>
            <a:r>
              <a:rPr lang="en-US" dirty="0"/>
              <a:t>Superintendent (Richard) – Communication!</a:t>
            </a:r>
          </a:p>
        </p:txBody>
      </p:sp>
      <p:sp>
        <p:nvSpPr>
          <p:cNvPr id="3" name="Content Placeholder 2">
            <a:extLst>
              <a:ext uri="{FF2B5EF4-FFF2-40B4-BE49-F238E27FC236}">
                <a16:creationId xmlns:a16="http://schemas.microsoft.com/office/drawing/2014/main" id="{F03BE963-D3A0-C5B9-3CED-50E73B851457}"/>
              </a:ext>
            </a:extLst>
          </p:cNvPr>
          <p:cNvSpPr>
            <a:spLocks noGrp="1"/>
          </p:cNvSpPr>
          <p:nvPr>
            <p:ph idx="1"/>
          </p:nvPr>
        </p:nvSpPr>
        <p:spPr/>
        <p:txBody>
          <a:bodyPr>
            <a:normAutofit fontScale="92500" lnSpcReduction="10000"/>
          </a:bodyPr>
          <a:lstStyle/>
          <a:p>
            <a:r>
              <a:rPr lang="en-US" dirty="0">
                <a:solidFill>
                  <a:srgbClr val="000000"/>
                </a:solidFill>
                <a:effectLst/>
                <a:latin typeface="Times New Roman" panose="02020603050405020304" pitchFamily="18" charset="0"/>
              </a:rPr>
              <a:t>Communication between the superintendent and school board members is, and always will remain, an essential piece to maintaining a positive relationship between the two. “Nothing is more important to success in the school administrative world than communications” (</a:t>
            </a:r>
            <a:r>
              <a:rPr lang="en-US" dirty="0" err="1">
                <a:solidFill>
                  <a:srgbClr val="000000"/>
                </a:solidFill>
                <a:effectLst/>
                <a:latin typeface="Times New Roman" panose="02020603050405020304" pitchFamily="18" charset="0"/>
              </a:rPr>
              <a:t>Rosborg</a:t>
            </a:r>
            <a:r>
              <a:rPr lang="en-US" dirty="0">
                <a:solidFill>
                  <a:srgbClr val="000000"/>
                </a:solidFill>
                <a:effectLst/>
                <a:latin typeface="Times New Roman" panose="02020603050405020304" pitchFamily="18" charset="0"/>
              </a:rPr>
              <a:t>).  There is also the importance of “no surprises”. This works both ways in terms of the board not surprising the superintendent, such as not supporting a decision, and by the superintendent not surprising the board with sudden announcements or new initiatives. This is not a written agreement but more of an understanding by which both sides abide.</a:t>
            </a:r>
          </a:p>
          <a:p>
            <a:endParaRPr lang="en-US" dirty="0"/>
          </a:p>
        </p:txBody>
      </p:sp>
    </p:spTree>
    <p:extLst>
      <p:ext uri="{BB962C8B-B14F-4D97-AF65-F5344CB8AC3E}">
        <p14:creationId xmlns:p14="http://schemas.microsoft.com/office/powerpoint/2010/main" val="223076682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C8437-9209-380F-4897-ABC577E81375}"/>
              </a:ext>
            </a:extLst>
          </p:cNvPr>
          <p:cNvSpPr>
            <a:spLocks noGrp="1"/>
          </p:cNvSpPr>
          <p:nvPr>
            <p:ph type="title"/>
          </p:nvPr>
        </p:nvSpPr>
        <p:spPr/>
        <p:txBody>
          <a:bodyPr/>
          <a:lstStyle/>
          <a:p>
            <a:r>
              <a:rPr lang="en-US" dirty="0"/>
              <a:t>Board (Dave) – Staff Relationship</a:t>
            </a:r>
          </a:p>
        </p:txBody>
      </p:sp>
      <p:sp>
        <p:nvSpPr>
          <p:cNvPr id="3" name="Content Placeholder 2">
            <a:extLst>
              <a:ext uri="{FF2B5EF4-FFF2-40B4-BE49-F238E27FC236}">
                <a16:creationId xmlns:a16="http://schemas.microsoft.com/office/drawing/2014/main" id="{95391391-FA51-4E41-B603-4DE116E2994E}"/>
              </a:ext>
            </a:extLst>
          </p:cNvPr>
          <p:cNvSpPr>
            <a:spLocks noGrp="1"/>
          </p:cNvSpPr>
          <p:nvPr>
            <p:ph idx="1"/>
          </p:nvPr>
        </p:nvSpPr>
        <p:spPr/>
        <p:txBody>
          <a:bodyPr/>
          <a:lstStyle/>
          <a:p>
            <a:r>
              <a:rPr lang="en-US" dirty="0">
                <a:solidFill>
                  <a:schemeClr val="tx1">
                    <a:alpha val="70000"/>
                  </a:schemeClr>
                </a:solidFill>
              </a:rPr>
              <a:t>What kind of relationship and working relationship does the Supt. Have with the district staff and all employee.</a:t>
            </a:r>
          </a:p>
          <a:p>
            <a:r>
              <a:rPr lang="en-US" dirty="0">
                <a:solidFill>
                  <a:schemeClr val="tx1">
                    <a:alpha val="70000"/>
                  </a:schemeClr>
                </a:solidFill>
              </a:rPr>
              <a:t>How do you engage with teachers, staff, and the community to gather input and ensure that their perspectives are reflected in the district decisions?</a:t>
            </a:r>
          </a:p>
          <a:p>
            <a:r>
              <a:rPr lang="en-US" dirty="0">
                <a:solidFill>
                  <a:schemeClr val="tx1">
                    <a:alpha val="70000"/>
                  </a:schemeClr>
                </a:solidFill>
              </a:rPr>
              <a:t>Selects, trains, and supports effective school leaders.</a:t>
            </a:r>
          </a:p>
          <a:p>
            <a:r>
              <a:rPr lang="en-US" dirty="0">
                <a:solidFill>
                  <a:schemeClr val="tx1">
                    <a:alpha val="70000"/>
                  </a:schemeClr>
                </a:solidFill>
              </a:rPr>
              <a:t>Communication – board, staff, and community.</a:t>
            </a:r>
          </a:p>
          <a:p>
            <a:endParaRPr lang="en-US" dirty="0"/>
          </a:p>
        </p:txBody>
      </p:sp>
    </p:spTree>
    <p:extLst>
      <p:ext uri="{BB962C8B-B14F-4D97-AF65-F5344CB8AC3E}">
        <p14:creationId xmlns:p14="http://schemas.microsoft.com/office/powerpoint/2010/main" val="4247655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73888-70D4-6018-895F-D0909EA1A173}"/>
              </a:ext>
            </a:extLst>
          </p:cNvPr>
          <p:cNvSpPr>
            <a:spLocks noGrp="1"/>
          </p:cNvSpPr>
          <p:nvPr>
            <p:ph type="title"/>
          </p:nvPr>
        </p:nvSpPr>
        <p:spPr/>
        <p:txBody>
          <a:bodyPr>
            <a:normAutofit fontScale="90000"/>
          </a:bodyPr>
          <a:lstStyle/>
          <a:p>
            <a:r>
              <a:rPr lang="en-US" dirty="0"/>
              <a:t>Superintendent (Richard) – Work Together!</a:t>
            </a:r>
          </a:p>
        </p:txBody>
      </p:sp>
      <p:sp>
        <p:nvSpPr>
          <p:cNvPr id="3" name="Content Placeholder 2">
            <a:extLst>
              <a:ext uri="{FF2B5EF4-FFF2-40B4-BE49-F238E27FC236}">
                <a16:creationId xmlns:a16="http://schemas.microsoft.com/office/drawing/2014/main" id="{7816E23F-D556-FE6D-FF4E-A440A5A5614F}"/>
              </a:ext>
            </a:extLst>
          </p:cNvPr>
          <p:cNvSpPr>
            <a:spLocks noGrp="1"/>
          </p:cNvSpPr>
          <p:nvPr>
            <p:ph idx="1"/>
          </p:nvPr>
        </p:nvSpPr>
        <p:spPr/>
        <p:txBody>
          <a:bodyPr>
            <a:normAutofit fontScale="85000" lnSpcReduction="10000"/>
          </a:bodyPr>
          <a:lstStyle/>
          <a:p>
            <a:r>
              <a:rPr lang="en-US" dirty="0">
                <a:solidFill>
                  <a:srgbClr val="000000"/>
                </a:solidFill>
                <a:effectLst/>
                <a:latin typeface="Times New Roman" panose="02020603050405020304" pitchFamily="18" charset="0"/>
              </a:rPr>
              <a:t>It is critical that boards and superintendents work together to establish a positive relationship.</a:t>
            </a:r>
          </a:p>
          <a:p>
            <a:r>
              <a:rPr lang="en-US" dirty="0">
                <a:solidFill>
                  <a:srgbClr val="000000"/>
                </a:solidFill>
                <a:effectLst/>
                <a:latin typeface="Times New Roman" panose="02020603050405020304" pitchFamily="18" charset="0"/>
              </a:rPr>
              <a:t>Set parameters, expectations, and boundaries. </a:t>
            </a:r>
          </a:p>
          <a:p>
            <a:r>
              <a:rPr lang="en-US" dirty="0">
                <a:solidFill>
                  <a:srgbClr val="000000"/>
                </a:solidFill>
                <a:effectLst/>
                <a:latin typeface="Times New Roman" panose="02020603050405020304" pitchFamily="18" charset="0"/>
              </a:rPr>
              <a:t>Board members and superintendent must understand roles and the difference between policy and administration (McPherson &amp; Jacobson, 2015). </a:t>
            </a:r>
          </a:p>
          <a:p>
            <a:r>
              <a:rPr lang="en-US" dirty="0">
                <a:solidFill>
                  <a:srgbClr val="000000"/>
                </a:solidFill>
                <a:effectLst/>
                <a:latin typeface="Times New Roman" panose="02020603050405020304" pitchFamily="18" charset="0"/>
              </a:rPr>
              <a:t>Relationships are vital in terms of moving a district forward with their goals. </a:t>
            </a:r>
          </a:p>
          <a:p>
            <a:r>
              <a:rPr lang="en-US" dirty="0">
                <a:solidFill>
                  <a:srgbClr val="000000"/>
                </a:solidFill>
                <a:effectLst/>
                <a:latin typeface="Times New Roman" panose="02020603050405020304" pitchFamily="18" charset="0"/>
              </a:rPr>
              <a:t>There is a direct correlation that exists between an effective system and an effective leadership team.</a:t>
            </a:r>
          </a:p>
          <a:p>
            <a:endParaRPr lang="en-US" dirty="0"/>
          </a:p>
        </p:txBody>
      </p:sp>
    </p:spTree>
    <p:extLst>
      <p:ext uri="{BB962C8B-B14F-4D97-AF65-F5344CB8AC3E}">
        <p14:creationId xmlns:p14="http://schemas.microsoft.com/office/powerpoint/2010/main" val="2014997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02E2A-9934-EE67-5158-A5E1BC57562A}"/>
              </a:ext>
            </a:extLst>
          </p:cNvPr>
          <p:cNvSpPr>
            <a:spLocks noGrp="1"/>
          </p:cNvSpPr>
          <p:nvPr>
            <p:ph type="title"/>
          </p:nvPr>
        </p:nvSpPr>
        <p:spPr/>
        <p:txBody>
          <a:bodyPr/>
          <a:lstStyle/>
          <a:p>
            <a:r>
              <a:rPr lang="en-US" dirty="0"/>
              <a:t>Board (Dave) - Community</a:t>
            </a:r>
          </a:p>
        </p:txBody>
      </p:sp>
      <p:sp>
        <p:nvSpPr>
          <p:cNvPr id="3" name="Content Placeholder 2">
            <a:extLst>
              <a:ext uri="{FF2B5EF4-FFF2-40B4-BE49-F238E27FC236}">
                <a16:creationId xmlns:a16="http://schemas.microsoft.com/office/drawing/2014/main" id="{BBE98C4B-3E78-B26A-5108-C8E2221C6DBA}"/>
              </a:ext>
            </a:extLst>
          </p:cNvPr>
          <p:cNvSpPr>
            <a:spLocks noGrp="1"/>
          </p:cNvSpPr>
          <p:nvPr>
            <p:ph idx="1"/>
          </p:nvPr>
        </p:nvSpPr>
        <p:spPr/>
        <p:txBody>
          <a:bodyPr/>
          <a:lstStyle/>
          <a:p>
            <a:r>
              <a:rPr lang="en-US" dirty="0">
                <a:solidFill>
                  <a:schemeClr val="tx1">
                    <a:alpha val="70000"/>
                  </a:schemeClr>
                </a:solidFill>
              </a:rPr>
              <a:t>How does the Supt. Represent the district to the public?</a:t>
            </a:r>
          </a:p>
          <a:p>
            <a:r>
              <a:rPr lang="en-US" dirty="0">
                <a:solidFill>
                  <a:schemeClr val="tx1">
                    <a:alpha val="70000"/>
                  </a:schemeClr>
                </a:solidFill>
              </a:rPr>
              <a:t>Upholds and maintains the values of the community.</a:t>
            </a:r>
          </a:p>
          <a:p>
            <a:r>
              <a:rPr lang="en-US" dirty="0">
                <a:solidFill>
                  <a:schemeClr val="tx1">
                    <a:alpha val="70000"/>
                  </a:schemeClr>
                </a:solidFill>
              </a:rPr>
              <a:t>What initiatives have been introduced to involve parents and the community in the educational process, and how do you evaluate their effectiveness.</a:t>
            </a:r>
          </a:p>
          <a:p>
            <a:r>
              <a:rPr lang="en-US" dirty="0">
                <a:solidFill>
                  <a:schemeClr val="tx1">
                    <a:alpha val="70000"/>
                  </a:schemeClr>
                </a:solidFill>
              </a:rPr>
              <a:t>Communication – board, staff and community.</a:t>
            </a:r>
          </a:p>
        </p:txBody>
      </p:sp>
    </p:spTree>
    <p:extLst>
      <p:ext uri="{BB962C8B-B14F-4D97-AF65-F5344CB8AC3E}">
        <p14:creationId xmlns:p14="http://schemas.microsoft.com/office/powerpoint/2010/main" val="3862124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58D59-E3A5-0C15-9709-49D6E5444C0A}"/>
              </a:ext>
            </a:extLst>
          </p:cNvPr>
          <p:cNvSpPr>
            <a:spLocks noGrp="1"/>
          </p:cNvSpPr>
          <p:nvPr>
            <p:ph type="title"/>
          </p:nvPr>
        </p:nvSpPr>
        <p:spPr/>
        <p:txBody>
          <a:bodyPr/>
          <a:lstStyle/>
          <a:p>
            <a:r>
              <a:rPr lang="en-US" dirty="0"/>
              <a:t>Superintendent (Richard) – 3 Keys</a:t>
            </a:r>
          </a:p>
        </p:txBody>
      </p:sp>
      <p:sp>
        <p:nvSpPr>
          <p:cNvPr id="3" name="Content Placeholder 2">
            <a:extLst>
              <a:ext uri="{FF2B5EF4-FFF2-40B4-BE49-F238E27FC236}">
                <a16:creationId xmlns:a16="http://schemas.microsoft.com/office/drawing/2014/main" id="{865E3EF5-4F92-FD23-76AA-E69D32C19493}"/>
              </a:ext>
            </a:extLst>
          </p:cNvPr>
          <p:cNvSpPr>
            <a:spLocks noGrp="1"/>
          </p:cNvSpPr>
          <p:nvPr>
            <p:ph idx="1"/>
          </p:nvPr>
        </p:nvSpPr>
        <p:spPr/>
        <p:txBody>
          <a:bodyPr>
            <a:normAutofit fontScale="92500"/>
          </a:bodyPr>
          <a:lstStyle/>
          <a:p>
            <a:r>
              <a:rPr lang="en-US" dirty="0">
                <a:solidFill>
                  <a:srgbClr val="000000"/>
                </a:solidFill>
                <a:effectLst/>
                <a:latin typeface="Times New Roman" panose="02020603050405020304" pitchFamily="18" charset="0"/>
              </a:rPr>
              <a:t>The superintendent must:</a:t>
            </a:r>
          </a:p>
          <a:p>
            <a:r>
              <a:rPr lang="en-US" dirty="0">
                <a:solidFill>
                  <a:srgbClr val="000000"/>
                </a:solidFill>
                <a:effectLst/>
                <a:latin typeface="Times New Roman" panose="02020603050405020304" pitchFamily="18" charset="0"/>
              </a:rPr>
              <a:t>1)  treat all board members equally; this mostly deals with making sure board members receive information even though the methods may differ;</a:t>
            </a:r>
          </a:p>
          <a:p>
            <a:r>
              <a:rPr lang="en-US" dirty="0">
                <a:solidFill>
                  <a:srgbClr val="000000"/>
                </a:solidFill>
                <a:effectLst/>
                <a:latin typeface="Times New Roman" panose="02020603050405020304" pitchFamily="18" charset="0"/>
              </a:rPr>
              <a:t> 2) The superintendent should allow board members enough time to process information and have adequate discussions before decisions are made.</a:t>
            </a:r>
          </a:p>
          <a:p>
            <a:r>
              <a:rPr lang="en-US" dirty="0">
                <a:solidFill>
                  <a:srgbClr val="000000"/>
                </a:solidFill>
                <a:effectLst/>
                <a:latin typeface="Times New Roman" panose="02020603050405020304" pitchFamily="18" charset="0"/>
              </a:rPr>
              <a:t>3) Communication with the board members should be ongoing and frequent if the superintendent desires to develop a positive relationship. </a:t>
            </a:r>
          </a:p>
          <a:p>
            <a:endParaRPr lang="en-US" dirty="0">
              <a:solidFill>
                <a:srgbClr val="000000"/>
              </a:solidFill>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2633218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45600-752B-92E0-0E54-286D3571CC28}"/>
              </a:ext>
            </a:extLst>
          </p:cNvPr>
          <p:cNvSpPr>
            <a:spLocks noGrp="1"/>
          </p:cNvSpPr>
          <p:nvPr>
            <p:ph type="title"/>
          </p:nvPr>
        </p:nvSpPr>
        <p:spPr/>
        <p:txBody>
          <a:bodyPr>
            <a:normAutofit fontScale="90000"/>
          </a:bodyPr>
          <a:lstStyle/>
          <a:p>
            <a:r>
              <a:rPr lang="en-US" dirty="0"/>
              <a:t>Board (Dave) – Vision/Educational Leader</a:t>
            </a:r>
          </a:p>
        </p:txBody>
      </p:sp>
      <p:sp>
        <p:nvSpPr>
          <p:cNvPr id="3" name="Content Placeholder 2">
            <a:extLst>
              <a:ext uri="{FF2B5EF4-FFF2-40B4-BE49-F238E27FC236}">
                <a16:creationId xmlns:a16="http://schemas.microsoft.com/office/drawing/2014/main" id="{BAAD8FF5-346D-EE41-DAAE-0CDF0427F7BE}"/>
              </a:ext>
            </a:extLst>
          </p:cNvPr>
          <p:cNvSpPr>
            <a:spLocks noGrp="1"/>
          </p:cNvSpPr>
          <p:nvPr>
            <p:ph idx="1"/>
          </p:nvPr>
        </p:nvSpPr>
        <p:spPr/>
        <p:txBody>
          <a:bodyPr/>
          <a:lstStyle/>
          <a:p>
            <a:r>
              <a:rPr lang="en-US" dirty="0">
                <a:solidFill>
                  <a:schemeClr val="tx1">
                    <a:alpha val="70000"/>
                  </a:schemeClr>
                </a:solidFill>
              </a:rPr>
              <a:t>In what ways have you fostered a positive district culture and climate that supports student well-being and engagement?</a:t>
            </a:r>
          </a:p>
          <a:p>
            <a:r>
              <a:rPr lang="en-US" dirty="0">
                <a:solidFill>
                  <a:schemeClr val="tx1">
                    <a:alpha val="70000"/>
                  </a:schemeClr>
                </a:solidFill>
              </a:rPr>
              <a:t>Is respected as an educational leaders by school leaders, teachers, and staff.</a:t>
            </a:r>
          </a:p>
          <a:p>
            <a:r>
              <a:rPr lang="en-US" dirty="0">
                <a:solidFill>
                  <a:schemeClr val="tx1">
                    <a:alpha val="70000"/>
                  </a:schemeClr>
                </a:solidFill>
              </a:rPr>
              <a:t>Vision – programs/academics and personnel.</a:t>
            </a:r>
          </a:p>
          <a:p>
            <a:r>
              <a:rPr lang="en-US" dirty="0">
                <a:solidFill>
                  <a:schemeClr val="tx1">
                    <a:alpha val="70000"/>
                  </a:schemeClr>
                </a:solidFill>
              </a:rPr>
              <a:t>Strives for continuous improvement – self, staff, district and students.</a:t>
            </a:r>
          </a:p>
        </p:txBody>
      </p:sp>
    </p:spTree>
    <p:extLst>
      <p:ext uri="{BB962C8B-B14F-4D97-AF65-F5344CB8AC3E}">
        <p14:creationId xmlns:p14="http://schemas.microsoft.com/office/powerpoint/2010/main" val="1982543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LuminousVTI">
  <a:themeElements>
    <a:clrScheme name="AnalogousFromDarkSeedLeftStep">
      <a:dk1>
        <a:srgbClr val="000000"/>
      </a:dk1>
      <a:lt1>
        <a:srgbClr val="FFFFFF"/>
      </a:lt1>
      <a:dk2>
        <a:srgbClr val="412E24"/>
      </a:dk2>
      <a:lt2>
        <a:srgbClr val="E8E2E8"/>
      </a:lt2>
      <a:accent1>
        <a:srgbClr val="47B547"/>
      </a:accent1>
      <a:accent2>
        <a:srgbClr val="6CB13B"/>
      </a:accent2>
      <a:accent3>
        <a:srgbClr val="98A942"/>
      </a:accent3>
      <a:accent4>
        <a:srgbClr val="B1933B"/>
      </a:accent4>
      <a:accent5>
        <a:srgbClr val="C3744D"/>
      </a:accent5>
      <a:accent6>
        <a:srgbClr val="B13B45"/>
      </a:accent6>
      <a:hlink>
        <a:srgbClr val="AF743A"/>
      </a:hlink>
      <a:folHlink>
        <a:srgbClr val="7F7F7F"/>
      </a:folHlink>
    </a:clrScheme>
    <a:fontScheme name="Custom 51">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uminousVTI" id="{3EBF12FF-FD44-415B-AB75-5B4F7E5C3AC4}" vid="{521B7FAE-6A8D-4468-B79A-0706294A0D4A}"/>
    </a:ext>
  </a:extLst>
</a:theme>
</file>

<file path=docProps/app.xml><?xml version="1.0" encoding="utf-8"?>
<Properties xmlns="http://schemas.openxmlformats.org/officeDocument/2006/extended-properties" xmlns:vt="http://schemas.openxmlformats.org/officeDocument/2006/docPropsVTypes">
  <TotalTime>5449</TotalTime>
  <Words>987</Words>
  <Application>Microsoft Macintosh PowerPoint</Application>
  <PresentationFormat>Widescreen</PresentationFormat>
  <Paragraphs>63</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Avenir Next LT Pro</vt:lpstr>
      <vt:lpstr>Sabon Next LT</vt:lpstr>
      <vt:lpstr>Times New Roman</vt:lpstr>
      <vt:lpstr>Wingdings</vt:lpstr>
      <vt:lpstr>LuminousVTI</vt:lpstr>
      <vt:lpstr>Superintendent and Board Relationship</vt:lpstr>
      <vt:lpstr>PowerPoint Presentation</vt:lpstr>
      <vt:lpstr>Board (Dave) – Relationship with Supt.</vt:lpstr>
      <vt:lpstr>Superintendent (Richard) – Communication!</vt:lpstr>
      <vt:lpstr>Board (Dave) – Staff Relationship</vt:lpstr>
      <vt:lpstr>Superintendent (Richard) – Work Together!</vt:lpstr>
      <vt:lpstr>Board (Dave) - Community</vt:lpstr>
      <vt:lpstr>Superintendent (Richard) – 3 Keys</vt:lpstr>
      <vt:lpstr>Board (Dave) – Vision/Educational Leader</vt:lpstr>
      <vt:lpstr>Superintendent (Richard) – Trust!</vt:lpstr>
      <vt:lpstr>TRUST</vt:lpstr>
      <vt:lpstr>Board (Dave) - Accountability</vt:lpstr>
      <vt:lpstr>Superintendent (Richard) – Maintaining Positive Relationships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Richard Holmes</dc:creator>
  <cp:lastModifiedBy>Richard Holmes</cp:lastModifiedBy>
  <cp:revision>15</cp:revision>
  <dcterms:created xsi:type="dcterms:W3CDTF">2024-12-03T18:39:53Z</dcterms:created>
  <dcterms:modified xsi:type="dcterms:W3CDTF">2024-12-16T21:30:06Z</dcterms:modified>
</cp:coreProperties>
</file>